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88" r:id="rId2"/>
    <p:sldId id="347" r:id="rId3"/>
    <p:sldId id="377" r:id="rId4"/>
    <p:sldId id="378" r:id="rId5"/>
    <p:sldId id="349" r:id="rId6"/>
    <p:sldId id="433" r:id="rId7"/>
    <p:sldId id="337" r:id="rId8"/>
    <p:sldId id="434" r:id="rId9"/>
    <p:sldId id="350" r:id="rId10"/>
    <p:sldId id="435" r:id="rId11"/>
    <p:sldId id="351" r:id="rId12"/>
    <p:sldId id="380" r:id="rId13"/>
    <p:sldId id="381" r:id="rId14"/>
    <p:sldId id="379" r:id="rId15"/>
    <p:sldId id="390" r:id="rId16"/>
    <p:sldId id="415" r:id="rId17"/>
    <p:sldId id="416" r:id="rId18"/>
    <p:sldId id="389" r:id="rId19"/>
    <p:sldId id="391" r:id="rId20"/>
    <p:sldId id="369" r:id="rId21"/>
    <p:sldId id="393" r:id="rId22"/>
    <p:sldId id="394" r:id="rId23"/>
    <p:sldId id="374" r:id="rId24"/>
    <p:sldId id="342" r:id="rId25"/>
    <p:sldId id="382" r:id="rId26"/>
    <p:sldId id="392" r:id="rId27"/>
    <p:sldId id="375" r:id="rId28"/>
    <p:sldId id="376" r:id="rId29"/>
    <p:sldId id="360" r:id="rId30"/>
    <p:sldId id="384" r:id="rId31"/>
    <p:sldId id="385" r:id="rId32"/>
    <p:sldId id="386" r:id="rId33"/>
    <p:sldId id="363" r:id="rId34"/>
    <p:sldId id="387" r:id="rId35"/>
    <p:sldId id="388" r:id="rId36"/>
    <p:sldId id="295" r:id="rId37"/>
    <p:sldId id="296" r:id="rId38"/>
    <p:sldId id="297" r:id="rId39"/>
    <p:sldId id="298" r:id="rId40"/>
    <p:sldId id="395" r:id="rId41"/>
    <p:sldId id="299" r:id="rId42"/>
    <p:sldId id="396" r:id="rId43"/>
    <p:sldId id="398" r:id="rId44"/>
    <p:sldId id="300" r:id="rId45"/>
    <p:sldId id="302" r:id="rId46"/>
    <p:sldId id="407" r:id="rId47"/>
    <p:sldId id="397" r:id="rId48"/>
    <p:sldId id="399" r:id="rId49"/>
    <p:sldId id="400" r:id="rId50"/>
    <p:sldId id="401" r:id="rId51"/>
    <p:sldId id="402" r:id="rId52"/>
    <p:sldId id="403" r:id="rId53"/>
    <p:sldId id="404" r:id="rId54"/>
    <p:sldId id="419" r:id="rId55"/>
    <p:sldId id="420" r:id="rId56"/>
    <p:sldId id="421" r:id="rId57"/>
    <p:sldId id="405" r:id="rId58"/>
    <p:sldId id="304" r:id="rId59"/>
    <p:sldId id="305" r:id="rId60"/>
    <p:sldId id="306" r:id="rId61"/>
    <p:sldId id="307" r:id="rId62"/>
    <p:sldId id="439" r:id="rId63"/>
    <p:sldId id="309" r:id="rId64"/>
    <p:sldId id="423" r:id="rId65"/>
    <p:sldId id="424" r:id="rId66"/>
    <p:sldId id="425" r:id="rId67"/>
    <p:sldId id="440" r:id="rId68"/>
    <p:sldId id="500" r:id="rId69"/>
    <p:sldId id="501" r:id="rId70"/>
    <p:sldId id="502" r:id="rId71"/>
    <p:sldId id="503" r:id="rId72"/>
    <p:sldId id="504" r:id="rId73"/>
    <p:sldId id="505" r:id="rId74"/>
    <p:sldId id="320" r:id="rId75"/>
    <p:sldId id="321" r:id="rId76"/>
    <p:sldId id="322" r:id="rId77"/>
    <p:sldId id="266" r:id="rId78"/>
    <p:sldId id="267" r:id="rId79"/>
    <p:sldId id="431" r:id="rId80"/>
    <p:sldId id="268" r:id="rId81"/>
    <p:sldId id="277" r:id="rId82"/>
    <p:sldId id="269" r:id="rId83"/>
    <p:sldId id="270" r:id="rId84"/>
    <p:sldId id="272" r:id="rId85"/>
    <p:sldId id="256" r:id="rId86"/>
    <p:sldId id="271" r:id="rId87"/>
    <p:sldId id="274" r:id="rId88"/>
    <p:sldId id="273" r:id="rId89"/>
    <p:sldId id="275" r:id="rId90"/>
    <p:sldId id="264" r:id="rId91"/>
    <p:sldId id="260" r:id="rId92"/>
    <p:sldId id="261" r:id="rId93"/>
    <p:sldId id="263" r:id="rId94"/>
    <p:sldId id="276" r:id="rId95"/>
    <p:sldId id="495" r:id="rId96"/>
    <p:sldId id="496" r:id="rId97"/>
    <p:sldId id="477" r:id="rId98"/>
    <p:sldId id="478" r:id="rId99"/>
    <p:sldId id="479" r:id="rId100"/>
    <p:sldId id="480" r:id="rId101"/>
    <p:sldId id="481" r:id="rId102"/>
    <p:sldId id="482" r:id="rId103"/>
    <p:sldId id="483" r:id="rId104"/>
    <p:sldId id="484" r:id="rId105"/>
    <p:sldId id="485" r:id="rId106"/>
    <p:sldId id="486" r:id="rId107"/>
    <p:sldId id="487" r:id="rId108"/>
    <p:sldId id="488" r:id="rId109"/>
    <p:sldId id="489" r:id="rId110"/>
    <p:sldId id="490" r:id="rId111"/>
    <p:sldId id="491" r:id="rId112"/>
    <p:sldId id="492" r:id="rId113"/>
    <p:sldId id="493" r:id="rId114"/>
    <p:sldId id="497" r:id="rId115"/>
    <p:sldId id="494" r:id="rId1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76" autoAdjust="0"/>
    <p:restoredTop sz="69056" autoAdjust="0"/>
  </p:normalViewPr>
  <p:slideViewPr>
    <p:cSldViewPr>
      <p:cViewPr varScale="1">
        <p:scale>
          <a:sx n="71" d="100"/>
          <a:sy n="71" d="100"/>
        </p:scale>
        <p:origin x="148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6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BDC05-7D9C-4605-ABC9-19A787C6EB18}" type="datetimeFigureOut">
              <a:rPr lang="ru-RU" smtClean="0"/>
              <a:pPr/>
              <a:t>13.12.2019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121B8-F37E-4E09-A084-E974B1E0B11D}" type="slidenum">
              <a:rPr lang="ru-RU" smtClean="0"/>
              <a:pPr/>
              <a:t>‹#›</a:t>
            </a:fld>
            <a:endParaRPr lang="ru-RU"/>
          </a:p>
        </p:txBody>
      </p:sp>
    </p:spTree>
    <p:extLst>
      <p:ext uri="{BB962C8B-B14F-4D97-AF65-F5344CB8AC3E}">
        <p14:creationId xmlns:p14="http://schemas.microsoft.com/office/powerpoint/2010/main" val="25284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С появлением человека и соприкосновением его с животными появились заразные болезни людей. </a:t>
            </a:r>
            <a:r>
              <a:rPr lang="ru-RU" sz="1200" smtClean="0">
                <a:latin typeface="Times New Roman" panose="02020603050405020304" pitchFamily="18" charset="0"/>
                <a:cs typeface="Times New Roman" panose="02020603050405020304" pitchFamily="18" charset="0"/>
              </a:rPr>
              <a:t>Сначала эпидемиологические знания основывались на случайных догадках и наблюдениях, но, тем не менее, эти знания накапливались и привели в последующем к созданию эпидемиологии как науки. </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2</a:t>
            </a:fld>
            <a:endParaRPr lang="ru-RU"/>
          </a:p>
        </p:txBody>
      </p:sp>
    </p:spTree>
    <p:extLst>
      <p:ext uri="{BB962C8B-B14F-4D97-AF65-F5344CB8AC3E}">
        <p14:creationId xmlns:p14="http://schemas.microsoft.com/office/powerpoint/2010/main" val="88263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Поэтому необходима дальнейшая работа по изучению и проведению наиболее эффективных в конкретных условиях противоэпидемических и профилактических мероприятий, обоснование стратегии и тактики направленных на снижение и ликвидацию некоторых инфекций.</a:t>
            </a:r>
            <a:r>
              <a:rPr lang="ru-RU" sz="1200" dirty="0" smtClean="0">
                <a:latin typeface="Times New Roman" panose="02020603050405020304" pitchFamily="18" charset="0"/>
                <a:cs typeface="Times New Roman" panose="02020603050405020304" pitchFamily="18" charset="0"/>
              </a:rPr>
              <a:t> На основании тщательного эпидемиологического анализа установлено, что среди всех заболеваний людей 60-70 и более процентов составляют болезни, связанные с инфекционными агентами.</a:t>
            </a:r>
            <a:br>
              <a:rPr lang="ru-RU" sz="1200" dirty="0" smtClean="0">
                <a:latin typeface="Times New Roman" panose="02020603050405020304" pitchFamily="18" charset="0"/>
                <a:cs typeface="Times New Roman" panose="02020603050405020304" pitchFamily="18" charset="0"/>
              </a:rPr>
            </a:br>
            <a:r>
              <a:rPr lang="ru-RU" sz="1200" dirty="0" smtClean="0">
                <a:latin typeface="Times New Roman" panose="02020603050405020304" pitchFamily="18" charset="0"/>
                <a:cs typeface="Times New Roman" panose="02020603050405020304" pitchFamily="18" charset="0"/>
              </a:rPr>
              <a:t>Таким образом,</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56</a:t>
            </a:fld>
            <a:endParaRPr lang="ru-RU"/>
          </a:p>
        </p:txBody>
      </p:sp>
    </p:spTree>
    <p:extLst>
      <p:ext uri="{BB962C8B-B14F-4D97-AF65-F5344CB8AC3E}">
        <p14:creationId xmlns:p14="http://schemas.microsoft.com/office/powerpoint/2010/main" val="193529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С самого начала становления эпидемиологии как науки предметом её изучения была заболеваемость в период эпидемий (</a:t>
            </a:r>
            <a:r>
              <a:rPr lang="ru-RU" sz="1200" dirty="0" err="1" smtClean="0">
                <a:latin typeface="Times New Roman" pitchFamily="18" charset="0"/>
                <a:cs typeface="Times New Roman" pitchFamily="18" charset="0"/>
              </a:rPr>
              <a:t>надорганизменный</a:t>
            </a:r>
            <a:r>
              <a:rPr lang="ru-RU" sz="1200" dirty="0" smtClean="0">
                <a:latin typeface="Times New Roman" pitchFamily="18" charset="0"/>
                <a:cs typeface="Times New Roman" pitchFamily="18" charset="0"/>
              </a:rPr>
              <a:t> уровень организации жизни).</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77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78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В 1941 г. австралийский офтальмолог </a:t>
            </a:r>
            <a:r>
              <a:rPr lang="ru-RU" dirty="0" smtClean="0"/>
              <a:t>Для проверки высказанной гипотезы не были пригодны ни патологические, ни лабораторные исследования больных.</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82</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позволяет сконцентрировать профилактические мероприятия на времени, предшествующем подъёму заболеваемости, на территории, где вероятность её возникновения наиболее высока, и, наконец, на группах населения, подверженных наибольшему риску заболевания.</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Если рассматривать его с исторических позиций, то этот метод в течение долгого времени предназначался для изучения эпидемического процесса. В современных условиях, как мы увидим позже, этот метод используется для изучения причин возникновения и распространения любых заболеваний (не только инфекционных).</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Многие авторы вполне обоснованно называют эпидемиологию диагностической дисциплиной общественного здравоохранения.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Эпидемиологическую информацию следует использовать для укрепления и охраны здоровья общества. Основные цели каждой из существующих на сегодня систем здравоохранения — охрана, укрепление и восстановление здоровья населения с учётом влияющих на него факторов. Новая концепция развития здравоохранения в России также подчёркивает сохранение и восстановление здоровья населения страны.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Различают индивидуальное здоровье (</a:t>
            </a:r>
            <a:r>
              <a:rPr lang="ru-RU" sz="1200" kern="1200" dirty="0" err="1" smtClean="0">
                <a:solidFill>
                  <a:schemeClr val="tx1"/>
                </a:solidFill>
                <a:latin typeface="+mn-lt"/>
                <a:ea typeface="+mn-ea"/>
                <a:cs typeface="+mn-cs"/>
              </a:rPr>
              <a:t>здоровье</a:t>
            </a:r>
            <a:r>
              <a:rPr lang="ru-RU" sz="1200" kern="1200" dirty="0" smtClean="0">
                <a:solidFill>
                  <a:schemeClr val="tx1"/>
                </a:solidFill>
                <a:latin typeface="+mn-lt"/>
                <a:ea typeface="+mn-ea"/>
                <a:cs typeface="+mn-cs"/>
              </a:rPr>
              <a:t> личности, отдельного человека), здоровье отдельных групп людей, объединённых каким-либо признаком (возрастом, профессией, местом проживания и т.д.), и общественное здоровье — понятие более высокого (социального) уровня, характеризующее состояние здоровья населения страны, региона, определённой административной территории. </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Приведенное философское определение специфической причины очень помогает при эпидемиологических поисках и исследованиях. Речь идет о том, что появление или существенное увеличение заболеваемости (инвалидности, смертности и т.д.) связано с действием некоего нового фактора (биологического, природного, социального) на фоне уже имевшихся каких-то условий, которые были до появления или роста заболеваемости (смертности и т.д.).</a:t>
            </a:r>
            <a:r>
              <a:rPr lang="ru-RU" dirty="0" smtClean="0"/>
              <a:t/>
            </a:r>
            <a:br>
              <a:rPr lang="ru-RU" dirty="0" smtClean="0"/>
            </a:br>
            <a:r>
              <a:rPr lang="ru-RU" dirty="0" smtClean="0"/>
              <a:t>Существует множество природных, биологических, социальных явлений, на фоне которых развивается и распространяется патоло­гия, в том числе эпидемический процесс, но которые в каждом кон­кретном случае могут оказаться не определяющими, хотя без них развитие и распространение патологии, в том числе инфекционной природы (в последнем случае - эпидемический процесс) тоже не может получить развития (они входят, как уже сказано, в полную причину в качестве условий). Именно поэтому в эпидемиологии го­ворят о причинах (специфическая причина) и условиях развития заболеваемости, инвалидности, смертности и т.п. Надо также отме­тить, что какие-то биологические, природные, социальные факто­ры, выступающие в одних ситуациях как условия, в других могут выполнять роль причины (специфической причины).</a:t>
            </a:r>
            <a:br>
              <a:rPr lang="ru-RU" dirty="0" smtClean="0"/>
            </a:b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без А не разовьется, но и А может</a:t>
            </a:r>
            <a:r>
              <a:rPr lang="ru-RU" baseline="0" dirty="0" smtClean="0"/>
              <a:t> не привести к В</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100</a:t>
            </a:fld>
            <a:endParaRPr lang="ru-RU"/>
          </a:p>
        </p:txBody>
      </p:sp>
    </p:spTree>
    <p:extLst>
      <p:ext uri="{BB962C8B-B14F-4D97-AF65-F5344CB8AC3E}">
        <p14:creationId xmlns:p14="http://schemas.microsoft.com/office/powerpoint/2010/main" val="366473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древнем Китае и в некоторых других восточных странах применялась искусственная прививка натуральной оспы, путем вдыхания в нос высушенных или измельченных корочек, взятых от выздоравливающих, или надевания на детей одежды, пропитанной выделениями из оспин и просушенной на воздухе, таким способом, чтобы получить пожизненную невосприимчивость к заболеванию. В Индии была обнаружена древнейшая рукопись на пальмовых листьях, повествующая о сибирской язве, холере и дизентерии.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5</a:t>
            </a:fld>
            <a:endParaRPr lang="ru-RU"/>
          </a:p>
        </p:txBody>
      </p:sp>
    </p:spTree>
    <p:extLst>
      <p:ext uri="{BB962C8B-B14F-4D97-AF65-F5344CB8AC3E}">
        <p14:creationId xmlns:p14="http://schemas.microsoft.com/office/powerpoint/2010/main" val="190956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a:t>
            </a:r>
            <a:r>
              <a:rPr lang="ru-RU" baseline="0" dirty="0" smtClean="0"/>
              <a:t> может привести к В, но и В может развиться без А</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101</a:t>
            </a:fld>
            <a:endParaRPr lang="ru-RU"/>
          </a:p>
        </p:txBody>
      </p:sp>
    </p:spTree>
    <p:extLst>
      <p:ext uri="{BB962C8B-B14F-4D97-AF65-F5344CB8AC3E}">
        <p14:creationId xmlns:p14="http://schemas.microsoft.com/office/powerpoint/2010/main" val="273313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А всегда развивается В, и В не разовьется без А</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102</a:t>
            </a:fld>
            <a:endParaRPr lang="ru-RU"/>
          </a:p>
        </p:txBody>
      </p:sp>
    </p:spTree>
    <p:extLst>
      <p:ext uri="{BB962C8B-B14F-4D97-AF65-F5344CB8AC3E}">
        <p14:creationId xmlns:p14="http://schemas.microsoft.com/office/powerpoint/2010/main" val="413254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Каждая в отдельности из</a:t>
            </a:r>
            <a:r>
              <a:rPr lang="ru-RU" baseline="0" dirty="0" smtClean="0"/>
              <a:t> причин (ни А, ни С) не приводят к В, но совместное воздействие приводит к В. Наиболее частая комбинация причин. Фактор С является дополнительным (компонентным) для фактора А.</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103</a:t>
            </a:fld>
            <a:endParaRPr lang="ru-RU"/>
          </a:p>
        </p:txBody>
      </p:sp>
    </p:spTree>
    <p:extLst>
      <p:ext uri="{BB962C8B-B14F-4D97-AF65-F5344CB8AC3E}">
        <p14:creationId xmlns:p14="http://schemas.microsoft.com/office/powerpoint/2010/main" val="618091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Фактор А непосредственно запускает</a:t>
            </a:r>
            <a:r>
              <a:rPr lang="ru-RU" baseline="0" dirty="0" smtClean="0"/>
              <a:t> болезнь</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104</a:t>
            </a:fld>
            <a:endParaRPr lang="ru-RU"/>
          </a:p>
        </p:txBody>
      </p:sp>
    </p:spTree>
    <p:extLst>
      <p:ext uri="{BB962C8B-B14F-4D97-AF65-F5344CB8AC3E}">
        <p14:creationId xmlns:p14="http://schemas.microsoft.com/office/powerpoint/2010/main" val="14330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Фактор А действует через запускаемую цепь событий.</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105</a:t>
            </a:fld>
            <a:endParaRPr lang="ru-RU"/>
          </a:p>
        </p:txBody>
      </p:sp>
    </p:spTree>
    <p:extLst>
      <p:ext uri="{BB962C8B-B14F-4D97-AF65-F5344CB8AC3E}">
        <p14:creationId xmlns:p14="http://schemas.microsoft.com/office/powerpoint/2010/main" val="14330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Фактор А может активизировать факторы (</a:t>
            </a:r>
            <a:r>
              <a:rPr lang="en-US" dirty="0" smtClean="0"/>
              <a:t>C,</a:t>
            </a:r>
            <a:r>
              <a:rPr lang="en-US" baseline="0" dirty="0" smtClean="0"/>
              <a:t> D</a:t>
            </a:r>
            <a:r>
              <a:rPr lang="ru-RU" baseline="0" dirty="0" smtClean="0"/>
              <a:t> и </a:t>
            </a:r>
            <a:r>
              <a:rPr lang="en-US" baseline="0" dirty="0" smtClean="0"/>
              <a:t>E) </a:t>
            </a:r>
            <a:r>
              <a:rPr lang="ru-RU" baseline="0" dirty="0" smtClean="0"/>
              <a:t>существовавшие до фактора А (действие промотора – сам фактор не участвует и не является катализатором, но влияет на катализатор, который </a:t>
            </a:r>
            <a:r>
              <a:rPr lang="ru-RU" baseline="0" smtClean="0"/>
              <a:t>запускает процесс)</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106</a:t>
            </a:fld>
            <a:endParaRPr lang="ru-RU"/>
          </a:p>
        </p:txBody>
      </p:sp>
    </p:spTree>
    <p:extLst>
      <p:ext uri="{BB962C8B-B14F-4D97-AF65-F5344CB8AC3E}">
        <p14:creationId xmlns:p14="http://schemas.microsoft.com/office/powerpoint/2010/main" val="1433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Существовало положение об удалении прокаженных за черту города, они должны были носить специальную одежду, на шее колокольчик, чтобы люди знали, что идет больной проказой, им запрещалось посещать массовые мероприятия, рынки и т.п. Имеется упоминание о самоизоляции и о правилах эвакуации из зачумленных городов. Указывалось, что чума — результат предшествующей заболеваемости, что бешенство у человека начинается с укуса бешеным животным, проказа в результате длительного контакта здорового человека с больным. Холера возникает в долинах больших рек и в жаркое время года.</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7</a:t>
            </a:fld>
            <a:endParaRPr lang="ru-RU"/>
          </a:p>
        </p:txBody>
      </p:sp>
    </p:spTree>
    <p:extLst>
      <p:ext uri="{BB962C8B-B14F-4D97-AF65-F5344CB8AC3E}">
        <p14:creationId xmlns:p14="http://schemas.microsoft.com/office/powerpoint/2010/main" val="81543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этому времени относится представление не только о заразности больных, но также и о невосприимчивости к повторному заражению. </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a:t>
            </a:fld>
            <a:endParaRPr lang="ru-RU"/>
          </a:p>
        </p:txBody>
      </p:sp>
    </p:spTree>
    <p:extLst>
      <p:ext uri="{BB962C8B-B14F-4D97-AF65-F5344CB8AC3E}">
        <p14:creationId xmlns:p14="http://schemas.microsoft.com/office/powerpoint/2010/main" val="408906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11</a:t>
            </a:fld>
            <a:endParaRPr lang="ru-RU"/>
          </a:p>
        </p:txBody>
      </p:sp>
    </p:spTree>
    <p:extLst>
      <p:ext uri="{BB962C8B-B14F-4D97-AF65-F5344CB8AC3E}">
        <p14:creationId xmlns:p14="http://schemas.microsoft.com/office/powerpoint/2010/main" val="194662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Значение для современной эпидемиологии данных теорий заключается в гениальном предвидении : теории природной </a:t>
            </a:r>
            <a:r>
              <a:rPr lang="ru-RU" sz="1200" dirty="0" err="1" smtClean="0">
                <a:latin typeface="Times New Roman" panose="02020603050405020304" pitchFamily="18" charset="0"/>
                <a:cs typeface="Times New Roman" panose="02020603050405020304" pitchFamily="18" charset="0"/>
              </a:rPr>
              <a:t>очаговости</a:t>
            </a:r>
            <a:r>
              <a:rPr lang="ru-RU" sz="1200" dirty="0" smtClean="0">
                <a:latin typeface="Times New Roman" panose="02020603050405020304" pitchFamily="18" charset="0"/>
                <a:cs typeface="Times New Roman" panose="02020603050405020304" pitchFamily="18" charset="0"/>
              </a:rPr>
              <a:t> заболеваний.</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17</a:t>
            </a:fld>
            <a:endParaRPr lang="ru-RU"/>
          </a:p>
        </p:txBody>
      </p:sp>
    </p:spTree>
    <p:extLst>
      <p:ext uri="{BB962C8B-B14F-4D97-AF65-F5344CB8AC3E}">
        <p14:creationId xmlns:p14="http://schemas.microsoft.com/office/powerpoint/2010/main" val="89549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accent2">
                    <a:lumMod val="40000"/>
                    <a:lumOff val="60000"/>
                  </a:schemeClr>
                </a:solidFill>
              </a:rPr>
              <a:t>Развитие ремесел и мануфактур привело к возникновению крупных городов с исключительно неблагополучным санитарно-гигиеническим состоянием в них, со скученностью бедноты в плохих жилищах. Поэтому в Европе очень широко распространились эпидемические болезни, а развитие мореплавания и многочисленные войны способствовали быстрому распространению этих болезней во многие страны мира. Опустошительные эпидемии натуральной оспы, тифов и других болезней побуждали власть и врачей к разработке мер защиты. В 1374 г. в Италии в Венеции впервые были введены карантины, эффективность которых была подтверждена практикой.</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24</a:t>
            </a:fld>
            <a:endParaRPr lang="ru-RU"/>
          </a:p>
        </p:txBody>
      </p:sp>
    </p:spTree>
    <p:extLst>
      <p:ext uri="{BB962C8B-B14F-4D97-AF65-F5344CB8AC3E}">
        <p14:creationId xmlns:p14="http://schemas.microsoft.com/office/powerpoint/2010/main" val="321043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У.Фарр</a:t>
            </a:r>
            <a:r>
              <a:rPr lang="ru-RU" dirty="0" smtClean="0"/>
              <a:t> отвечал за медицинскую статистику по Англии и Уэльсу. осознавал, что единственным научным способом изучения смертности населения есть построение таблиц смертности. Однако огромная счетная работа по вычислению полных таблиц заставила его подумать над изобретением методов изучения смертности отдельных местностей. Далее он описывает краткий метод, при помощи которого вычислил таблицы смертности для некоторых графств.</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34</a:t>
            </a:fld>
            <a:endParaRPr lang="ru-RU"/>
          </a:p>
        </p:txBody>
      </p:sp>
    </p:spTree>
    <p:extLst>
      <p:ext uri="{BB962C8B-B14F-4D97-AF65-F5344CB8AC3E}">
        <p14:creationId xmlns:p14="http://schemas.microsoft.com/office/powerpoint/2010/main" val="62872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Основоположником современной эпидемиологии инфекционных болезней по праву считается Даниил Кириллович Заболотный , который открыл первую в мире кафедру эпидемиологии, написал первый учебник «Основы эпидемиологии». </a:t>
            </a:r>
          </a:p>
          <a:p>
            <a:r>
              <a:rPr lang="ru-RU" dirty="0" smtClean="0"/>
              <a:t>Л.В. </a:t>
            </a:r>
            <a:r>
              <a:rPr lang="ru-RU" dirty="0" err="1" smtClean="0"/>
              <a:t>Громашевский</a:t>
            </a:r>
            <a:r>
              <a:rPr lang="ru-RU" dirty="0" smtClean="0"/>
              <a:t>  изучал эпидемиологию и меры профилактики чумы, сыпного тифа, холеры, вирусного гепатита, различных острых кишечных и других инфекций. Сформулировал законы эпидемиологии. Все это имело огромное научное значение для развития эпидемиологии и практическое — Для профилактики и ликвидации инфекций.</a:t>
            </a:r>
          </a:p>
          <a:p>
            <a:r>
              <a:rPr lang="ru-RU" dirty="0" smtClean="0"/>
              <a:t>В.А. </a:t>
            </a:r>
            <a:r>
              <a:rPr lang="ru-RU" dirty="0" err="1" smtClean="0"/>
              <a:t>Башенин</a:t>
            </a:r>
            <a:r>
              <a:rPr lang="ru-RU" dirty="0" smtClean="0"/>
              <a:t> описал </a:t>
            </a:r>
            <a:r>
              <a:rPr lang="ru-RU" dirty="0" err="1" smtClean="0"/>
              <a:t>безжелтушный</a:t>
            </a:r>
            <a:r>
              <a:rPr lang="ru-RU" dirty="0" smtClean="0"/>
              <a:t> лептоспироз, изучал вирусный гепатит, детские и некоторые другие инфекции. Он предлагал изучать уровень, структуру и динамику заболеваемости Для раскрытия закономерностей возникновения, распространения и профилактики их. </a:t>
            </a:r>
          </a:p>
          <a:p>
            <a:r>
              <a:rPr lang="ru-RU" dirty="0" err="1" smtClean="0"/>
              <a:t>Е.Н.Павловский</a:t>
            </a:r>
            <a:r>
              <a:rPr lang="ru-RU" dirty="0" smtClean="0"/>
              <a:t> изучал природно-очаговые инфекции: лейшманиозы, </a:t>
            </a:r>
            <a:r>
              <a:rPr lang="ru-RU" dirty="0" err="1" smtClean="0"/>
              <a:t>трипоносомозы</a:t>
            </a:r>
            <a:r>
              <a:rPr lang="ru-RU" dirty="0" smtClean="0"/>
              <a:t>, чуму, клещевой таежный весенне-летний энцефалит и другие. Его идеи дали возможность сформулировать учение о, так называемой, эпидемиологической  географии.</a:t>
            </a:r>
          </a:p>
          <a:p>
            <a:r>
              <a:rPr lang="ru-RU" dirty="0" smtClean="0"/>
              <a:t>К.И. Скрябин создал науку гельминтологию. Им создана  первая кафедра паразитологии и инвазионных болезней и первый в мире институт гельминтологии. </a:t>
            </a:r>
          </a:p>
          <a:p>
            <a:r>
              <a:rPr lang="ru-RU" dirty="0" smtClean="0"/>
              <a:t>В.Д. Беляков развивал проблемы общей и военной эпидемиологии. Разрабатывал диагностику и эффективности противоэпидемических мероприятий, профилактики. Он создал теорию </a:t>
            </a:r>
            <a:r>
              <a:rPr lang="ru-RU" dirty="0" err="1" smtClean="0"/>
              <a:t>саморегуляции</a:t>
            </a:r>
            <a:r>
              <a:rPr lang="ru-RU" dirty="0" smtClean="0"/>
              <a:t> паразитарных систем, разрабатывал вопросы молекулярной эпидемиологии.</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40</a:t>
            </a:fld>
            <a:endParaRPr lang="ru-RU"/>
          </a:p>
        </p:txBody>
      </p:sp>
    </p:spTree>
    <p:extLst>
      <p:ext uri="{BB962C8B-B14F-4D97-AF65-F5344CB8AC3E}">
        <p14:creationId xmlns:p14="http://schemas.microsoft.com/office/powerpoint/2010/main" val="14552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33363"/>
            <a:ext cx="86868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03200" y="2320925"/>
            <a:ext cx="4279900" cy="3851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5500" y="2320925"/>
            <a:ext cx="4279900" cy="3851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3578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353938-5489-41F1-AE5A-7D28F9AE4126}"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53938-5489-41F1-AE5A-7D28F9AE4126}" type="datetimeFigureOut">
              <a:rPr lang="ru-RU" smtClean="0"/>
              <a:pPr/>
              <a:t>13.12.2019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46DB-0B36-40F7-876B-B2F265996FB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714375" y="785813"/>
            <a:ext cx="7772400" cy="5857875"/>
          </a:xfrm>
        </p:spPr>
        <p:txBody>
          <a:bodyPr rtlCol="0">
            <a:normAutofit/>
          </a:bodyPr>
          <a:lstStyle/>
          <a:p>
            <a:pPr>
              <a:defRPr/>
            </a:pPr>
            <a:r>
              <a:rPr lang="en-US" sz="3600" dirty="0" smtClean="0">
                <a:latin typeface="Times New Roman" pitchFamily="18" charset="0"/>
              </a:rPr>
              <a:t/>
            </a:r>
            <a:br>
              <a:rPr lang="en-US" sz="3600" dirty="0" smtClean="0">
                <a:latin typeface="Times New Roman" pitchFamily="18" charset="0"/>
              </a:rPr>
            </a:br>
            <a:r>
              <a:rPr lang="en-US" sz="3600" dirty="0" smtClean="0">
                <a:latin typeface="Times New Roman" pitchFamily="18" charset="0"/>
              </a:rPr>
              <a:t/>
            </a:r>
            <a:br>
              <a:rPr lang="en-US" sz="3600" dirty="0" smtClean="0">
                <a:latin typeface="Times New Roman" pitchFamily="18" charset="0"/>
              </a:rPr>
            </a:br>
            <a:r>
              <a:rPr lang="ru-RU" sz="3600" dirty="0" smtClean="0">
                <a:latin typeface="Times New Roman" pitchFamily="18" charset="0"/>
              </a:rPr>
              <a:t>Специфика </a:t>
            </a:r>
            <a:r>
              <a:rPr lang="ru-RU" sz="3600" dirty="0">
                <a:latin typeface="Times New Roman" pitchFamily="18" charset="0"/>
              </a:rPr>
              <a:t>эпидемиологического подхода в изучении болезней</a:t>
            </a:r>
            <a:r>
              <a:rPr lang="ru-RU" sz="3600" dirty="0">
                <a:latin typeface="Times New Roman" pitchFamily="18" charset="0"/>
              </a:rPr>
              <a:t/>
            </a:r>
            <a:br>
              <a:rPr lang="ru-RU" sz="3600" dirty="0">
                <a:latin typeface="Times New Roman" pitchFamily="18" charset="0"/>
              </a:rPr>
            </a:br>
            <a:r>
              <a:rPr lang="ru-RU" sz="3600" dirty="0" smtClean="0">
                <a:latin typeface="Times New Roman" pitchFamily="18" charset="0"/>
              </a:rPr>
              <a:t/>
            </a:r>
            <a:br>
              <a:rPr lang="ru-RU" sz="3600" dirty="0" smtClean="0">
                <a:latin typeface="Times New Roman" pitchFamily="18" charset="0"/>
              </a:rPr>
            </a:br>
            <a:endParaRPr lang="ru-RU" sz="2400" dirty="0" smtClean="0"/>
          </a:p>
        </p:txBody>
      </p:sp>
    </p:spTree>
    <p:extLst>
      <p:ext uri="{BB962C8B-B14F-4D97-AF65-F5344CB8AC3E}">
        <p14:creationId xmlns:p14="http://schemas.microsoft.com/office/powerpoint/2010/main" val="13291224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3394720" cy="6106690"/>
          </a:xfrm>
        </p:spPr>
        <p:txBody>
          <a:bodyPr>
            <a:normAutofit/>
          </a:bodyPr>
          <a:lstStyle/>
          <a:p>
            <a:r>
              <a:rPr lang="ru-RU" sz="3200" dirty="0">
                <a:latin typeface="Times New Roman" panose="02020603050405020304" pitchFamily="18" charset="0"/>
                <a:cs typeface="Times New Roman" panose="02020603050405020304" pitchFamily="18" charset="0"/>
              </a:rPr>
              <a:t>Уже тогда людей, перенесших чуму, привлекали к уходу за больными, захоронению трупов людей, погибших от чумы. </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0" t="1" r="-410" b="43835"/>
          <a:stretch/>
        </p:blipFill>
        <p:spPr>
          <a:xfrm>
            <a:off x="3955746" y="908720"/>
            <a:ext cx="5188254" cy="4824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36491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Необходимая причина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96716" y="4061132"/>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594707"/>
            <a:ext cx="15841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724128" y="5206998"/>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dirty="0"/>
          </a:p>
        </p:txBody>
      </p:sp>
      <p:sp>
        <p:nvSpPr>
          <p:cNvPr id="33" name="Прямоугольник 32"/>
          <p:cNvSpPr/>
          <p:nvPr/>
        </p:nvSpPr>
        <p:spPr>
          <a:xfrm>
            <a:off x="5724128" y="3510194"/>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4" name="Прямоугольник 33"/>
          <p:cNvSpPr/>
          <p:nvPr/>
        </p:nvSpPr>
        <p:spPr>
          <a:xfrm>
            <a:off x="5724128" y="160271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dirty="0"/>
          </a:p>
        </p:txBody>
      </p:sp>
      <p:sp>
        <p:nvSpPr>
          <p:cNvPr id="35" name="Прямоугольник 34"/>
          <p:cNvSpPr/>
          <p:nvPr/>
        </p:nvSpPr>
        <p:spPr>
          <a:xfrm>
            <a:off x="1547664" y="520699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
        <p:nvSpPr>
          <p:cNvPr id="36" name="Прямоугольник 35"/>
          <p:cNvSpPr/>
          <p:nvPr/>
        </p:nvSpPr>
        <p:spPr>
          <a:xfrm>
            <a:off x="1547664" y="364427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13132928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Достаточная причина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96716" y="4061132"/>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594707"/>
            <a:ext cx="15841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724128" y="5206998"/>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3" name="Прямоугольник 32"/>
          <p:cNvSpPr/>
          <p:nvPr/>
        </p:nvSpPr>
        <p:spPr>
          <a:xfrm>
            <a:off x="5724128" y="3510194"/>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4" name="Прямоугольник 33"/>
          <p:cNvSpPr/>
          <p:nvPr/>
        </p:nvSpPr>
        <p:spPr>
          <a:xfrm>
            <a:off x="5724128" y="160271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5" name="Прямоугольник 34"/>
          <p:cNvSpPr/>
          <p:nvPr/>
        </p:nvSpPr>
        <p:spPr>
          <a:xfrm>
            <a:off x="1547664" y="520699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
        <p:nvSpPr>
          <p:cNvPr id="36" name="Прямоугольник 35"/>
          <p:cNvSpPr/>
          <p:nvPr/>
        </p:nvSpPr>
        <p:spPr>
          <a:xfrm>
            <a:off x="1547664" y="364427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8613431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Достаточная и необходимая причина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80301" y="2549711"/>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301" y="4824820"/>
            <a:ext cx="15841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580112" y="4437112"/>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3" name="Прямоугольник 32"/>
          <p:cNvSpPr/>
          <p:nvPr/>
        </p:nvSpPr>
        <p:spPr>
          <a:xfrm>
            <a:off x="5580112" y="213285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5" name="Прямоугольник 34"/>
          <p:cNvSpPr/>
          <p:nvPr/>
        </p:nvSpPr>
        <p:spPr>
          <a:xfrm>
            <a:off x="1547664" y="4437112"/>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
        <p:nvSpPr>
          <p:cNvPr id="36" name="Прямоугольник 35"/>
          <p:cNvSpPr/>
          <p:nvPr/>
        </p:nvSpPr>
        <p:spPr>
          <a:xfrm>
            <a:off x="1547664" y="213285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39732551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Компонентные  причины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96716" y="4061132"/>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6248">
            <a:off x="3532669" y="5065046"/>
            <a:ext cx="170139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Прямоугольник 32"/>
          <p:cNvSpPr/>
          <p:nvPr/>
        </p:nvSpPr>
        <p:spPr>
          <a:xfrm>
            <a:off x="5724128" y="3703590"/>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4" name="Прямоугольник 33"/>
          <p:cNvSpPr/>
          <p:nvPr/>
        </p:nvSpPr>
        <p:spPr>
          <a:xfrm>
            <a:off x="5724128" y="1844824"/>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5" name="Прямоугольник 34"/>
          <p:cNvSpPr/>
          <p:nvPr/>
        </p:nvSpPr>
        <p:spPr>
          <a:xfrm>
            <a:off x="1547664" y="520699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С</a:t>
            </a:r>
            <a:endParaRPr lang="ru-RU" sz="4800" dirty="0"/>
          </a:p>
        </p:txBody>
      </p:sp>
      <p:sp>
        <p:nvSpPr>
          <p:cNvPr id="36" name="Прямоугольник 35"/>
          <p:cNvSpPr/>
          <p:nvPr/>
        </p:nvSpPr>
        <p:spPr>
          <a:xfrm>
            <a:off x="1547664" y="364427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5138420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atin typeface="Times New Roman" pitchFamily="18" charset="0"/>
                <a:cs typeface="Times New Roman" pitchFamily="18" charset="0"/>
              </a:rPr>
              <a:t>Прямые причинные отношения </a:t>
            </a:r>
          </a:p>
        </p:txBody>
      </p:sp>
      <p:sp>
        <p:nvSpPr>
          <p:cNvPr id="5" name="Прямоугольник 4"/>
          <p:cNvSpPr/>
          <p:nvPr/>
        </p:nvSpPr>
        <p:spPr>
          <a:xfrm>
            <a:off x="1331640" y="3068960"/>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latin typeface="Times New Roman" panose="02020603050405020304" pitchFamily="18" charset="0"/>
                <a:cs typeface="Times New Roman" panose="02020603050405020304" pitchFamily="18" charset="0"/>
              </a:rPr>
              <a:t>А</a:t>
            </a:r>
            <a:endParaRPr lang="ru-RU" sz="4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876256" y="3068960"/>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latin typeface="Times New Roman" panose="02020603050405020304" pitchFamily="18" charset="0"/>
                <a:cs typeface="Times New Roman" panose="02020603050405020304" pitchFamily="18" charset="0"/>
              </a:rPr>
              <a:t>В</a:t>
            </a:r>
          </a:p>
        </p:txBody>
      </p:sp>
      <p:sp>
        <p:nvSpPr>
          <p:cNvPr id="8" name="Стрелка вправо 7"/>
          <p:cNvSpPr/>
          <p:nvPr/>
        </p:nvSpPr>
        <p:spPr>
          <a:xfrm>
            <a:off x="3131840" y="3784424"/>
            <a:ext cx="345638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5139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47667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latin typeface="Times New Roman" panose="02020603050405020304" pitchFamily="18" charset="0"/>
                <a:cs typeface="Times New Roman" panose="02020603050405020304" pitchFamily="18" charset="0"/>
              </a:rPr>
              <a:t>Опосредованные причинные отношения </a:t>
            </a:r>
          </a:p>
        </p:txBody>
      </p:sp>
      <p:sp>
        <p:nvSpPr>
          <p:cNvPr id="5" name="Прямоугольник 4"/>
          <p:cNvSpPr/>
          <p:nvPr/>
        </p:nvSpPr>
        <p:spPr>
          <a:xfrm>
            <a:off x="107504" y="3074276"/>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latin typeface="Times New Roman" panose="02020603050405020304" pitchFamily="18" charset="0"/>
                <a:cs typeface="Times New Roman" panose="02020603050405020304" pitchFamily="18" charset="0"/>
              </a:rPr>
              <a:t>А</a:t>
            </a:r>
            <a:endParaRPr lang="ru-RU" sz="4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634475" y="3074276"/>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latin typeface="Times New Roman" panose="02020603050405020304" pitchFamily="18" charset="0"/>
                <a:cs typeface="Times New Roman" panose="02020603050405020304" pitchFamily="18" charset="0"/>
              </a:rPr>
              <a:t>В</a:t>
            </a:r>
          </a:p>
        </p:txBody>
      </p:sp>
      <p:sp>
        <p:nvSpPr>
          <p:cNvPr id="2" name="Овал 1"/>
          <p:cNvSpPr/>
          <p:nvPr/>
        </p:nvSpPr>
        <p:spPr>
          <a:xfrm>
            <a:off x="2267744"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ru-RU" sz="3600" dirty="0">
              <a:latin typeface="Times New Roman" panose="02020603050405020304" pitchFamily="18" charset="0"/>
              <a:cs typeface="Times New Roman" panose="02020603050405020304" pitchFamily="18" charset="0"/>
            </a:endParaRPr>
          </a:p>
        </p:txBody>
      </p:sp>
      <p:sp>
        <p:nvSpPr>
          <p:cNvPr id="9" name="Овал 8"/>
          <p:cNvSpPr/>
          <p:nvPr/>
        </p:nvSpPr>
        <p:spPr>
          <a:xfrm>
            <a:off x="4078288"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D</a:t>
            </a:r>
            <a:endParaRPr lang="ru-RU" sz="3200" dirty="0">
              <a:latin typeface="Times New Roman" panose="02020603050405020304" pitchFamily="18" charset="0"/>
              <a:cs typeface="Times New Roman" panose="02020603050405020304" pitchFamily="18" charset="0"/>
            </a:endParaRPr>
          </a:p>
        </p:txBody>
      </p:sp>
      <p:sp>
        <p:nvSpPr>
          <p:cNvPr id="10" name="Овал 9"/>
          <p:cNvSpPr/>
          <p:nvPr/>
        </p:nvSpPr>
        <p:spPr>
          <a:xfrm>
            <a:off x="5796136"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Е</a:t>
            </a:r>
            <a:endParaRPr lang="ru-RU" sz="3600" dirty="0">
              <a:latin typeface="Times New Roman" panose="02020603050405020304" pitchFamily="18" charset="0"/>
              <a:cs typeface="Times New Roman" panose="02020603050405020304" pitchFamily="18" charset="0"/>
            </a:endParaRPr>
          </a:p>
        </p:txBody>
      </p:sp>
      <p:sp>
        <p:nvSpPr>
          <p:cNvPr id="4" name="Выгнутая вверх стрелка 3"/>
          <p:cNvSpPr/>
          <p:nvPr/>
        </p:nvSpPr>
        <p:spPr>
          <a:xfrm>
            <a:off x="2740416" y="2605636"/>
            <a:ext cx="3919816"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вправо 5"/>
          <p:cNvSpPr/>
          <p:nvPr/>
        </p:nvSpPr>
        <p:spPr>
          <a:xfrm>
            <a:off x="5460003" y="3520432"/>
            <a:ext cx="33613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3589084" y="3520432"/>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7160927" y="3520432"/>
            <a:ext cx="4735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1691680" y="3552040"/>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33864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atin typeface="Times New Roman" panose="02020603050405020304" pitchFamily="18" charset="0"/>
                <a:cs typeface="Times New Roman" panose="02020603050405020304" pitchFamily="18" charset="0"/>
              </a:rPr>
              <a:t>Опосредованные причинные отношения </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90865" y="5157192"/>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latin typeface="Times New Roman" panose="02020603050405020304" pitchFamily="18" charset="0"/>
                <a:cs typeface="Times New Roman" panose="02020603050405020304" pitchFamily="18" charset="0"/>
              </a:rPr>
              <a:t>А</a:t>
            </a:r>
            <a:endParaRPr lang="ru-RU" sz="4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092280" y="3084831"/>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latin typeface="Times New Roman" panose="02020603050405020304" pitchFamily="18" charset="0"/>
                <a:cs typeface="Times New Roman" panose="02020603050405020304" pitchFamily="18" charset="0"/>
              </a:rPr>
              <a:t>В</a:t>
            </a:r>
          </a:p>
        </p:txBody>
      </p:sp>
      <p:sp>
        <p:nvSpPr>
          <p:cNvPr id="2" name="Овал 1"/>
          <p:cNvSpPr/>
          <p:nvPr/>
        </p:nvSpPr>
        <p:spPr>
          <a:xfrm>
            <a:off x="827584" y="3331878"/>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ru-RU" sz="3600" dirty="0">
              <a:latin typeface="Times New Roman" panose="02020603050405020304" pitchFamily="18" charset="0"/>
              <a:cs typeface="Times New Roman" panose="02020603050405020304" pitchFamily="18" charset="0"/>
            </a:endParaRPr>
          </a:p>
        </p:txBody>
      </p:sp>
      <p:sp>
        <p:nvSpPr>
          <p:cNvPr id="9" name="Овал 8"/>
          <p:cNvSpPr/>
          <p:nvPr/>
        </p:nvSpPr>
        <p:spPr>
          <a:xfrm>
            <a:off x="2962873"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D</a:t>
            </a:r>
            <a:endParaRPr lang="ru-RU" sz="3200" dirty="0">
              <a:latin typeface="Times New Roman" panose="02020603050405020304" pitchFamily="18" charset="0"/>
              <a:cs typeface="Times New Roman" panose="02020603050405020304" pitchFamily="18" charset="0"/>
            </a:endParaRPr>
          </a:p>
        </p:txBody>
      </p:sp>
      <p:sp>
        <p:nvSpPr>
          <p:cNvPr id="10" name="Овал 9"/>
          <p:cNvSpPr/>
          <p:nvPr/>
        </p:nvSpPr>
        <p:spPr>
          <a:xfrm>
            <a:off x="5004048" y="3347711"/>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Е</a:t>
            </a:r>
            <a:endParaRPr lang="ru-RU" sz="3600" dirty="0">
              <a:latin typeface="Times New Roman" panose="02020603050405020304" pitchFamily="18" charset="0"/>
              <a:cs typeface="Times New Roman" panose="02020603050405020304" pitchFamily="18" charset="0"/>
            </a:endParaRPr>
          </a:p>
        </p:txBody>
      </p:sp>
      <p:sp>
        <p:nvSpPr>
          <p:cNvPr id="4" name="Выгнутая вверх стрелка 3"/>
          <p:cNvSpPr/>
          <p:nvPr/>
        </p:nvSpPr>
        <p:spPr>
          <a:xfrm>
            <a:off x="1331640" y="2553129"/>
            <a:ext cx="4536504"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вправо 5"/>
          <p:cNvSpPr/>
          <p:nvPr/>
        </p:nvSpPr>
        <p:spPr>
          <a:xfrm>
            <a:off x="4390227" y="3562595"/>
            <a:ext cx="6138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2176077" y="3563295"/>
            <a:ext cx="7867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6388894" y="3541485"/>
            <a:ext cx="703386" cy="495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6200000">
            <a:off x="3231768" y="4463097"/>
            <a:ext cx="7583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53542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14348" y="285729"/>
            <a:ext cx="7772400" cy="714380"/>
          </a:xfrm>
        </p:spPr>
        <p:txBody>
          <a:bodyPr>
            <a:normAutofit/>
          </a:bodyPr>
          <a:lstStyle/>
          <a:p>
            <a:r>
              <a:rPr lang="ru-RU" sz="3600" b="1" dirty="0" smtClean="0">
                <a:latin typeface="Times New Roman" pitchFamily="18" charset="0"/>
                <a:cs typeface="Times New Roman" pitchFamily="18" charset="0"/>
              </a:rPr>
              <a:t>Установление причинности</a:t>
            </a:r>
            <a:endParaRPr lang="ru-RU" sz="3600" b="1" dirty="0"/>
          </a:p>
        </p:txBody>
      </p:sp>
      <p:sp>
        <p:nvSpPr>
          <p:cNvPr id="5" name="Подзаголовок 4"/>
          <p:cNvSpPr>
            <a:spLocks noGrp="1"/>
          </p:cNvSpPr>
          <p:nvPr>
            <p:ph type="subTitle" idx="1"/>
          </p:nvPr>
        </p:nvSpPr>
        <p:spPr>
          <a:xfrm>
            <a:off x="642910" y="928670"/>
            <a:ext cx="8143932" cy="5929330"/>
          </a:xfrm>
        </p:spPr>
        <p:txBody>
          <a:bodyPr>
            <a:noAutofit/>
          </a:bodyPr>
          <a:lstStyle/>
          <a:p>
            <a:pPr marL="514350" indent="-514350" algn="l">
              <a:buFont typeface="+mj-lt"/>
              <a:buAutoNum type="arabicPeriod"/>
            </a:pPr>
            <a:r>
              <a:rPr lang="ru-RU" dirty="0" smtClean="0">
                <a:latin typeface="Times New Roman" pitchFamily="18" charset="0"/>
                <a:cs typeface="Times New Roman" pitchFamily="18" charset="0"/>
              </a:rPr>
              <a:t>Причинно-следственная связь однонаправлена: причина – следствие, а не наоборот;</a:t>
            </a:r>
          </a:p>
          <a:p>
            <a:pPr marL="514350" indent="-514350" algn="l">
              <a:buFont typeface="+mj-lt"/>
              <a:buAutoNum type="arabicPeriod"/>
            </a:pPr>
            <a:r>
              <a:rPr lang="ru-RU" dirty="0" smtClean="0">
                <a:latin typeface="Times New Roman" pitchFamily="18" charset="0"/>
                <a:cs typeface="Times New Roman" pitchFamily="18" charset="0"/>
              </a:rPr>
              <a:t>Обязательное условие – причина всегда предшествует следствию;</a:t>
            </a:r>
          </a:p>
          <a:p>
            <a:pPr marL="514350" indent="-514350" algn="l">
              <a:buFont typeface="+mj-lt"/>
              <a:buAutoNum type="arabicPeriod"/>
            </a:pPr>
            <a:r>
              <a:rPr lang="ru-RU" dirty="0" smtClean="0">
                <a:latin typeface="Times New Roman" pitchFamily="18" charset="0"/>
                <a:cs typeface="Times New Roman" pitchFamily="18" charset="0"/>
              </a:rPr>
              <a:t>Убедительность ассоциации – подтверждение причины различными данными;</a:t>
            </a:r>
          </a:p>
          <a:p>
            <a:pPr marL="514350" indent="-514350" algn="l">
              <a:buFont typeface="+mj-lt"/>
              <a:buAutoNum type="arabicPeriod"/>
            </a:pPr>
            <a:r>
              <a:rPr lang="ru-RU" dirty="0" smtClean="0">
                <a:latin typeface="Times New Roman" pitchFamily="18" charset="0"/>
                <a:cs typeface="Times New Roman" pitchFamily="18" charset="0"/>
              </a:rPr>
              <a:t>Последовательность – несколько исследований дают одинаковые результаты; </a:t>
            </a:r>
          </a:p>
        </p:txBody>
      </p:sp>
    </p:spTree>
    <p:extLst>
      <p:ext uri="{BB962C8B-B14F-4D97-AF65-F5344CB8AC3E}">
        <p14:creationId xmlns:p14="http://schemas.microsoft.com/office/powerpoint/2010/main" val="33589537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83362"/>
          </a:xfrm>
        </p:spPr>
        <p:txBody>
          <a:bodyPr>
            <a:normAutofit/>
          </a:bodyPr>
          <a:lstStyle/>
          <a:p>
            <a:pPr marL="514350" indent="-514350" algn="l"/>
            <a:r>
              <a:rPr lang="ru-RU" sz="36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5. Степень выраженности ассоциации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 вычисление коэффициента риска;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6. Зависимость «доза – ответ» –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увеличение действия причинного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фактора ассоциируется с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увеличением эффекта;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7. Доказательство «от противного» –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устранение возможной причины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приводит к снижению риска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заболевания.</a:t>
            </a:r>
            <a:endParaRPr lang="ru-RU" sz="3200" dirty="0"/>
          </a:p>
        </p:txBody>
      </p:sp>
    </p:spTree>
    <p:extLst>
      <p:ext uri="{BB962C8B-B14F-4D97-AF65-F5344CB8AC3E}">
        <p14:creationId xmlns:p14="http://schemas.microsoft.com/office/powerpoint/2010/main" val="15718184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4000" dirty="0">
                <a:latin typeface="Times New Roman" pitchFamily="18" charset="0"/>
                <a:cs typeface="Times New Roman" pitchFamily="18" charset="0"/>
              </a:rPr>
              <a:t>Фактором в эпидемиологии называют событие или признак, рассматриваемый в связи с развитием болезни (состояния).</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Риском в эпидемиологии называют вероятность развития события, обычно неблагоприятного, в течение некоторого периода времени</a:t>
            </a:r>
            <a:r>
              <a:rPr lang="ru-RU" sz="4000" dirty="0"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05182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3200" dirty="0">
                <a:latin typeface="Times New Roman" panose="02020603050405020304" pitchFamily="18" charset="0"/>
                <a:cs typeface="Times New Roman" panose="02020603050405020304" pitchFamily="18" charset="0"/>
              </a:rPr>
              <a:t>В древнем мире пропагандировался культ чистоты, систематически проводились меры личной и общественной гигиены, строились бани, бассейны.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Производилась </a:t>
            </a:r>
            <a:r>
              <a:rPr lang="ru-RU" sz="3200" dirty="0">
                <a:latin typeface="Times New Roman" panose="02020603050405020304" pitchFamily="18" charset="0"/>
                <a:cs typeface="Times New Roman" panose="02020603050405020304" pitchFamily="18" charset="0"/>
              </a:rPr>
              <a:t>частая смена белья, истребление насекомых и </a:t>
            </a:r>
            <a:r>
              <a:rPr lang="ru-RU" sz="3200" dirty="0" smtClean="0">
                <a:latin typeface="Times New Roman" panose="02020603050405020304" pitchFamily="18" charset="0"/>
                <a:cs typeface="Times New Roman" panose="02020603050405020304" pitchFamily="18" charset="0"/>
              </a:rPr>
              <a:t>мышей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591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3600" dirty="0">
                <a:latin typeface="Times New Roman" pitchFamily="18" charset="0"/>
                <a:cs typeface="Times New Roman" pitchFamily="18" charset="0"/>
              </a:rPr>
              <a:t>Чаще используют термин «фактор риска», подчеркивая, что этот признак связан с повышенной вероятностью заболевания</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7316112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3096344"/>
          </a:xfrm>
        </p:spPr>
        <p:txBody>
          <a:bodyPr>
            <a:normAutofit/>
          </a:bodyPr>
          <a:lstStyle/>
          <a:p>
            <a:r>
              <a:rPr lang="ru-RU" sz="3200" dirty="0">
                <a:latin typeface="Times New Roman" pitchFamily="18" charset="0"/>
                <a:cs typeface="Times New Roman" pitchFamily="18" charset="0"/>
              </a:rPr>
              <a:t>Факторы риска- факторы (условия, экспозиции, признаки), связанные с вероятностью развития (риском) заболевания и отвечают некоторым признакам причинности, но их роль окончательно не выяснена</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87624" y="4077072"/>
            <a:ext cx="6768752" cy="2472680"/>
          </a:xfrm>
        </p:spPr>
        <p:txBody>
          <a:bodyPr>
            <a:noAutofit/>
          </a:bodyPr>
          <a:lstStyle/>
          <a:p>
            <a:r>
              <a:rPr lang="ru-RU" dirty="0">
                <a:latin typeface="Times New Roman" pitchFamily="18" charset="0"/>
                <a:cs typeface="Times New Roman" pitchFamily="18" charset="0"/>
              </a:rPr>
              <a:t>Например, фактор риска развития ишемической болезни сердца- курение, ожирение, малоподвижный образ жизни</a:t>
            </a:r>
          </a:p>
        </p:txBody>
      </p:sp>
    </p:spTree>
    <p:extLst>
      <p:ext uri="{BB962C8B-B14F-4D97-AF65-F5344CB8AC3E}">
        <p14:creationId xmlns:p14="http://schemas.microsoft.com/office/powerpoint/2010/main" val="13019582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06690"/>
          </a:xfrm>
        </p:spPr>
        <p:txBody>
          <a:bodyPr>
            <a:normAutofit/>
          </a:bodyPr>
          <a:lstStyle/>
          <a:p>
            <a:r>
              <a:rPr lang="ru-RU" sz="3600" dirty="0">
                <a:latin typeface="Times New Roman" pitchFamily="18" charset="0"/>
                <a:cs typeface="Times New Roman" pitchFamily="18" charset="0"/>
              </a:rPr>
              <a:t>Фактор риска -детерминанта, которая может быть изменена вмешательством, таким образом снижая вероятность возникновения заболевания или других конкретных </a:t>
            </a:r>
            <a:r>
              <a:rPr lang="ru-RU" sz="3600" dirty="0" smtClean="0">
                <a:latin typeface="Times New Roman" pitchFamily="18" charset="0"/>
                <a:cs typeface="Times New Roman" pitchFamily="18" charset="0"/>
              </a:rPr>
              <a:t>исходов </a:t>
            </a:r>
            <a:endParaRPr lang="ru-RU" dirty="0"/>
          </a:p>
        </p:txBody>
      </p:sp>
    </p:spTree>
    <p:extLst>
      <p:ext uri="{BB962C8B-B14F-4D97-AF65-F5344CB8AC3E}">
        <p14:creationId xmlns:p14="http://schemas.microsoft.com/office/powerpoint/2010/main" val="15790758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16832"/>
            <a:ext cx="7772400" cy="1470025"/>
          </a:xfrm>
        </p:spPr>
        <p:txBody>
          <a:bodyPr>
            <a:normAutofit fontScale="90000"/>
          </a:bodyPr>
          <a:lstStyle/>
          <a:p>
            <a:r>
              <a:rPr lang="ru-RU" dirty="0"/>
              <a:t/>
            </a:r>
            <a:br>
              <a:rPr lang="ru-RU" dirty="0"/>
            </a:br>
            <a:r>
              <a:rPr lang="ru-RU" sz="4000" dirty="0" smtClean="0">
                <a:latin typeface="Times New Roman" pitchFamily="18" charset="0"/>
                <a:cs typeface="Times New Roman" pitchFamily="18" charset="0"/>
              </a:rPr>
              <a:t>Оценка фактора </a:t>
            </a:r>
            <a:r>
              <a:rPr lang="ru-RU" sz="4000" dirty="0">
                <a:latin typeface="Times New Roman" pitchFamily="18" charset="0"/>
                <a:cs typeface="Times New Roman" pitchFamily="18" charset="0"/>
              </a:rPr>
              <a:t>риска</a:t>
            </a:r>
            <a:r>
              <a:rPr lang="ru-RU" dirty="0"/>
              <a:t> </a:t>
            </a:r>
            <a:br>
              <a:rPr lang="ru-RU" dirty="0"/>
            </a:br>
            <a:endParaRPr lang="ru-RU" dirty="0"/>
          </a:p>
        </p:txBody>
      </p:sp>
      <p:sp>
        <p:nvSpPr>
          <p:cNvPr id="3" name="Подзаголовок 2"/>
          <p:cNvSpPr>
            <a:spLocks noGrp="1"/>
          </p:cNvSpPr>
          <p:nvPr>
            <p:ph type="subTitle" idx="1"/>
          </p:nvPr>
        </p:nvSpPr>
        <p:spPr>
          <a:xfrm>
            <a:off x="1403648" y="3573016"/>
            <a:ext cx="6400800" cy="982960"/>
          </a:xfrm>
        </p:spPr>
        <p:txBody>
          <a:bodyPr>
            <a:normAutofit/>
          </a:bodyPr>
          <a:lstStyle/>
          <a:p>
            <a:r>
              <a:rPr lang="ru-RU" sz="3600" dirty="0" smtClean="0">
                <a:latin typeface="Times New Roman" pitchFamily="18" charset="0"/>
                <a:cs typeface="Times New Roman" pitchFamily="18" charset="0"/>
              </a:rPr>
              <a:t>Управление фактором риска </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0549069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Качество </a:t>
            </a:r>
            <a:endParaRPr lang="ru-RU" dirty="0"/>
          </a:p>
        </p:txBody>
      </p:sp>
      <p:sp>
        <p:nvSpPr>
          <p:cNvPr id="5" name="Подзаголовок 4"/>
          <p:cNvSpPr>
            <a:spLocks noGrp="1"/>
          </p:cNvSpPr>
          <p:nvPr>
            <p:ph type="subTitle" idx="1"/>
          </p:nvPr>
        </p:nvSpPr>
        <p:spPr/>
        <p:txBody>
          <a:bodyPr/>
          <a:lstStyle/>
          <a:p>
            <a:r>
              <a:rPr lang="ru-RU" dirty="0" smtClean="0"/>
              <a:t>Эффективность </a:t>
            </a:r>
            <a:endParaRPr lang="ru-RU" dirty="0"/>
          </a:p>
        </p:txBody>
      </p:sp>
    </p:spTree>
    <p:extLst>
      <p:ext uri="{BB962C8B-B14F-4D97-AF65-F5344CB8AC3E}">
        <p14:creationId xmlns:p14="http://schemas.microsoft.com/office/powerpoint/2010/main" val="392319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lstStyle/>
          <a:p>
            <a:r>
              <a:rPr lang="ru-RU" dirty="0" smtClean="0">
                <a:latin typeface="Times New Roman" panose="02020603050405020304" pitchFamily="18" charset="0"/>
                <a:cs typeface="Times New Roman" panose="02020603050405020304" pitchFamily="18" charset="0"/>
              </a:rPr>
              <a:t>Благодарю за внимание!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644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9792" y="4365104"/>
            <a:ext cx="2016125" cy="1143000"/>
          </a:xfrm>
        </p:spPr>
        <p:txBody>
          <a:bodyPr/>
          <a:lstStyle/>
          <a:p>
            <a:pPr eaLnBrk="1" hangingPunct="1"/>
            <a:r>
              <a:rPr lang="ru-RU" altLang="ru-RU" sz="2000" dirty="0" smtClean="0"/>
              <a:t>Латинский поэт</a:t>
            </a:r>
            <a:br>
              <a:rPr lang="ru-RU" altLang="ru-RU" sz="2000" dirty="0" smtClean="0"/>
            </a:br>
            <a:r>
              <a:rPr lang="ru-RU" altLang="ru-RU" sz="2000" dirty="0" smtClean="0"/>
              <a:t>Теоретический подход</a:t>
            </a:r>
            <a:endParaRPr lang="en-US" altLang="ru-RU" sz="2000" dirty="0" smtClean="0"/>
          </a:p>
        </p:txBody>
      </p:sp>
      <p:grpSp>
        <p:nvGrpSpPr>
          <p:cNvPr id="8195" name="Group 3"/>
          <p:cNvGrpSpPr>
            <a:grpSpLocks/>
          </p:cNvGrpSpPr>
          <p:nvPr/>
        </p:nvGrpSpPr>
        <p:grpSpPr bwMode="auto">
          <a:xfrm>
            <a:off x="0" y="0"/>
            <a:ext cx="2295525" cy="3124200"/>
            <a:chOff x="0" y="0"/>
            <a:chExt cx="1446" cy="1968"/>
          </a:xfrm>
        </p:grpSpPr>
        <p:pic>
          <p:nvPicPr>
            <p:cNvPr id="8198" name="Picture 4" descr="Тит Лукреций Кар"/>
            <p:cNvPicPr>
              <a:picLocks noChangeAspect="1" noChangeArrowheads="1"/>
            </p:cNvPicPr>
            <p:nvPr/>
          </p:nvPicPr>
          <p:blipFill>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96" y="96"/>
              <a:ext cx="1350"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8199" name="Rectangle 5"/>
            <p:cNvSpPr>
              <a:spLocks noChangeArrowheads="1"/>
            </p:cNvSpPr>
            <p:nvPr/>
          </p:nvSpPr>
          <p:spPr bwMode="auto">
            <a:xfrm>
              <a:off x="0" y="0"/>
              <a:ext cx="192" cy="1968"/>
            </a:xfrm>
            <a:prstGeom prst="rect">
              <a:avLst/>
            </a:prstGeom>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800"/>
            </a:p>
          </p:txBody>
        </p:sp>
        <p:sp>
          <p:nvSpPr>
            <p:cNvPr id="8200" name="Oval 6"/>
            <p:cNvSpPr>
              <a:spLocks noChangeArrowheads="1"/>
            </p:cNvSpPr>
            <p:nvPr/>
          </p:nvSpPr>
          <p:spPr bwMode="auto">
            <a:xfrm>
              <a:off x="96" y="96"/>
              <a:ext cx="1344" cy="1824"/>
            </a:xfrm>
            <a:prstGeom prst="ellipse">
              <a:avLst/>
            </a:prstGeom>
            <a:noFill/>
            <a:ln w="260350" cap="sq">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800"/>
            </a:p>
          </p:txBody>
        </p:sp>
      </p:grpSp>
      <p:sp>
        <p:nvSpPr>
          <p:cNvPr id="8196" name="Rectangle 7"/>
          <p:cNvSpPr>
            <a:spLocks noGrp="1" noChangeArrowheads="1"/>
          </p:cNvSpPr>
          <p:nvPr>
            <p:ph type="body" idx="1"/>
          </p:nvPr>
        </p:nvSpPr>
        <p:spPr>
          <a:xfrm>
            <a:off x="2273424" y="908720"/>
            <a:ext cx="6629400" cy="4848944"/>
          </a:xfrm>
        </p:spPr>
        <p:txBody>
          <a:bodyPr>
            <a:noAutofit/>
          </a:bodyPr>
          <a:lstStyle/>
          <a:p>
            <a:pPr eaLnBrk="1" hangingPunct="1">
              <a:lnSpc>
                <a:spcPct val="90000"/>
              </a:lnSpc>
            </a:pPr>
            <a:r>
              <a:rPr lang="ru-RU" altLang="ru-RU" dirty="0" smtClean="0">
                <a:latin typeface="Times New Roman" panose="02020603050405020304" pitchFamily="18" charset="0"/>
                <a:cs typeface="Times New Roman" panose="02020603050405020304" pitchFamily="18" charset="0"/>
              </a:rPr>
              <a:t>Впервые высказал факт того, что большинство распространенных и губительных болезней, по всей видимости, могут передаваться от человека к человеку или посредством бытовых предметов. </a:t>
            </a:r>
            <a:endParaRPr lang="en-US" altLang="ru-RU" dirty="0" smtClean="0">
              <a:latin typeface="Times New Roman" panose="02020603050405020304" pitchFamily="18" charset="0"/>
              <a:cs typeface="Times New Roman" panose="02020603050405020304" pitchFamily="18" charset="0"/>
            </a:endParaRPr>
          </a:p>
          <a:p>
            <a:pPr eaLnBrk="1" hangingPunct="1">
              <a:lnSpc>
                <a:spcPct val="90000"/>
              </a:lnSpc>
            </a:pPr>
            <a:r>
              <a:rPr lang="ru-RU" altLang="ru-RU" dirty="0" smtClean="0">
                <a:latin typeface="Times New Roman" panose="02020603050405020304" pitchFamily="18" charset="0"/>
                <a:cs typeface="Times New Roman" panose="02020603050405020304" pitchFamily="18" charset="0"/>
              </a:rPr>
              <a:t>В поэме</a:t>
            </a:r>
            <a:r>
              <a:rPr lang="en-US" altLang="ru-RU" dirty="0" smtClean="0">
                <a:latin typeface="Times New Roman" panose="02020603050405020304" pitchFamily="18" charset="0"/>
                <a:cs typeface="Times New Roman" panose="02020603050405020304" pitchFamily="18" charset="0"/>
              </a:rPr>
              <a:t> </a:t>
            </a:r>
            <a:r>
              <a:rPr lang="en-US" altLang="ru-RU" i="1" dirty="0" smtClean="0">
                <a:solidFill>
                  <a:schemeClr val="tx2"/>
                </a:solidFill>
                <a:latin typeface="Times New Roman" panose="02020603050405020304" pitchFamily="18" charset="0"/>
                <a:cs typeface="Times New Roman" panose="02020603050405020304" pitchFamily="18" charset="0"/>
              </a:rPr>
              <a:t>De </a:t>
            </a:r>
            <a:r>
              <a:rPr lang="en-US" altLang="ru-RU" i="1" dirty="0" err="1" smtClean="0">
                <a:solidFill>
                  <a:schemeClr val="tx2"/>
                </a:solidFill>
                <a:latin typeface="Times New Roman" panose="02020603050405020304" pitchFamily="18" charset="0"/>
                <a:cs typeface="Times New Roman" panose="02020603050405020304" pitchFamily="18" charset="0"/>
              </a:rPr>
              <a:t>Rerum</a:t>
            </a:r>
            <a:r>
              <a:rPr lang="en-US" altLang="ru-RU" i="1" dirty="0" smtClean="0">
                <a:solidFill>
                  <a:schemeClr val="tx2"/>
                </a:solidFill>
                <a:latin typeface="Times New Roman" panose="02020603050405020304" pitchFamily="18" charset="0"/>
                <a:cs typeface="Times New Roman" panose="02020603050405020304" pitchFamily="18" charset="0"/>
              </a:rPr>
              <a:t> </a:t>
            </a:r>
            <a:r>
              <a:rPr lang="en-US" altLang="ru-RU" i="1" dirty="0" err="1" smtClean="0">
                <a:solidFill>
                  <a:schemeClr val="tx2"/>
                </a:solidFill>
                <a:latin typeface="Times New Roman" panose="02020603050405020304" pitchFamily="18" charset="0"/>
                <a:cs typeface="Times New Roman" panose="02020603050405020304" pitchFamily="18" charset="0"/>
              </a:rPr>
              <a:t>Natura</a:t>
            </a:r>
            <a:r>
              <a:rPr lang="en-US" altLang="ru-RU" i="1" dirty="0" smtClean="0">
                <a:solidFill>
                  <a:schemeClr val="tx2"/>
                </a:solidFill>
                <a:latin typeface="Times New Roman" panose="02020603050405020304" pitchFamily="18" charset="0"/>
                <a:cs typeface="Times New Roman" panose="02020603050405020304" pitchFamily="18" charset="0"/>
              </a:rPr>
              <a:t> </a:t>
            </a:r>
            <a:r>
              <a:rPr lang="ru-RU" altLang="ru-RU" i="1" dirty="0" smtClean="0">
                <a:solidFill>
                  <a:schemeClr val="tx2"/>
                </a:solidFill>
                <a:latin typeface="Times New Roman" panose="02020603050405020304" pitchFamily="18" charset="0"/>
                <a:cs typeface="Times New Roman" panose="02020603050405020304" pitchFamily="18" charset="0"/>
              </a:rPr>
              <a:t> (О природе вещей)</a:t>
            </a:r>
            <a:r>
              <a:rPr lang="ru-RU" altLang="ru-RU" i="1" dirty="0" smtClean="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он указывает что «семена болезни»</a:t>
            </a:r>
            <a:r>
              <a:rPr lang="en-US" altLang="ru-RU" dirty="0" smtClean="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могут передаваться от больного человека к здоровому. </a:t>
            </a:r>
            <a:endParaRPr lang="en-US" altLang="ru-RU" dirty="0" smtClean="0">
              <a:latin typeface="Times New Roman" panose="02020603050405020304" pitchFamily="18" charset="0"/>
              <a:cs typeface="Times New Roman" panose="02020603050405020304" pitchFamily="18" charset="0"/>
            </a:endParaRPr>
          </a:p>
        </p:txBody>
      </p:sp>
      <p:sp>
        <p:nvSpPr>
          <p:cNvPr id="8197" name="Rectangle 8"/>
          <p:cNvSpPr>
            <a:spLocks noChangeArrowheads="1"/>
          </p:cNvSpPr>
          <p:nvPr/>
        </p:nvSpPr>
        <p:spPr bwMode="auto">
          <a:xfrm>
            <a:off x="271462" y="3048000"/>
            <a:ext cx="2322984" cy="94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3200" b="1" dirty="0">
                <a:solidFill>
                  <a:schemeClr val="tx2"/>
                </a:solidFill>
                <a:latin typeface="Arial" pitchFamily="34" charset="0"/>
              </a:rPr>
              <a:t>Лукреций</a:t>
            </a:r>
            <a:endParaRPr lang="en-US" altLang="ru-RU" sz="3200" b="1" dirty="0">
              <a:solidFill>
                <a:schemeClr val="tx2"/>
              </a:solidFill>
              <a:latin typeface="Arial" pitchFamily="34" charset="0"/>
            </a:endParaRPr>
          </a:p>
        </p:txBody>
      </p:sp>
    </p:spTree>
    <p:extLst>
      <p:ext uri="{BB962C8B-B14F-4D97-AF65-F5344CB8AC3E}">
        <p14:creationId xmlns:p14="http://schemas.microsoft.com/office/powerpoint/2010/main" val="148671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674143" y="908720"/>
            <a:ext cx="694848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3200" b="1" dirty="0">
                <a:solidFill>
                  <a:schemeClr val="tx2"/>
                </a:solidFill>
                <a:latin typeface="Times New Roman" panose="02020603050405020304" pitchFamily="18" charset="0"/>
                <a:cs typeface="Times New Roman" panose="02020603050405020304" pitchFamily="18" charset="0"/>
              </a:rPr>
              <a:t>АБУ АЛИ ИБН </a:t>
            </a:r>
            <a:r>
              <a:rPr lang="ru-RU" altLang="ru-RU" sz="3200" b="1" dirty="0" smtClean="0">
                <a:solidFill>
                  <a:schemeClr val="tx2"/>
                </a:solidFill>
                <a:latin typeface="Times New Roman" panose="02020603050405020304" pitchFamily="18" charset="0"/>
                <a:cs typeface="Times New Roman" panose="02020603050405020304" pitchFamily="18" charset="0"/>
              </a:rPr>
              <a:t>СИНА</a:t>
            </a:r>
            <a:endParaRPr lang="ru-RU" altLang="ru-RU" sz="3200" b="1" dirty="0">
              <a:solidFill>
                <a:schemeClr val="tx2"/>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3200" b="1" dirty="0">
                <a:solidFill>
                  <a:schemeClr val="tx2"/>
                </a:solidFill>
                <a:latin typeface="Times New Roman" panose="02020603050405020304" pitchFamily="18" charset="0"/>
                <a:cs typeface="Times New Roman" panose="02020603050405020304" pitchFamily="18" charset="0"/>
              </a:rPr>
              <a:t>(</a:t>
            </a:r>
            <a:r>
              <a:rPr lang="ru-RU" altLang="ru-RU" sz="3200" b="1" dirty="0" smtClean="0">
                <a:solidFill>
                  <a:schemeClr val="tx2"/>
                </a:solidFill>
                <a:latin typeface="Times New Roman" panose="02020603050405020304" pitchFamily="18" charset="0"/>
                <a:cs typeface="Times New Roman" panose="02020603050405020304" pitchFamily="18" charset="0"/>
              </a:rPr>
              <a:t>АВИЦЕНА)</a:t>
            </a:r>
            <a:endParaRPr lang="ru-RU" altLang="ru-RU" sz="1800" b="1" dirty="0">
              <a:solidFill>
                <a:schemeClr val="tx2"/>
              </a:solidFill>
            </a:endParaRPr>
          </a:p>
          <a:p>
            <a:pPr algn="ctr" eaLnBrk="1" hangingPunct="1">
              <a:spcBef>
                <a:spcPct val="0"/>
              </a:spcBef>
              <a:buClrTx/>
              <a:buSzTx/>
              <a:buFontTx/>
              <a:buNone/>
            </a:pPr>
            <a:endParaRPr lang="ru-RU" altLang="ru-RU" sz="1800" b="1" dirty="0">
              <a:solidFill>
                <a:schemeClr val="tx2"/>
              </a:solidFill>
              <a:latin typeface="Arial" pitchFamily="34" charset="0"/>
            </a:endParaRPr>
          </a:p>
        </p:txBody>
      </p:sp>
      <p:sp>
        <p:nvSpPr>
          <p:cNvPr id="9219" name="Text Box 6"/>
          <p:cNvSpPr txBox="1">
            <a:spLocks noChangeArrowheads="1"/>
          </p:cNvSpPr>
          <p:nvPr/>
        </p:nvSpPr>
        <p:spPr bwMode="auto">
          <a:xfrm>
            <a:off x="3657600" y="2708920"/>
            <a:ext cx="4981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3200" b="1" dirty="0">
                <a:solidFill>
                  <a:schemeClr val="tx2"/>
                </a:solidFill>
                <a:latin typeface="Times New Roman" panose="02020603050405020304" pitchFamily="18" charset="0"/>
                <a:cs typeface="Times New Roman" panose="02020603050405020304" pitchFamily="18" charset="0"/>
              </a:rPr>
              <a:t>«Канон врачебной науки</a:t>
            </a:r>
            <a:r>
              <a:rPr lang="ru-RU" altLang="ru-RU" sz="3200" dirty="0">
                <a:solidFill>
                  <a:schemeClr val="tx2"/>
                </a:solidFill>
                <a:latin typeface="Times New Roman" panose="02020603050405020304" pitchFamily="18" charset="0"/>
                <a:cs typeface="Times New Roman" panose="02020603050405020304" pitchFamily="18" charset="0"/>
              </a:rPr>
              <a:t>»</a:t>
            </a:r>
          </a:p>
          <a:p>
            <a:pPr algn="r" eaLnBrk="1" hangingPunct="1">
              <a:spcBef>
                <a:spcPct val="0"/>
              </a:spcBef>
              <a:buClrTx/>
              <a:buSzTx/>
              <a:buFontTx/>
              <a:buNone/>
            </a:pPr>
            <a:endParaRPr lang="ru-RU" altLang="ru-RU" sz="3200" dirty="0">
              <a:solidFill>
                <a:schemeClr val="tx2"/>
              </a:solidFill>
              <a:latin typeface="Times New Roman" panose="02020603050405020304" pitchFamily="18" charset="0"/>
              <a:cs typeface="Times New Roman" panose="02020603050405020304" pitchFamily="18" charset="0"/>
            </a:endParaRPr>
          </a:p>
          <a:p>
            <a:pPr algn="r" eaLnBrk="1" hangingPunct="1">
              <a:spcBef>
                <a:spcPct val="0"/>
              </a:spcBef>
              <a:buClrTx/>
              <a:buSzTx/>
              <a:buFontTx/>
              <a:buNone/>
            </a:pPr>
            <a:r>
              <a:rPr lang="ru-RU" altLang="ru-RU" sz="3200" dirty="0">
                <a:solidFill>
                  <a:schemeClr val="tx2"/>
                </a:solidFill>
                <a:latin typeface="Times New Roman" panose="02020603050405020304" pitchFamily="18" charset="0"/>
                <a:cs typeface="Times New Roman" panose="02020603050405020304" pitchFamily="18" charset="0"/>
              </a:rPr>
              <a:t>«дурные пары»,</a:t>
            </a:r>
          </a:p>
          <a:p>
            <a:pPr algn="r" eaLnBrk="1" hangingPunct="1">
              <a:spcBef>
                <a:spcPct val="0"/>
              </a:spcBef>
              <a:buClrTx/>
              <a:buSzTx/>
              <a:buFontTx/>
              <a:buNone/>
            </a:pPr>
            <a:r>
              <a:rPr lang="ru-RU" altLang="ru-RU" sz="3200" dirty="0">
                <a:solidFill>
                  <a:schemeClr val="tx2"/>
                </a:solidFill>
                <a:latin typeface="Times New Roman" panose="02020603050405020304" pitchFamily="18" charset="0"/>
                <a:cs typeface="Times New Roman" panose="02020603050405020304" pitchFamily="18" charset="0"/>
              </a:rPr>
              <a:t>«землистые тела», </a:t>
            </a:r>
            <a:br>
              <a:rPr lang="ru-RU" altLang="ru-RU" sz="3200" dirty="0">
                <a:solidFill>
                  <a:schemeClr val="tx2"/>
                </a:solidFill>
                <a:latin typeface="Times New Roman" panose="02020603050405020304" pitchFamily="18" charset="0"/>
                <a:cs typeface="Times New Roman" panose="02020603050405020304" pitchFamily="18" charset="0"/>
              </a:rPr>
            </a:br>
            <a:r>
              <a:rPr lang="ru-RU" altLang="ru-RU" sz="3200" dirty="0">
                <a:solidFill>
                  <a:schemeClr val="tx2"/>
                </a:solidFill>
                <a:latin typeface="Times New Roman" panose="02020603050405020304" pitchFamily="18" charset="0"/>
                <a:cs typeface="Times New Roman" panose="02020603050405020304" pitchFamily="18" charset="0"/>
              </a:rPr>
              <a:t>«то, что способно к загниванию</a:t>
            </a:r>
            <a:r>
              <a:rPr lang="ru-RU" altLang="ru-RU" sz="1800" dirty="0">
                <a:solidFill>
                  <a:schemeClr val="tx2"/>
                </a:solidFill>
              </a:rPr>
              <a:t>»</a:t>
            </a:r>
          </a:p>
        </p:txBody>
      </p:sp>
      <p:pic>
        <p:nvPicPr>
          <p:cNvPr id="922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60350"/>
            <a:ext cx="33337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08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31204"/>
            <a:ext cx="8610600" cy="1143000"/>
          </a:xfrm>
        </p:spPr>
        <p:txBody>
          <a:bodyPr>
            <a:normAutofit/>
          </a:bodyPr>
          <a:lstStyle/>
          <a:p>
            <a:pPr eaLnBrk="1" hangingPunct="1"/>
            <a:r>
              <a:rPr lang="ru-RU" altLang="ru-RU" sz="3600" dirty="0" smtClean="0">
                <a:latin typeface="Times New Roman" pitchFamily="18" charset="0"/>
                <a:cs typeface="Times New Roman" pitchFamily="18" charset="0"/>
              </a:rPr>
              <a:t>Клинический подход</a:t>
            </a:r>
          </a:p>
        </p:txBody>
      </p:sp>
      <p:sp>
        <p:nvSpPr>
          <p:cNvPr id="6147" name="Rectangle 3"/>
          <p:cNvSpPr>
            <a:spLocks noGrp="1" noChangeArrowheads="1"/>
          </p:cNvSpPr>
          <p:nvPr>
            <p:ph type="body" idx="1"/>
          </p:nvPr>
        </p:nvSpPr>
        <p:spPr>
          <a:xfrm>
            <a:off x="3522936" y="1268760"/>
            <a:ext cx="5621064" cy="4038600"/>
          </a:xfrm>
        </p:spPr>
        <p:txBody>
          <a:bodyPr>
            <a:noAutofit/>
          </a:bodyPr>
          <a:lstStyle/>
          <a:p>
            <a:pPr marL="0" indent="0" algn="just" eaLnBrk="1" hangingPunct="1">
              <a:lnSpc>
                <a:spcPct val="80000"/>
              </a:lnSpc>
              <a:spcBef>
                <a:spcPct val="0"/>
              </a:spcBef>
              <a:buFont typeface="Wingdings" pitchFamily="2" charset="2"/>
              <a:buNone/>
            </a:pPr>
            <a:r>
              <a:rPr lang="ru-RU" altLang="ru-RU" dirty="0" smtClean="0">
                <a:solidFill>
                  <a:schemeClr val="tx2"/>
                </a:solidFill>
                <a:latin typeface="Times New Roman" panose="02020603050405020304" pitchFamily="18" charset="0"/>
                <a:cs typeface="Times New Roman" panose="02020603050405020304" pitchFamily="18" charset="0"/>
              </a:rPr>
              <a:t>«Семь книг об эпидемиях» – указывается на «эпидемическую конституцию мест и времени, неравномерность поражения отдельных групп населения». </a:t>
            </a:r>
          </a:p>
          <a:p>
            <a:pPr marL="0" indent="0" algn="just" eaLnBrk="1" hangingPunct="1">
              <a:lnSpc>
                <a:spcPct val="80000"/>
              </a:lnSpc>
              <a:spcBef>
                <a:spcPct val="0"/>
              </a:spcBef>
              <a:buFont typeface="Wingdings" pitchFamily="2" charset="2"/>
              <a:buNone/>
            </a:pPr>
            <a:endParaRPr lang="ru-RU" altLang="ru-RU" dirty="0" smtClean="0">
              <a:solidFill>
                <a:schemeClr val="tx2"/>
              </a:solidFill>
              <a:latin typeface="Times New Roman" panose="02020603050405020304" pitchFamily="18" charset="0"/>
              <a:cs typeface="Times New Roman" panose="02020603050405020304" pitchFamily="18" charset="0"/>
            </a:endParaRPr>
          </a:p>
          <a:p>
            <a:pPr marL="0" indent="0" algn="just" eaLnBrk="1" hangingPunct="1">
              <a:lnSpc>
                <a:spcPct val="80000"/>
              </a:lnSpc>
              <a:spcBef>
                <a:spcPct val="0"/>
              </a:spcBef>
              <a:buFont typeface="Wingdings" pitchFamily="2" charset="2"/>
              <a:buNone/>
            </a:pPr>
            <a:r>
              <a:rPr lang="ru-RU" altLang="ru-RU" dirty="0" smtClean="0">
                <a:solidFill>
                  <a:schemeClr val="tx2"/>
                </a:solidFill>
                <a:latin typeface="Times New Roman" panose="02020603050405020304" pitchFamily="18" charset="0"/>
                <a:cs typeface="Times New Roman" panose="02020603050405020304" pitchFamily="18" charset="0"/>
              </a:rPr>
              <a:t>Эссе «О воздухе, воде и местностях» – предположение о связи заболеваемости с факторами окружающей среды и характеристиками хозяев, поведения и т.д.</a:t>
            </a:r>
          </a:p>
        </p:txBody>
      </p:sp>
      <p:sp>
        <p:nvSpPr>
          <p:cNvPr id="53253" name="Rectangle 5"/>
          <p:cNvSpPr>
            <a:spLocks noChangeArrowheads="1"/>
          </p:cNvSpPr>
          <p:nvPr/>
        </p:nvSpPr>
        <p:spPr bwMode="auto">
          <a:xfrm>
            <a:off x="2133600" y="1295400"/>
            <a:ext cx="6629400" cy="579438"/>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defRPr/>
            </a:pPr>
            <a:endParaRPr lang="en-US" sz="3200" b="1">
              <a:solidFill>
                <a:srgbClr val="FFFF66"/>
              </a:solidFill>
              <a:effectLst>
                <a:outerShdw blurRad="38100" dist="38100" dir="2700000" algn="tl">
                  <a:srgbClr val="C0C0C0"/>
                </a:outerShdw>
              </a:effectLst>
              <a:latin typeface="Arial" charset="0"/>
            </a:endParaRPr>
          </a:p>
        </p:txBody>
      </p:sp>
      <p:sp>
        <p:nvSpPr>
          <p:cNvPr id="53254" name="Rectangle 6"/>
          <p:cNvSpPr>
            <a:spLocks noChangeArrowheads="1"/>
          </p:cNvSpPr>
          <p:nvPr/>
        </p:nvSpPr>
        <p:spPr bwMode="auto">
          <a:xfrm>
            <a:off x="0" y="5013176"/>
            <a:ext cx="3540125" cy="366713"/>
          </a:xfrm>
          <a:prstGeom prst="rect">
            <a:avLst/>
          </a:prstGeom>
          <a:noFill/>
          <a:ln w="12700" cap="sq">
            <a:noFill/>
            <a:miter lim="800000"/>
            <a:headEnd type="none" w="sm" len="sm"/>
            <a:tailEnd type="none" w="sm" len="sm"/>
          </a:ln>
          <a:effectLst/>
        </p:spPr>
        <p:txBody>
          <a:bodyPr wrap="none">
            <a:spAutoFit/>
          </a:bodyPr>
          <a:lstStyle/>
          <a:p>
            <a:pPr>
              <a:defRPr/>
            </a:pPr>
            <a:r>
              <a:rPr lang="ru-RU" b="1" dirty="0">
                <a:solidFill>
                  <a:schemeClr val="bg2"/>
                </a:solidFill>
                <a:effectLst>
                  <a:outerShdw blurRad="38100" dist="38100" dir="2700000" algn="tl">
                    <a:srgbClr val="C0C0C0"/>
                  </a:outerShdw>
                </a:effectLst>
                <a:latin typeface="Arial" charset="0"/>
              </a:rPr>
              <a:t>Гиппократ (460-377 гг.до н.э.) </a:t>
            </a:r>
          </a:p>
        </p:txBody>
      </p:sp>
      <p:pic>
        <p:nvPicPr>
          <p:cNvPr id="615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3024336" cy="360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157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274638"/>
            <a:ext cx="8229600" cy="6583362"/>
          </a:xfrm>
        </p:spPr>
        <p:txBody>
          <a:bodyPr/>
          <a:lstStyle/>
          <a:p>
            <a:pPr eaLnBrk="1" hangingPunct="1"/>
            <a:r>
              <a:rPr lang="ru-RU" altLang="ru-RU" smtClean="0"/>
              <a:t> </a:t>
            </a:r>
            <a:r>
              <a:rPr lang="ru-RU" altLang="ru-RU" sz="3200" smtClean="0">
                <a:latin typeface="Times New Roman" pitchFamily="18" charset="0"/>
                <a:cs typeface="Times New Roman" pitchFamily="18" charset="0"/>
              </a:rPr>
              <a:t>Гиппократ выдвинул теорию, согласно которой в организм человека проникали определенные вещества – миазмы.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Согласно второй теории, причина развития эпидемии заключалась в распространении среди населения живых болезнетворных агентов. Такой точки зрения придерживался великий древнегреческий философ Аристотель. </a:t>
            </a:r>
            <a:endParaRPr lang="ru-RU" altLang="ru-RU" smtClean="0"/>
          </a:p>
        </p:txBody>
      </p:sp>
    </p:spTree>
    <p:extLst>
      <p:ext uri="{BB962C8B-B14F-4D97-AF65-F5344CB8AC3E}">
        <p14:creationId xmlns:p14="http://schemas.microsoft.com/office/powerpoint/2010/main" val="139921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60648"/>
            <a:ext cx="8064896" cy="6597352"/>
          </a:xfrm>
        </p:spPr>
        <p:txBody>
          <a:bodyPr>
            <a:normAutofit lnSpcReduction="10000"/>
          </a:bodyPr>
          <a:lstStyle/>
          <a:p>
            <a:r>
              <a:rPr lang="ru-RU" dirty="0" smtClean="0"/>
              <a:t> </a:t>
            </a:r>
            <a:r>
              <a:rPr lang="ru-RU" u="sng" dirty="0" smtClean="0">
                <a:latin typeface="Times New Roman" panose="02020603050405020304" pitchFamily="18" charset="0"/>
                <a:cs typeface="Times New Roman" panose="02020603050405020304" pitchFamily="18" charset="0"/>
              </a:rPr>
              <a:t>Теория "миазмов</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Гипократ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Сайденгем</a:t>
            </a:r>
            <a:r>
              <a:rPr lang="ru-RU" dirty="0" smtClean="0">
                <a:latin typeface="Times New Roman" panose="02020603050405020304" pitchFamily="18" charset="0"/>
                <a:cs typeface="Times New Roman" panose="02020603050405020304" pitchFamily="18" charset="0"/>
              </a:rPr>
              <a:t> (1627-1689). Эпидемии возникают в результате проникновения в организм людей миазмов (</a:t>
            </a:r>
            <a:r>
              <a:rPr lang="ru-RU" dirty="0" err="1" smtClean="0">
                <a:latin typeface="Times New Roman" panose="02020603050405020304" pitchFamily="18" charset="0"/>
                <a:cs typeface="Times New Roman" panose="02020603050405020304" pitchFamily="18" charset="0"/>
              </a:rPr>
              <a:t>гр.miasma</a:t>
            </a:r>
            <a:r>
              <a:rPr lang="ru-RU" dirty="0" smtClean="0">
                <a:latin typeface="Times New Roman" panose="02020603050405020304" pitchFamily="18" charset="0"/>
                <a:cs typeface="Times New Roman" panose="02020603050405020304" pitchFamily="18" charset="0"/>
              </a:rPr>
              <a:t> - скверна) -"болезнетворных веществ" </a:t>
            </a:r>
            <a:r>
              <a:rPr lang="ru-RU" dirty="0" err="1" smtClean="0">
                <a:latin typeface="Times New Roman" panose="02020603050405020304" pitchFamily="18" charset="0"/>
                <a:cs typeface="Times New Roman" panose="02020603050405020304" pitchFamily="18" charset="0"/>
              </a:rPr>
              <a:t>космотеллурического</a:t>
            </a:r>
            <a:r>
              <a:rPr lang="ru-RU" dirty="0" smtClean="0">
                <a:latin typeface="Times New Roman" panose="02020603050405020304" pitchFamily="18" charset="0"/>
                <a:cs typeface="Times New Roman" panose="02020603050405020304" pitchFamily="18" charset="0"/>
              </a:rPr>
              <a:t> происхождения, т.е. возникающих в воздухе или в недрах земли в определенное время и не передающиеся от человека к человеку.</a:t>
            </a:r>
          </a:p>
          <a:p>
            <a:r>
              <a:rPr lang="ru-RU" dirty="0" smtClean="0">
                <a:latin typeface="Times New Roman" panose="02020603050405020304" pitchFamily="18" charset="0"/>
                <a:cs typeface="Times New Roman" panose="02020603050405020304" pitchFamily="18" charset="0"/>
              </a:rPr>
              <a:t>В последствии прославленный английский врач семнадцатого века Томас </a:t>
            </a:r>
            <a:r>
              <a:rPr lang="ru-RU" dirty="0" err="1" smtClean="0">
                <a:latin typeface="Times New Roman" panose="02020603050405020304" pitchFamily="18" charset="0"/>
                <a:cs typeface="Times New Roman" panose="02020603050405020304" pitchFamily="18" charset="0"/>
              </a:rPr>
              <a:t>Сейденгейм</a:t>
            </a:r>
            <a:r>
              <a:rPr lang="ru-RU" dirty="0" smtClean="0">
                <a:latin typeface="Times New Roman" panose="02020603050405020304" pitchFamily="18" charset="0"/>
                <a:cs typeface="Times New Roman" panose="02020603050405020304" pitchFamily="18" charset="0"/>
              </a:rPr>
              <a:t>, последователь </a:t>
            </a:r>
            <a:r>
              <a:rPr lang="ru-RU" dirty="0" err="1" smtClean="0">
                <a:latin typeface="Times New Roman" panose="02020603050405020304" pitchFamily="18" charset="0"/>
                <a:cs typeface="Times New Roman" panose="02020603050405020304" pitchFamily="18" charset="0"/>
              </a:rPr>
              <a:t>миазматиков</a:t>
            </a:r>
            <a:r>
              <a:rPr lang="ru-RU" dirty="0" smtClean="0">
                <a:latin typeface="Times New Roman" panose="02020603050405020304" pitchFamily="18" charset="0"/>
                <a:cs typeface="Times New Roman" panose="02020603050405020304" pitchFamily="18" charset="0"/>
              </a:rPr>
              <a:t>, развил это учение и сформулировал его в следующем виде:</a:t>
            </a:r>
          </a:p>
          <a:p>
            <a:endParaRPr lang="ru-RU" dirty="0"/>
          </a:p>
        </p:txBody>
      </p:sp>
    </p:spTree>
    <p:extLst>
      <p:ext uri="{BB962C8B-B14F-4D97-AF65-F5344CB8AC3E}">
        <p14:creationId xmlns:p14="http://schemas.microsoft.com/office/powerpoint/2010/main" val="1151889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610160" cy="6336704"/>
          </a:xfrm>
        </p:spPr>
        <p:txBody>
          <a:bodyPr>
            <a:normAutofit/>
          </a:bodyPr>
          <a:lstStyle/>
          <a:p>
            <a:pPr marL="0" indent="0">
              <a:buNone/>
            </a:pPr>
            <a:r>
              <a:rPr lang="ru-RU" sz="3500" dirty="0" smtClean="0">
                <a:latin typeface="Times New Roman" panose="02020603050405020304" pitchFamily="18" charset="0"/>
                <a:cs typeface="Times New Roman" panose="02020603050405020304" pitchFamily="18" charset="0"/>
              </a:rPr>
              <a:t>«Существуют различные конституции тех или иных мест, не зависящие ни от жары, ни от холода, ни от сухости ни от влажности, но скорее от непонятного изменения, которое скрыто от нас в недрах земли, вследствие чего воздух загрязнятся испарениями, предрасполагающее человеческое тело к той или иной инфекции, пока длится данная конституция, по прошествии нескольких лет исчезающая и заменяющаяся другой».</a:t>
            </a:r>
          </a:p>
          <a:p>
            <a:endParaRPr lang="ru-RU" dirty="0"/>
          </a:p>
        </p:txBody>
      </p:sp>
    </p:spTree>
    <p:extLst>
      <p:ext uri="{BB962C8B-B14F-4D97-AF65-F5344CB8AC3E}">
        <p14:creationId xmlns:p14="http://schemas.microsoft.com/office/powerpoint/2010/main" val="1521902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440487"/>
          </a:xfrm>
        </p:spPr>
        <p:txBody>
          <a:bodyPr rtlCol="0">
            <a:normAutofit fontScale="90000"/>
          </a:bodyPr>
          <a:lstStyle/>
          <a:p>
            <a:pPr eaLnBrk="1" fontAlgn="auto" hangingPunct="1">
              <a:spcAft>
                <a:spcPts val="0"/>
              </a:spcAft>
              <a:defRPr/>
            </a:pPr>
            <a:r>
              <a:rPr lang="ru-RU" sz="3600" dirty="0" smtClean="0">
                <a:latin typeface="Times New Roman" pitchFamily="18" charset="0"/>
                <a:cs typeface="Times New Roman" pitchFamily="18" charset="0"/>
              </a:rPr>
              <a:t>Основоположником эпидемиологии</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считают Гиппократа.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С тех времен под эпидемиологией подразумевали массовые заболевания среди населения, в которые входили болезни инфекционного и неинфекционного характера.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В древние времена эпидемии чаще всего становились результатом распространения заразных болезней. Уже тогда появились две теории появления эпидемии. </a:t>
            </a:r>
            <a:endParaRPr lang="ru-RU" dirty="0" smtClean="0"/>
          </a:p>
        </p:txBody>
      </p:sp>
    </p:spTree>
    <p:extLst>
      <p:ext uri="{BB962C8B-B14F-4D97-AF65-F5344CB8AC3E}">
        <p14:creationId xmlns:p14="http://schemas.microsoft.com/office/powerpoint/2010/main" val="408382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3050"/>
            <a:ext cx="8329613" cy="1162050"/>
          </a:xfrm>
        </p:spPr>
        <p:txBody>
          <a:bodyPr>
            <a:normAutofit fontScale="90000"/>
          </a:bodyPr>
          <a:lstStyle/>
          <a:p>
            <a:pPr algn="ctr" eaLnBrk="1" hangingPunct="1"/>
            <a:r>
              <a:rPr lang="ru-RU" altLang="ru-RU" sz="3200" b="0" smtClean="0">
                <a:latin typeface="Times New Roman" pitchFamily="18" charset="0"/>
                <a:cs typeface="Times New Roman" pitchFamily="18" charset="0"/>
              </a:rPr>
              <a:t>Во времена Возрождения в трудах итальянского медика Фракасторо получила развитие контагионистская гипотеза</a:t>
            </a:r>
            <a:r>
              <a:rPr lang="ru-RU" altLang="ru-RU" sz="3200" b="0" smtClean="0"/>
              <a:t> </a:t>
            </a:r>
            <a:endParaRPr lang="ru-RU" altLang="ru-RU" sz="3200" b="0" smtClean="0">
              <a:latin typeface="Times New Roman" pitchFamily="18" charset="0"/>
              <a:cs typeface="Times New Roman" pitchFamily="18" charset="0"/>
            </a:endParaRPr>
          </a:p>
        </p:txBody>
      </p:sp>
      <p:sp>
        <p:nvSpPr>
          <p:cNvPr id="7171" name="Текст 6"/>
          <p:cNvSpPr>
            <a:spLocks noGrp="1"/>
          </p:cNvSpPr>
          <p:nvPr>
            <p:ph type="body" sz="half" idx="2"/>
          </p:nvPr>
        </p:nvSpPr>
        <p:spPr>
          <a:xfrm>
            <a:off x="142875" y="1435100"/>
            <a:ext cx="5072063" cy="4691063"/>
          </a:xfrm>
        </p:spPr>
        <p:txBody>
          <a:bodyPr>
            <a:normAutofit fontScale="92500"/>
          </a:bodyPr>
          <a:lstStyle/>
          <a:p>
            <a:endParaRPr lang="ru-RU" altLang="ru-RU" sz="3000" smtClean="0">
              <a:latin typeface="Times New Roman" pitchFamily="18" charset="0"/>
              <a:cs typeface="Times New Roman" pitchFamily="18" charset="0"/>
            </a:endParaRPr>
          </a:p>
          <a:p>
            <a:r>
              <a:rPr lang="ru-RU" altLang="ru-RU" sz="3000" smtClean="0">
                <a:latin typeface="Times New Roman" pitchFamily="18" charset="0"/>
                <a:cs typeface="Times New Roman" pitchFamily="18" charset="0"/>
              </a:rPr>
              <a:t>Венецианский врач, писатель и учёный-исследователь в области медицины, географии, математики и астрономии. </a:t>
            </a:r>
          </a:p>
          <a:p>
            <a:r>
              <a:rPr lang="ru-RU" altLang="ru-RU" sz="3000" smtClean="0">
                <a:latin typeface="Times New Roman" pitchFamily="18" charset="0"/>
                <a:cs typeface="Times New Roman" pitchFamily="18" charset="0"/>
              </a:rPr>
              <a:t>В его книге было сформулировано положение относительно заразности больного человека для всех остальных. </a:t>
            </a:r>
            <a:endParaRPr lang="ru-RU" altLang="ru-RU" sz="3000" smtClean="0"/>
          </a:p>
        </p:txBody>
      </p:sp>
      <p:pic>
        <p:nvPicPr>
          <p:cNvPr id="7172"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223" y="1772816"/>
            <a:ext cx="3783459" cy="4851592"/>
          </a:xfrm>
          <a:noFill/>
        </p:spPr>
      </p:pic>
    </p:spTree>
    <p:extLst>
      <p:ext uri="{BB962C8B-B14F-4D97-AF65-F5344CB8AC3E}">
        <p14:creationId xmlns:p14="http://schemas.microsoft.com/office/powerpoint/2010/main" val="425343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22714"/>
          </a:xfrm>
        </p:spPr>
        <p:txBody>
          <a:bodyPr>
            <a:normAutofit/>
          </a:bodyPr>
          <a:lstStyle/>
          <a:p>
            <a:r>
              <a:rPr lang="ru-RU" sz="3600" dirty="0" smtClean="0">
                <a:latin typeface="Times New Roman" panose="02020603050405020304" pitchFamily="18" charset="0"/>
                <a:cs typeface="Times New Roman" panose="02020603050405020304" pitchFamily="18" charset="0"/>
              </a:rPr>
              <a:t>В </a:t>
            </a:r>
            <a:r>
              <a:rPr lang="ru-RU" sz="3600" dirty="0">
                <a:latin typeface="Times New Roman" panose="02020603050405020304" pitchFamily="18" charset="0"/>
                <a:cs typeface="Times New Roman" panose="02020603050405020304" pitchFamily="18" charset="0"/>
              </a:rPr>
              <a:t>истории развития эпидемиологии, несколько условно, можно выделить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Несколько </a:t>
            </a:r>
            <a:r>
              <a:rPr lang="ru-RU" sz="3600" dirty="0">
                <a:latin typeface="Times New Roman" panose="02020603050405020304" pitchFamily="18" charset="0"/>
                <a:cs typeface="Times New Roman" panose="02020603050405020304" pitchFamily="18" charset="0"/>
              </a:rPr>
              <a:t>периодов</a:t>
            </a:r>
            <a:r>
              <a:rPr lang="ru-RU" sz="3600" dirty="0" smtClean="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012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942256"/>
            <a:ext cx="7746064" cy="5915744"/>
          </a:xfrm>
        </p:spPr>
        <p:txBody>
          <a:bodyPr/>
          <a:lstStyle/>
          <a:p>
            <a:r>
              <a:rPr lang="ru-RU" u="sng" dirty="0" smtClean="0">
                <a:latin typeface="Times New Roman" panose="02020603050405020304" pitchFamily="18" charset="0"/>
                <a:cs typeface="Times New Roman" panose="02020603050405020304" pitchFamily="18" charset="0"/>
              </a:rPr>
              <a:t>Теория "контагий</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Фракастро</a:t>
            </a:r>
            <a:r>
              <a:rPr lang="ru-RU" dirty="0" smtClean="0">
                <a:latin typeface="Times New Roman" panose="02020603050405020304" pitchFamily="18" charset="0"/>
                <a:cs typeface="Times New Roman" panose="02020603050405020304" pitchFamily="18" charset="0"/>
              </a:rPr>
              <a:t> (1478-1553), Самойло­вич (1724 -1810).</a:t>
            </a:r>
          </a:p>
          <a:p>
            <a:r>
              <a:rPr lang="ru-RU" dirty="0" smtClean="0">
                <a:latin typeface="Times New Roman" panose="02020603050405020304" pitchFamily="18" charset="0"/>
                <a:cs typeface="Times New Roman" panose="02020603050405020304" pitchFamily="18" charset="0"/>
              </a:rPr>
              <a:t>Эпидемии возникают за счет заражения людей контагиями (лат. </a:t>
            </a:r>
            <a:r>
              <a:rPr lang="ru-RU" dirty="0" err="1" smtClean="0">
                <a:latin typeface="Times New Roman" panose="02020603050405020304" pitchFamily="18" charset="0"/>
                <a:cs typeface="Times New Roman" panose="02020603050405020304" pitchFamily="18" charset="0"/>
              </a:rPr>
              <a:t>contagium</a:t>
            </a:r>
            <a:r>
              <a:rPr lang="ru-RU" dirty="0" smtClean="0">
                <a:latin typeface="Times New Roman" panose="02020603050405020304" pitchFamily="18" charset="0"/>
                <a:cs typeface="Times New Roman" panose="02020603050405020304" pitchFamily="18" charset="0"/>
              </a:rPr>
              <a:t> - зараза), передающихся от больным здоровым путем кон­такта.</a:t>
            </a:r>
          </a:p>
          <a:p>
            <a:r>
              <a:rPr lang="ru-RU" dirty="0" smtClean="0">
                <a:latin typeface="Times New Roman" panose="02020603050405020304" pitchFamily="18" charset="0"/>
                <a:cs typeface="Times New Roman" panose="02020603050405020304" pitchFamily="18" charset="0"/>
              </a:rPr>
              <a:t>Значение для современной эпидемиологии: предвидение инфекционной природы заболеваний.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7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8229600" cy="6369050"/>
          </a:xfrm>
        </p:spPr>
        <p:txBody>
          <a:bodyPr/>
          <a:lstStyle/>
          <a:p>
            <a:pPr eaLnBrk="1" hangingPunct="1"/>
            <a:r>
              <a:rPr lang="ru-RU" altLang="ru-RU" sz="3200" dirty="0" smtClean="0">
                <a:latin typeface="Times New Roman" pitchFamily="18" charset="0"/>
                <a:cs typeface="Times New Roman" pitchFamily="18" charset="0"/>
              </a:rPr>
              <a:t>Сущность эпидемии помогли познать величайшие микробиологические открытия, в частности открытие А. Левенгуком микробов. В дальнейшем исследования Л. Пастера,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 Коха и их последователей помогли восторжествовать </a:t>
            </a:r>
            <a:r>
              <a:rPr lang="ru-RU" altLang="ru-RU" sz="3200" dirty="0" err="1" smtClean="0">
                <a:latin typeface="Times New Roman" pitchFamily="18" charset="0"/>
                <a:cs typeface="Times New Roman" pitchFamily="18" charset="0"/>
              </a:rPr>
              <a:t>контагионистской</a:t>
            </a:r>
            <a:r>
              <a:rPr lang="ru-RU" altLang="ru-RU" sz="3200" dirty="0" smtClean="0">
                <a:latin typeface="Times New Roman" pitchFamily="18" charset="0"/>
                <a:cs typeface="Times New Roman" pitchFamily="18" charset="0"/>
              </a:rPr>
              <a:t> теории, что позволило разработать множество мер по борьбе с заразными болезнями.</a:t>
            </a:r>
          </a:p>
        </p:txBody>
      </p:sp>
    </p:spTree>
    <p:extLst>
      <p:ext uri="{BB962C8B-B14F-4D97-AF65-F5344CB8AC3E}">
        <p14:creationId xmlns:p14="http://schemas.microsoft.com/office/powerpoint/2010/main" val="215649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Текст 4"/>
          <p:cNvSpPr>
            <a:spLocks noGrp="1"/>
          </p:cNvSpPr>
          <p:nvPr>
            <p:ph type="body" sz="half" idx="2"/>
          </p:nvPr>
        </p:nvSpPr>
        <p:spPr>
          <a:xfrm>
            <a:off x="457200" y="1435100"/>
            <a:ext cx="3900488" cy="4691063"/>
          </a:xfrm>
        </p:spPr>
        <p:txBody>
          <a:bodyPr/>
          <a:lstStyle/>
          <a:p>
            <a:r>
              <a:rPr lang="ru-RU" altLang="ru-RU" sz="2800" dirty="0" err="1" smtClean="0">
                <a:latin typeface="Times New Roman" pitchFamily="18" charset="0"/>
                <a:cs typeface="Times New Roman" pitchFamily="18" charset="0"/>
              </a:rPr>
              <a:t>Антони</a:t>
            </a:r>
            <a:r>
              <a:rPr lang="ru-RU" altLang="ru-RU" sz="2800" dirty="0" smtClean="0">
                <a:latin typeface="Times New Roman" pitchFamily="18" charset="0"/>
                <a:cs typeface="Times New Roman" pitchFamily="18" charset="0"/>
              </a:rPr>
              <a:t> Левенгук</a:t>
            </a:r>
          </a:p>
          <a:p>
            <a:endParaRPr lang="ru-RU" altLang="ru-RU" sz="2800" dirty="0" smtClean="0">
              <a:latin typeface="Times New Roman" pitchFamily="18" charset="0"/>
              <a:cs typeface="Times New Roman" pitchFamily="18" charset="0"/>
            </a:endParaRPr>
          </a:p>
          <a:p>
            <a:r>
              <a:rPr lang="ru-RU" altLang="ru-RU" sz="2800" dirty="0" smtClean="0">
                <a:latin typeface="Times New Roman" pitchFamily="18" charset="0"/>
                <a:cs typeface="Times New Roman" pitchFamily="18" charset="0"/>
              </a:rPr>
              <a:t>Биолог, первооткрывателя мира микроорганизмов.</a:t>
            </a:r>
          </a:p>
          <a:p>
            <a:endParaRPr lang="ru-RU" altLang="ru-RU" sz="2800" dirty="0" smtClean="0">
              <a:latin typeface="Times New Roman" pitchFamily="18" charset="0"/>
              <a:cs typeface="Times New Roman" pitchFamily="18" charset="0"/>
            </a:endParaRPr>
          </a:p>
          <a:p>
            <a:r>
              <a:rPr lang="ru-RU" altLang="ru-RU" sz="2800" dirty="0" smtClean="0">
                <a:latin typeface="Times New Roman" pitchFamily="18" charset="0"/>
                <a:cs typeface="Times New Roman" pitchFamily="18" charset="0"/>
              </a:rPr>
              <a:t>Торговец мануфактуры изобретший микроскоп.</a:t>
            </a:r>
          </a:p>
        </p:txBody>
      </p:sp>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072063" y="714375"/>
            <a:ext cx="3681412" cy="5853113"/>
          </a:xfrm>
          <a:noFill/>
        </p:spPr>
      </p:pic>
    </p:spTree>
    <p:extLst>
      <p:ext uri="{BB962C8B-B14F-4D97-AF65-F5344CB8AC3E}">
        <p14:creationId xmlns:p14="http://schemas.microsoft.com/office/powerpoint/2010/main" val="1580672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240" y="332656"/>
            <a:ext cx="8892480" cy="1440160"/>
          </a:xfrm>
        </p:spPr>
        <p:txBody>
          <a:bodyPr>
            <a:normAutofit fontScale="90000"/>
          </a:bodyPr>
          <a:lstStyle/>
          <a:p>
            <a:r>
              <a:rPr lang="ru-RU" sz="3200" dirty="0">
                <a:latin typeface="Times New Roman" panose="02020603050405020304" pitchFamily="18" charset="0"/>
                <a:cs typeface="Times New Roman" panose="02020603050405020304" pitchFamily="18" charset="0"/>
              </a:rPr>
              <a:t>В эпоху феодализма, </a:t>
            </a:r>
            <a:r>
              <a:rPr lang="ru-RU" sz="3200" dirty="0" smtClean="0">
                <a:latin typeface="Times New Roman" panose="02020603050405020304" pitchFamily="18" charset="0"/>
                <a:cs typeface="Times New Roman" panose="02020603050405020304" pitchFamily="18" charset="0"/>
              </a:rPr>
              <a:t>зачатки </a:t>
            </a:r>
            <a:r>
              <a:rPr lang="ru-RU" sz="3200" dirty="0">
                <a:latin typeface="Times New Roman" panose="02020603050405020304" pitchFamily="18" charset="0"/>
                <a:cs typeface="Times New Roman" panose="02020603050405020304" pitchFamily="18" charset="0"/>
              </a:rPr>
              <a:t>личной и общественной гигиены, а также профилактики болезней были утрачены.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844824"/>
            <a:ext cx="5976664" cy="47917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8676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376064"/>
            <a:ext cx="6556076" cy="6278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75386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395288" y="188913"/>
            <a:ext cx="3168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b="1">
                <a:solidFill>
                  <a:schemeClr val="tx2"/>
                </a:solidFill>
              </a:rPr>
              <a:t>Миазматическая гипотеза</a:t>
            </a:r>
          </a:p>
          <a:p>
            <a:pPr eaLnBrk="1" hangingPunct="1">
              <a:spcBef>
                <a:spcPct val="0"/>
              </a:spcBef>
              <a:buClrTx/>
              <a:buSzTx/>
              <a:buFontTx/>
              <a:buNone/>
            </a:pPr>
            <a:r>
              <a:rPr lang="ru-RU" altLang="ru-RU" sz="1800">
                <a:solidFill>
                  <a:schemeClr val="tx2"/>
                </a:solidFill>
              </a:rPr>
              <a:t>гр. - м</a:t>
            </a:r>
            <a:r>
              <a:rPr lang="en-US" altLang="ru-RU" sz="1800">
                <a:solidFill>
                  <a:schemeClr val="tx2"/>
                </a:solidFill>
              </a:rPr>
              <a:t>iasma - </a:t>
            </a:r>
            <a:r>
              <a:rPr lang="ru-RU" altLang="ru-RU" sz="1800">
                <a:solidFill>
                  <a:schemeClr val="tx2"/>
                </a:solidFill>
              </a:rPr>
              <a:t>скверна</a:t>
            </a:r>
          </a:p>
        </p:txBody>
      </p:sp>
      <p:sp>
        <p:nvSpPr>
          <p:cNvPr id="10243" name="Text Box 8"/>
          <p:cNvSpPr txBox="1">
            <a:spLocks noChangeArrowheads="1"/>
          </p:cNvSpPr>
          <p:nvPr/>
        </p:nvSpPr>
        <p:spPr bwMode="auto">
          <a:xfrm>
            <a:off x="4500563" y="188913"/>
            <a:ext cx="4248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1800" b="1">
                <a:solidFill>
                  <a:schemeClr val="tx2"/>
                </a:solidFill>
              </a:rPr>
              <a:t>Контагиозная </a:t>
            </a:r>
            <a:br>
              <a:rPr lang="ru-RU" altLang="ru-RU" sz="1800" b="1">
                <a:solidFill>
                  <a:schemeClr val="tx2"/>
                </a:solidFill>
              </a:rPr>
            </a:br>
            <a:r>
              <a:rPr lang="ru-RU" altLang="ru-RU" sz="1800" b="1">
                <a:solidFill>
                  <a:schemeClr val="tx2"/>
                </a:solidFill>
              </a:rPr>
              <a:t>гипотеза</a:t>
            </a:r>
          </a:p>
          <a:p>
            <a:pPr algn="r" eaLnBrk="1" hangingPunct="1">
              <a:spcBef>
                <a:spcPct val="0"/>
              </a:spcBef>
              <a:buClrTx/>
              <a:buSzTx/>
              <a:buFontTx/>
              <a:buNone/>
            </a:pPr>
            <a:r>
              <a:rPr lang="ru-RU" altLang="ru-RU" sz="1800">
                <a:solidFill>
                  <a:schemeClr val="tx2"/>
                </a:solidFill>
              </a:rPr>
              <a:t>лат. – с</a:t>
            </a:r>
            <a:r>
              <a:rPr lang="en-US" altLang="ru-RU" sz="1800">
                <a:solidFill>
                  <a:schemeClr val="tx2"/>
                </a:solidFill>
              </a:rPr>
              <a:t>ontagium </a:t>
            </a:r>
            <a:r>
              <a:rPr lang="ru-RU" altLang="ru-RU" sz="1800">
                <a:solidFill>
                  <a:schemeClr val="tx2"/>
                </a:solidFill>
              </a:rPr>
              <a:t>(</a:t>
            </a:r>
            <a:r>
              <a:rPr lang="en-US" altLang="ru-RU" sz="1800">
                <a:solidFill>
                  <a:schemeClr val="tx2"/>
                </a:solidFill>
              </a:rPr>
              <a:t>vivum) - </a:t>
            </a:r>
            <a:r>
              <a:rPr lang="ru-RU" altLang="ru-RU" sz="1800">
                <a:solidFill>
                  <a:schemeClr val="tx2"/>
                </a:solidFill>
              </a:rPr>
              <a:t>зараза</a:t>
            </a:r>
          </a:p>
        </p:txBody>
      </p:sp>
      <p:sp>
        <p:nvSpPr>
          <p:cNvPr id="10244" name="Text Box 9"/>
          <p:cNvSpPr txBox="1">
            <a:spLocks noChangeArrowheads="1"/>
          </p:cNvSpPr>
          <p:nvPr/>
        </p:nvSpPr>
        <p:spPr bwMode="auto">
          <a:xfrm>
            <a:off x="4537075" y="126841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1800" b="1">
                <a:solidFill>
                  <a:schemeClr val="tx2"/>
                </a:solidFill>
              </a:rPr>
              <a:t>Джелорамо Фракастро (ит.)</a:t>
            </a:r>
          </a:p>
          <a:p>
            <a:pPr algn="ctr" eaLnBrk="1" hangingPunct="1">
              <a:spcBef>
                <a:spcPct val="0"/>
              </a:spcBef>
              <a:buClrTx/>
              <a:buSzTx/>
              <a:buFontTx/>
              <a:buNone/>
            </a:pPr>
            <a:r>
              <a:rPr lang="ru-RU" altLang="ru-RU" sz="1800" b="1">
                <a:solidFill>
                  <a:srgbClr val="FF0000"/>
                </a:solidFill>
              </a:rPr>
              <a:t>1478-1553</a:t>
            </a:r>
            <a:endParaRPr lang="ru-RU" altLang="ru-RU" sz="1800" b="1">
              <a:solidFill>
                <a:srgbClr val="FF0000"/>
              </a:solidFill>
              <a:latin typeface="Arial" pitchFamily="34" charset="0"/>
            </a:endParaRPr>
          </a:p>
        </p:txBody>
      </p:sp>
      <p:pic>
        <p:nvPicPr>
          <p:cNvPr id="1024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989138"/>
            <a:ext cx="17494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1"/>
          <p:cNvSpPr txBox="1">
            <a:spLocks noChangeArrowheads="1"/>
          </p:cNvSpPr>
          <p:nvPr/>
        </p:nvSpPr>
        <p:spPr bwMode="auto">
          <a:xfrm>
            <a:off x="0" y="126841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1800" b="1">
                <a:solidFill>
                  <a:schemeClr val="tx2"/>
                </a:solidFill>
              </a:rPr>
              <a:t>Томас Сайденгем (англ.)</a:t>
            </a:r>
          </a:p>
          <a:p>
            <a:pPr algn="ctr" eaLnBrk="1" hangingPunct="1">
              <a:spcBef>
                <a:spcPct val="0"/>
              </a:spcBef>
              <a:buClrTx/>
              <a:buSzTx/>
              <a:buFontTx/>
              <a:buNone/>
            </a:pPr>
            <a:r>
              <a:rPr lang="ru-RU" altLang="ru-RU" sz="1800" b="1">
                <a:solidFill>
                  <a:schemeClr val="tx2"/>
                </a:solidFill>
              </a:rPr>
              <a:t>1624-1689</a:t>
            </a:r>
            <a:endParaRPr lang="ru-RU" altLang="ru-RU" sz="1800" b="1">
              <a:solidFill>
                <a:schemeClr val="tx2"/>
              </a:solidFill>
              <a:latin typeface="Arial" pitchFamily="34" charset="0"/>
            </a:endParaRPr>
          </a:p>
        </p:txBody>
      </p:sp>
      <p:sp>
        <p:nvSpPr>
          <p:cNvPr id="10247" name="AutoShape 12"/>
          <p:cNvSpPr>
            <a:spLocks noChangeArrowheads="1"/>
          </p:cNvSpPr>
          <p:nvPr/>
        </p:nvSpPr>
        <p:spPr bwMode="auto">
          <a:xfrm rot="-1717137">
            <a:off x="4787900" y="3357563"/>
            <a:ext cx="720725" cy="576262"/>
          </a:xfrm>
          <a:prstGeom prst="leftArrow">
            <a:avLst>
              <a:gd name="adj1" fmla="val 49861"/>
              <a:gd name="adj2" fmla="val 52616"/>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800"/>
          </a:p>
        </p:txBody>
      </p:sp>
      <p:pic>
        <p:nvPicPr>
          <p:cNvPr id="1024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3284538"/>
            <a:ext cx="16795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4"/>
          <p:cNvSpPr txBox="1">
            <a:spLocks noChangeArrowheads="1"/>
          </p:cNvSpPr>
          <p:nvPr/>
        </p:nvSpPr>
        <p:spPr bwMode="auto">
          <a:xfrm>
            <a:off x="1368425" y="5805488"/>
            <a:ext cx="4572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1800" b="1">
                <a:solidFill>
                  <a:schemeClr val="tx2"/>
                </a:solidFill>
              </a:rPr>
              <a:t>Д.С. Самойлович</a:t>
            </a:r>
          </a:p>
          <a:p>
            <a:pPr algn="ctr" eaLnBrk="1" hangingPunct="1">
              <a:spcBef>
                <a:spcPct val="0"/>
              </a:spcBef>
              <a:buClrTx/>
              <a:buSzTx/>
              <a:buFontTx/>
              <a:buNone/>
            </a:pPr>
            <a:r>
              <a:rPr lang="ru-RU" altLang="ru-RU" sz="1800" b="1">
                <a:solidFill>
                  <a:schemeClr val="tx2"/>
                </a:solidFill>
              </a:rPr>
              <a:t>1724-1810</a:t>
            </a:r>
            <a:endParaRPr lang="ru-RU" altLang="ru-RU" sz="1800" b="1">
              <a:solidFill>
                <a:schemeClr val="tx2"/>
              </a:solidFill>
              <a:latin typeface="Arial" pitchFamily="34" charset="0"/>
            </a:endParaRPr>
          </a:p>
        </p:txBody>
      </p:sp>
      <p:pic>
        <p:nvPicPr>
          <p:cNvPr id="1025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2060575"/>
            <a:ext cx="15795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3500438"/>
            <a:ext cx="9588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Line 20"/>
          <p:cNvSpPr>
            <a:spLocks noChangeShapeType="1"/>
          </p:cNvSpPr>
          <p:nvPr/>
        </p:nvSpPr>
        <p:spPr bwMode="auto">
          <a:xfrm>
            <a:off x="4284663" y="188913"/>
            <a:ext cx="0" cy="2808287"/>
          </a:xfrm>
          <a:prstGeom prst="line">
            <a:avLst/>
          </a:prstGeom>
          <a:noFill/>
          <a:ln w="38100" cmpd="dbl">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53" name="Rectangle 21"/>
          <p:cNvSpPr>
            <a:spLocks noChangeArrowheads="1"/>
          </p:cNvSpPr>
          <p:nvPr/>
        </p:nvSpPr>
        <p:spPr bwMode="auto">
          <a:xfrm>
            <a:off x="5003800" y="4581525"/>
            <a:ext cx="39163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en-US" altLang="ru-RU" sz="1600">
                <a:solidFill>
                  <a:schemeClr val="tx2"/>
                </a:solidFill>
                <a:latin typeface="Arial" pitchFamily="34" charset="0"/>
              </a:rPr>
              <a:t>1530</a:t>
            </a:r>
            <a:r>
              <a:rPr lang="ru-RU" altLang="ru-RU" sz="1600">
                <a:solidFill>
                  <a:schemeClr val="tx2"/>
                </a:solidFill>
                <a:latin typeface="Arial" pitchFamily="34" charset="0"/>
              </a:rPr>
              <a:t>,</a:t>
            </a:r>
            <a:r>
              <a:rPr lang="en-US" altLang="ru-RU" sz="1600">
                <a:solidFill>
                  <a:schemeClr val="tx2"/>
                </a:solidFill>
                <a:latin typeface="Arial" pitchFamily="34" charset="0"/>
              </a:rPr>
              <a:t> </a:t>
            </a:r>
            <a:r>
              <a:rPr lang="ru-RU" altLang="ru-RU" sz="1600">
                <a:solidFill>
                  <a:schemeClr val="tx2"/>
                </a:solidFill>
                <a:latin typeface="Arial" pitchFamily="34" charset="0"/>
              </a:rPr>
              <a:t>Эпическая поэма в трех книгах</a:t>
            </a:r>
            <a:r>
              <a:rPr lang="en-US" altLang="ru-RU" sz="1600">
                <a:solidFill>
                  <a:schemeClr val="tx2"/>
                </a:solidFill>
                <a:latin typeface="Arial" pitchFamily="34" charset="0"/>
              </a:rPr>
              <a:t>, </a:t>
            </a:r>
            <a:r>
              <a:rPr lang="en-US" altLang="ru-RU" sz="1600" i="1">
                <a:solidFill>
                  <a:schemeClr val="tx2"/>
                </a:solidFill>
                <a:latin typeface="Arial" pitchFamily="34" charset="0"/>
              </a:rPr>
              <a:t>Syphilis sive morbus gallicus</a:t>
            </a:r>
            <a:r>
              <a:rPr lang="en-US" altLang="ru-RU" sz="1600">
                <a:solidFill>
                  <a:schemeClr val="tx2"/>
                </a:solidFill>
                <a:latin typeface="Arial" pitchFamily="34" charset="0"/>
              </a:rPr>
              <a:t> («</a:t>
            </a:r>
            <a:r>
              <a:rPr lang="ru-RU" altLang="ru-RU" sz="1600">
                <a:solidFill>
                  <a:schemeClr val="tx2"/>
                </a:solidFill>
                <a:latin typeface="Arial" pitchFamily="34" charset="0"/>
              </a:rPr>
              <a:t>Сифилис или французская болезнь</a:t>
            </a:r>
            <a:r>
              <a:rPr lang="en-US" altLang="ru-RU" sz="1600">
                <a:solidFill>
                  <a:schemeClr val="tx2"/>
                </a:solidFill>
                <a:latin typeface="Arial" pitchFamily="34" charset="0"/>
              </a:rPr>
              <a:t>"), </a:t>
            </a:r>
            <a:endParaRPr lang="ru-RU" altLang="ru-RU" sz="1600">
              <a:solidFill>
                <a:schemeClr val="tx2"/>
              </a:solidFill>
              <a:latin typeface="Arial" pitchFamily="34" charset="0"/>
            </a:endParaRPr>
          </a:p>
          <a:p>
            <a:pPr eaLnBrk="1" hangingPunct="1">
              <a:spcBef>
                <a:spcPct val="0"/>
              </a:spcBef>
              <a:buClrTx/>
              <a:buSzTx/>
              <a:buFontTx/>
              <a:buNone/>
            </a:pPr>
            <a:r>
              <a:rPr lang="ru-RU" altLang="ru-RU" sz="1600">
                <a:solidFill>
                  <a:schemeClr val="tx2"/>
                </a:solidFill>
                <a:latin typeface="Arial" pitchFamily="34" charset="0"/>
              </a:rPr>
              <a:t>о пастухе по имени  Сифилис</a:t>
            </a:r>
          </a:p>
        </p:txBody>
      </p:sp>
    </p:spTree>
    <p:extLst>
      <p:ext uri="{BB962C8B-B14F-4D97-AF65-F5344CB8AC3E}">
        <p14:creationId xmlns:p14="http://schemas.microsoft.com/office/powerpoint/2010/main" val="333972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28600" y="233363"/>
            <a:ext cx="8686800" cy="1195387"/>
          </a:xfrm>
        </p:spPr>
        <p:txBody>
          <a:bodyPr>
            <a:normAutofit fontScale="90000"/>
          </a:bodyPr>
          <a:lstStyle/>
          <a:p>
            <a:pPr eaLnBrk="1" hangingPunct="1"/>
            <a:r>
              <a:rPr lang="ru-RU" altLang="ru-RU" sz="3200" smtClean="0">
                <a:latin typeface="Times New Roman" pitchFamily="18" charset="0"/>
                <a:cs typeface="Times New Roman" pitchFamily="18" charset="0"/>
              </a:rPr>
              <a:t>Основоположник отечественной эпидемиологии Даниил Самойлович Самойлович</a:t>
            </a:r>
            <a:br>
              <a:rPr lang="ru-RU" altLang="ru-RU" sz="3200" smtClean="0">
                <a:latin typeface="Times New Roman" pitchFamily="18" charset="0"/>
                <a:cs typeface="Times New Roman" pitchFamily="18" charset="0"/>
              </a:rPr>
            </a:br>
            <a:endParaRPr lang="ru-RU" altLang="ru-RU" sz="3200" smtClean="0">
              <a:latin typeface="Times New Roman" pitchFamily="18" charset="0"/>
              <a:cs typeface="Times New Roman" pitchFamily="18" charset="0"/>
            </a:endParaRPr>
          </a:p>
        </p:txBody>
      </p:sp>
      <p:sp>
        <p:nvSpPr>
          <p:cNvPr id="8195" name="Текст 2"/>
          <p:cNvSpPr>
            <a:spLocks noGrp="1"/>
          </p:cNvSpPr>
          <p:nvPr>
            <p:ph type="body" sz="half" idx="1"/>
          </p:nvPr>
        </p:nvSpPr>
        <p:spPr>
          <a:xfrm>
            <a:off x="203200" y="1571625"/>
            <a:ext cx="5154613" cy="4600575"/>
          </a:xfrm>
        </p:spPr>
        <p:txBody>
          <a:bodyPr>
            <a:normAutofit fontScale="92500"/>
          </a:bodyPr>
          <a:lstStyle/>
          <a:p>
            <a:endParaRPr lang="ru-RU" altLang="ru-RU" sz="3000" smtClean="0">
              <a:latin typeface="Times New Roman" pitchFamily="18" charset="0"/>
              <a:cs typeface="Times New Roman" pitchFamily="18" charset="0"/>
            </a:endParaRPr>
          </a:p>
          <a:p>
            <a:pPr>
              <a:buFont typeface="Arial" charset="0"/>
              <a:buNone/>
            </a:pPr>
            <a:r>
              <a:rPr lang="ru-RU" altLang="ru-RU" sz="3000" i="1" smtClean="0">
                <a:latin typeface="Times New Roman" pitchFamily="18" charset="0"/>
                <a:cs typeface="Times New Roman" pitchFamily="18" charset="0"/>
              </a:rPr>
              <a:t>    (</a:t>
            </a:r>
            <a:r>
              <a:rPr lang="ru-RU" altLang="ru-RU" sz="3000" smtClean="0">
                <a:latin typeface="Times New Roman" pitchFamily="18" charset="0"/>
                <a:cs typeface="Times New Roman" pitchFamily="18" charset="0"/>
              </a:rPr>
              <a:t>Сушковский) – русский медик, основатель эпидемиологии в Российской империи, фундатор первого на Украине научного медицинского товарищества. Первым доказал возможность противочумной прививки. </a:t>
            </a:r>
            <a:endParaRPr lang="ru-RU" altLang="ru-RU" sz="3000" smtClean="0"/>
          </a:p>
        </p:txBody>
      </p:sp>
      <p:pic>
        <p:nvPicPr>
          <p:cNvPr id="8196"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43563" y="2214563"/>
            <a:ext cx="2786062" cy="3905250"/>
          </a:xfrm>
          <a:noFill/>
        </p:spPr>
      </p:pic>
    </p:spTree>
    <p:extLst>
      <p:ext uri="{BB962C8B-B14F-4D97-AF65-F5344CB8AC3E}">
        <p14:creationId xmlns:p14="http://schemas.microsoft.com/office/powerpoint/2010/main" val="2555499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ru-RU" sz="3600" dirty="0">
                <a:latin typeface="Times New Roman" panose="02020603050405020304" pitchFamily="18" charset="0"/>
                <a:cs typeface="Times New Roman" panose="02020603050405020304" pitchFamily="18" charset="0"/>
              </a:rPr>
              <a:t>«Игра в цифры</a:t>
            </a:r>
            <a:r>
              <a:rPr lang="ru-RU" sz="3600" dirty="0" smtClean="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2674739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rmAutofit fontScale="90000"/>
          </a:bodyPr>
          <a:lstStyle/>
          <a:p>
            <a:r>
              <a:rPr lang="ru-RU" sz="3600" dirty="0" smtClean="0">
                <a:latin typeface="Times New Roman" panose="02020603050405020304" pitchFamily="18" charset="0"/>
                <a:cs typeface="Times New Roman" panose="02020603050405020304" pitchFamily="18" charset="0"/>
              </a:rPr>
              <a:t>Эпидемиологию </a:t>
            </a:r>
            <a:r>
              <a:rPr lang="ru-RU" sz="3600" dirty="0">
                <a:latin typeface="Times New Roman" panose="02020603050405020304" pitchFamily="18" charset="0"/>
                <a:cs typeface="Times New Roman" panose="02020603050405020304" pitchFamily="18" charset="0"/>
              </a:rPr>
              <a:t>иногда называют своеобразной “игрой в цифры”, отражающие показатели заболеваемости, смертности, инвалидности или другие проявления, характеризующие здоровье населения).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Вклад </a:t>
            </a:r>
            <a:r>
              <a:rPr lang="ru-RU" sz="3600" dirty="0">
                <a:latin typeface="Times New Roman" panose="02020603050405020304" pitchFamily="18" charset="0"/>
                <a:cs typeface="Times New Roman" panose="02020603050405020304" pitchFamily="18" charset="0"/>
              </a:rPr>
              <a:t>в развитие эпидемиологии внесли российские гигиенисты Ф.Ф. Эрисман и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С.П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Доброславин</a:t>
            </a:r>
            <a:r>
              <a:rPr lang="ru-RU" sz="3600" dirty="0">
                <a:latin typeface="Times New Roman" panose="02020603050405020304" pitchFamily="18" charset="0"/>
                <a:cs typeface="Times New Roman" panose="02020603050405020304" pitchFamily="18" charset="0"/>
              </a:rPr>
              <a:t>, которые в программы преподавания гигиены включали вопросы эпидемиологии</a:t>
            </a:r>
            <a:r>
              <a:rPr lang="ru-RU" sz="36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2424854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291579"/>
          </a:xfrm>
        </p:spPr>
        <p:txBody>
          <a:bodyPr>
            <a:noAutofit/>
          </a:bodyPr>
          <a:lstStyle/>
          <a:p>
            <a:r>
              <a:rPr lang="ru-RU" sz="3600" dirty="0" smtClean="0">
                <a:latin typeface="Times New Roman" panose="02020603050405020304" pitchFamily="18" charset="0"/>
                <a:cs typeface="Times New Roman" panose="02020603050405020304" pitchFamily="18" charset="0"/>
              </a:rPr>
              <a:t>Статистические методы</a:t>
            </a:r>
            <a:endParaRPr lang="ru-RU" sz="36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type="subTitle" idx="1"/>
          </p:nvPr>
        </p:nvSpPr>
        <p:spPr>
          <a:xfrm>
            <a:off x="323528" y="1844824"/>
            <a:ext cx="8568952" cy="4824536"/>
          </a:xfrm>
        </p:spPr>
        <p:txBody>
          <a:bodyPr>
            <a:normAutofit/>
          </a:bodyPr>
          <a:lstStyle/>
          <a:p>
            <a:r>
              <a:rPr lang="ru-RU" dirty="0" smtClean="0">
                <a:latin typeface="Times New Roman" panose="02020603050405020304" pitchFamily="18" charset="0"/>
                <a:cs typeface="Times New Roman" panose="02020603050405020304" pitchFamily="18" charset="0"/>
              </a:rPr>
              <a:t>За 20 лет до появления микроскопа Сноу проводил анализ вспышек холеры для выяснения причины их возникновения и разработки программы ее профилактики. Его работа классически иллюстрирует ход событий от описательной эпидемиологии до апробации гипотезы на практике (аналитическая эпидемиология)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69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Autofit/>
          </a:bodyPr>
          <a:lstStyle/>
          <a:p>
            <a:r>
              <a:rPr lang="ru-RU" sz="3200" dirty="0">
                <a:latin typeface="Times New Roman" panose="02020603050405020304" pitchFamily="18" charset="0"/>
                <a:cs typeface="Times New Roman" panose="02020603050405020304" pitchFamily="18" charset="0"/>
              </a:rPr>
              <a:t>Древний или «</a:t>
            </a:r>
            <a:r>
              <a:rPr lang="ru-RU" sz="3200" dirty="0" err="1">
                <a:latin typeface="Times New Roman" panose="02020603050405020304" pitchFamily="18" charset="0"/>
                <a:cs typeface="Times New Roman" panose="02020603050405020304" pitchFamily="18" charset="0"/>
              </a:rPr>
              <a:t>догиппократовский</a:t>
            </a:r>
            <a:r>
              <a:rPr lang="ru-RU" sz="3200" dirty="0">
                <a:latin typeface="Times New Roman" panose="02020603050405020304" pitchFamily="18" charset="0"/>
                <a:cs typeface="Times New Roman" panose="02020603050405020304" pitchFamily="18" charset="0"/>
              </a:rPr>
              <a:t>» — XII—V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до н.э. — период эмпирических догадок и накопления некоторых фактов.</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err="1" smtClean="0">
                <a:latin typeface="Times New Roman" panose="02020603050405020304" pitchFamily="18" charset="0"/>
                <a:cs typeface="Times New Roman" panose="02020603050405020304" pitchFamily="18" charset="0"/>
              </a:rPr>
              <a:t>Гиппократовский</a:t>
            </a:r>
            <a:r>
              <a:rPr lang="ru-RU" sz="3200" dirty="0">
                <a:latin typeface="Times New Roman" panose="02020603050405020304" pitchFamily="18" charset="0"/>
                <a:cs typeface="Times New Roman" panose="02020603050405020304" pitchFamily="18" charset="0"/>
              </a:rPr>
              <a:t> — V—IV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до н.э. до XV—XVI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 впервые задумались над причиной (этиологией) массовых болезней, учение о конституции мест и лет.</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err="1" smtClean="0">
                <a:latin typeface="Times New Roman" panose="02020603050405020304" pitchFamily="18" charset="0"/>
                <a:cs typeface="Times New Roman" panose="02020603050405020304" pitchFamily="18" charset="0"/>
              </a:rPr>
              <a:t>Добактериологический</a:t>
            </a:r>
            <a:r>
              <a:rPr lang="ru-RU" sz="3200" dirty="0">
                <a:latin typeface="Times New Roman" panose="02020603050405020304" pitchFamily="18" charset="0"/>
                <a:cs typeface="Times New Roman" panose="02020603050405020304" pitchFamily="18" charset="0"/>
              </a:rPr>
              <a:t> — XV—XVI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до второй половины XIX в. — Д. </a:t>
            </a:r>
            <a:r>
              <a:rPr lang="ru-RU" sz="3200" dirty="0" err="1">
                <a:latin typeface="Times New Roman" panose="02020603050405020304" pitchFamily="18" charset="0"/>
                <a:cs typeface="Times New Roman" panose="02020603050405020304" pitchFamily="18" charset="0"/>
              </a:rPr>
              <a:t>Фракосторо</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Сиденгейм</a:t>
            </a:r>
            <a:r>
              <a:rPr lang="ru-RU" sz="3200" dirty="0">
                <a:latin typeface="Times New Roman" panose="02020603050405020304" pitchFamily="18" charset="0"/>
                <a:cs typeface="Times New Roman" panose="02020603050405020304" pitchFamily="18" charset="0"/>
              </a:rPr>
              <a:t>, Д.С. Самойлович, Э. </a:t>
            </a:r>
            <a:r>
              <a:rPr lang="ru-RU" sz="3200" dirty="0" err="1">
                <a:latin typeface="Times New Roman" panose="02020603050405020304" pitchFamily="18" charset="0"/>
                <a:cs typeface="Times New Roman" panose="02020603050405020304" pitchFamily="18" charset="0"/>
              </a:rPr>
              <a:t>Дженнер</a:t>
            </a:r>
            <a:r>
              <a:rPr lang="ru-RU" sz="3200" dirty="0">
                <a:latin typeface="Times New Roman" panose="02020603050405020304" pitchFamily="18" charset="0"/>
                <a:cs typeface="Times New Roman" panose="02020603050405020304" pitchFamily="18" charset="0"/>
              </a:rPr>
              <a:t> и др</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029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059113" y="981075"/>
            <a:ext cx="6084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2800" b="1">
                <a:solidFill>
                  <a:schemeClr val="tx2"/>
                </a:solidFill>
              </a:rPr>
              <a:t>Джон Сноу (1813-1858)</a:t>
            </a:r>
            <a:endParaRPr lang="ru-RU" altLang="ru-RU" sz="2800" b="1">
              <a:solidFill>
                <a:schemeClr val="tx2"/>
              </a:solidFill>
              <a:latin typeface="Arial" pitchFamily="34" charset="0"/>
            </a:endParaRPr>
          </a:p>
        </p:txBody>
      </p:sp>
      <p:sp>
        <p:nvSpPr>
          <p:cNvPr id="14339" name="Text Box 5"/>
          <p:cNvSpPr txBox="1">
            <a:spLocks noChangeArrowheads="1"/>
          </p:cNvSpPr>
          <p:nvPr/>
        </p:nvSpPr>
        <p:spPr bwMode="auto">
          <a:xfrm>
            <a:off x="2411413" y="1484313"/>
            <a:ext cx="6192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en-US" altLang="ru-RU" sz="1800" b="1">
                <a:solidFill>
                  <a:schemeClr val="tx2"/>
                </a:solidFill>
              </a:rPr>
              <a:t>Snow, 1</a:t>
            </a:r>
            <a:r>
              <a:rPr lang="ru-RU" altLang="ru-RU" sz="1800" b="1">
                <a:solidFill>
                  <a:schemeClr val="tx2"/>
                </a:solidFill>
              </a:rPr>
              <a:t>8</a:t>
            </a:r>
            <a:r>
              <a:rPr lang="en-US" altLang="ru-RU" sz="1800" b="1">
                <a:solidFill>
                  <a:schemeClr val="tx2"/>
                </a:solidFill>
              </a:rPr>
              <a:t>55</a:t>
            </a:r>
            <a:endParaRPr lang="ru-RU" altLang="ru-RU" sz="1800" b="1">
              <a:solidFill>
                <a:schemeClr val="tx2"/>
              </a:solidFill>
              <a:latin typeface="Arial" pitchFamily="34" charset="0"/>
            </a:endParaRPr>
          </a:p>
        </p:txBody>
      </p:sp>
      <p:pic>
        <p:nvPicPr>
          <p:cNvPr id="1434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275"/>
            <a:ext cx="35528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p:cNvSpPr txBox="1">
            <a:spLocks noChangeArrowheads="1"/>
          </p:cNvSpPr>
          <p:nvPr/>
        </p:nvSpPr>
        <p:spPr bwMode="auto">
          <a:xfrm>
            <a:off x="250825" y="4581525"/>
            <a:ext cx="43926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1600" b="1">
                <a:solidFill>
                  <a:schemeClr val="tx2"/>
                </a:solidFill>
              </a:rPr>
              <a:t>Число случаев смерти от холеры в районах Лондона, в которых водоснабжение осуществлялось двумя компаниями, за период с 8/</a:t>
            </a:r>
            <a:r>
              <a:rPr lang="en-US" altLang="ru-RU" sz="1600" b="1">
                <a:solidFill>
                  <a:schemeClr val="tx2"/>
                </a:solidFill>
              </a:rPr>
              <a:t>VII</a:t>
            </a:r>
            <a:r>
              <a:rPr lang="ru-RU" altLang="ru-RU" sz="1600" b="1">
                <a:solidFill>
                  <a:schemeClr val="tx2"/>
                </a:solidFill>
              </a:rPr>
              <a:t> по 26/</a:t>
            </a:r>
            <a:r>
              <a:rPr lang="en-US" altLang="ru-RU" sz="1600" b="1">
                <a:solidFill>
                  <a:schemeClr val="tx2"/>
                </a:solidFill>
              </a:rPr>
              <a:t>VIII</a:t>
            </a:r>
            <a:r>
              <a:rPr lang="ru-RU" altLang="ru-RU" sz="1600" b="1">
                <a:solidFill>
                  <a:schemeClr val="tx2"/>
                </a:solidFill>
              </a:rPr>
              <a:t> 1854 г.</a:t>
            </a:r>
            <a:endParaRPr lang="ru-RU" altLang="ru-RU" sz="1600" b="1">
              <a:solidFill>
                <a:schemeClr val="tx2"/>
              </a:solidFill>
              <a:latin typeface="Arial" pitchFamily="34" charset="0"/>
            </a:endParaRPr>
          </a:p>
        </p:txBody>
      </p:sp>
      <p:pic>
        <p:nvPicPr>
          <p:cNvPr id="14342" name="Picture 92" descr="sno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295525"/>
            <a:ext cx="293687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4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6" name="Group 90"/>
          <p:cNvGraphicFramePr>
            <a:graphicFrameLocks noGrp="1"/>
          </p:cNvGraphicFramePr>
          <p:nvPr>
            <p:extLst>
              <p:ext uri="{D42A27DB-BD31-4B8C-83A1-F6EECF244321}">
                <p14:modId xmlns:p14="http://schemas.microsoft.com/office/powerpoint/2010/main" val="1406277736"/>
              </p:ext>
            </p:extLst>
          </p:nvPr>
        </p:nvGraphicFramePr>
        <p:xfrm>
          <a:off x="539551" y="620688"/>
          <a:ext cx="7993436" cy="3096345"/>
        </p:xfrm>
        <a:graphic>
          <a:graphicData uri="http://schemas.openxmlformats.org/drawingml/2006/table">
            <a:tbl>
              <a:tblPr/>
              <a:tblGrid>
                <a:gridCol w="2204371">
                  <a:extLst>
                    <a:ext uri="{9D8B030D-6E8A-4147-A177-3AD203B41FA5}">
                      <a16:colId xmlns:a16="http://schemas.microsoft.com/office/drawing/2014/main" val="20000"/>
                    </a:ext>
                  </a:extLst>
                </a:gridCol>
                <a:gridCol w="1720653">
                  <a:extLst>
                    <a:ext uri="{9D8B030D-6E8A-4147-A177-3AD203B41FA5}">
                      <a16:colId xmlns:a16="http://schemas.microsoft.com/office/drawing/2014/main" val="20001"/>
                    </a:ext>
                  </a:extLst>
                </a:gridCol>
                <a:gridCol w="1720653">
                  <a:extLst>
                    <a:ext uri="{9D8B030D-6E8A-4147-A177-3AD203B41FA5}">
                      <a16:colId xmlns:a16="http://schemas.microsoft.com/office/drawing/2014/main" val="20002"/>
                    </a:ext>
                  </a:extLst>
                </a:gridCol>
                <a:gridCol w="2347759">
                  <a:extLst>
                    <a:ext uri="{9D8B030D-6E8A-4147-A177-3AD203B41FA5}">
                      <a16:colId xmlns:a16="http://schemas.microsoft.com/office/drawing/2014/main" val="20003"/>
                    </a:ext>
                  </a:extLst>
                </a:gridCol>
              </a:tblGrid>
              <a:tr h="15809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Компания, осуществляющая водоснабжение</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Численность населения в 1851 г</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Число случаев смерти от холеры</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Показатель смертности от холеры на 1000 населения</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76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2"/>
                          </a:solidFill>
                          <a:effectLst/>
                          <a:latin typeface="Arial" charset="0"/>
                          <a:cs typeface="Arial" charset="0"/>
                        </a:rPr>
                        <a:t>Southwark</a:t>
                      </a:r>
                      <a:endParaRPr kumimoji="0" lang="ru-RU" sz="2800" b="0" i="0" u="none" strike="noStrike" cap="none" normalizeH="0" baseline="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167654</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844</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5,0</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76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2"/>
                          </a:solidFill>
                          <a:effectLst/>
                          <a:latin typeface="Arial" charset="0"/>
                          <a:cs typeface="Arial" charset="0"/>
                        </a:rPr>
                        <a:t>Lambeth</a:t>
                      </a:r>
                      <a:endParaRPr kumimoji="0" lang="ru-RU" sz="2800" b="0" i="0" u="none" strike="noStrike" cap="none" normalizeH="0" baseline="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19133</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18</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0,9</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411" name="Text Box 91"/>
          <p:cNvSpPr txBox="1">
            <a:spLocks noChangeArrowheads="1"/>
          </p:cNvSpPr>
          <p:nvPr/>
        </p:nvSpPr>
        <p:spPr bwMode="auto">
          <a:xfrm>
            <a:off x="539552" y="3933056"/>
            <a:ext cx="84249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Char char="•"/>
              <a:tabLst>
                <a:tab pos="6629400" algn="l"/>
              </a:tabLst>
            </a:pPr>
            <a:r>
              <a:rPr lang="ru-RU" altLang="ru-RU" sz="2800" dirty="0">
                <a:solidFill>
                  <a:schemeClr val="tx2"/>
                </a:solidFill>
                <a:latin typeface="Times New Roman" panose="02020603050405020304" pitchFamily="18" charset="0"/>
                <a:cs typeface="Times New Roman" panose="02020603050405020304" pitchFamily="18" charset="0"/>
              </a:rPr>
              <a:t>Высказал предположение, что холера передается через зараженную воду задолго до открытия возбудителя холеры.</a:t>
            </a:r>
          </a:p>
          <a:p>
            <a:pPr eaLnBrk="1" hangingPunct="1">
              <a:spcBef>
                <a:spcPct val="0"/>
              </a:spcBef>
              <a:buClrTx/>
              <a:buSzTx/>
              <a:buFontTx/>
              <a:buChar char="•"/>
              <a:tabLst>
                <a:tab pos="6629400" algn="l"/>
              </a:tabLst>
            </a:pPr>
            <a:r>
              <a:rPr lang="ru-RU" altLang="ru-RU" sz="2800" dirty="0">
                <a:solidFill>
                  <a:schemeClr val="tx2"/>
                </a:solidFill>
                <a:latin typeface="Times New Roman" panose="02020603050405020304" pitchFamily="18" charset="0"/>
                <a:cs typeface="Times New Roman" panose="02020603050405020304" pitchFamily="18" charset="0"/>
              </a:rPr>
              <a:t>Эпидемиологический метод и понятие контроля в </a:t>
            </a:r>
            <a:r>
              <a:rPr lang="ru-RU" altLang="ru-RU" sz="2800" dirty="0" err="1" smtClean="0">
                <a:solidFill>
                  <a:schemeClr val="tx2"/>
                </a:solidFill>
                <a:latin typeface="Times New Roman" panose="02020603050405020304" pitchFamily="18" charset="0"/>
                <a:cs typeface="Times New Roman" panose="02020603050405020304" pitchFamily="18" charset="0"/>
              </a:rPr>
              <a:t>эпидисследованиях</a:t>
            </a:r>
            <a:r>
              <a:rPr lang="ru-RU" altLang="ru-RU" sz="2800" dirty="0" smtClean="0">
                <a:solidFill>
                  <a:schemeClr val="tx2"/>
                </a:solidFill>
                <a:latin typeface="Times New Roman" panose="02020603050405020304" pitchFamily="18" charset="0"/>
                <a:cs typeface="Times New Roman" panose="02020603050405020304" pitchFamily="18" charset="0"/>
              </a:rPr>
              <a:t>.</a:t>
            </a:r>
            <a:endParaRPr lang="ru-RU" altLang="ru-RU" sz="2800" dirty="0">
              <a:solidFill>
                <a:schemeClr val="tx2"/>
              </a:solidFill>
              <a:latin typeface="Times New Roman" panose="02020603050405020304" pitchFamily="18" charset="0"/>
              <a:cs typeface="Times New Roman" panose="02020603050405020304" pitchFamily="18" charset="0"/>
            </a:endParaRPr>
          </a:p>
          <a:p>
            <a:pPr eaLnBrk="1" hangingPunct="1">
              <a:spcBef>
                <a:spcPct val="0"/>
              </a:spcBef>
              <a:buClrTx/>
              <a:buSzTx/>
              <a:buFontTx/>
              <a:buChar char="•"/>
              <a:tabLst>
                <a:tab pos="6629400" algn="l"/>
              </a:tabLst>
            </a:pPr>
            <a:r>
              <a:rPr lang="ru-RU" altLang="ru-RU" sz="2800" dirty="0">
                <a:solidFill>
                  <a:schemeClr val="tx2"/>
                </a:solidFill>
                <a:latin typeface="Times New Roman" panose="02020603050405020304" pitchFamily="18" charset="0"/>
                <a:cs typeface="Times New Roman" panose="02020603050405020304" pitchFamily="18" charset="0"/>
              </a:rPr>
              <a:t>Оказал влияние на социальную политику.</a:t>
            </a:r>
          </a:p>
        </p:txBody>
      </p:sp>
    </p:spTree>
    <p:extLst>
      <p:ext uri="{BB962C8B-B14F-4D97-AF65-F5344CB8AC3E}">
        <p14:creationId xmlns:p14="http://schemas.microsoft.com/office/powerpoint/2010/main" val="1160709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1"/>
          <p:cNvPicPr>
            <a:picLocks noChangeAspect="1" noChangeArrowheads="1"/>
          </p:cNvPicPr>
          <p:nvPr/>
        </p:nvPicPr>
        <p:blipFill>
          <a:blip r:embed="rId2" cstate="print">
            <a:lum bright="58000" contrast="-34000"/>
            <a:extLst>
              <a:ext uri="{28A0092B-C50C-407E-A947-70E740481C1C}">
                <a14:useLocalDpi xmlns:a14="http://schemas.microsoft.com/office/drawing/2010/main" val="0"/>
              </a:ext>
            </a:extLst>
          </a:blip>
          <a:srcRect t="5556"/>
          <a:stretch>
            <a:fillRect/>
          </a:stretch>
        </p:blipFill>
        <p:spPr bwMode="auto">
          <a:xfrm>
            <a:off x="1500188" y="1358884"/>
            <a:ext cx="5592092" cy="557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9544" y="1244005"/>
            <a:ext cx="9144000" cy="563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412" name="Text Box 4"/>
          <p:cNvSpPr txBox="1">
            <a:spLocks noChangeArrowheads="1"/>
          </p:cNvSpPr>
          <p:nvPr/>
        </p:nvSpPr>
        <p:spPr bwMode="auto">
          <a:xfrm>
            <a:off x="0" y="31115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lnSpc>
                <a:spcPct val="90000"/>
              </a:lnSpc>
              <a:spcBef>
                <a:spcPct val="50000"/>
              </a:spcBef>
              <a:buClrTx/>
              <a:buSzTx/>
              <a:buFontTx/>
              <a:buNone/>
            </a:pPr>
            <a:r>
              <a:rPr lang="ru-RU" altLang="ru-RU" sz="2400" b="1" dirty="0">
                <a:solidFill>
                  <a:schemeClr val="tx2"/>
                </a:solidFill>
                <a:latin typeface="Arial" pitchFamily="34" charset="0"/>
              </a:rPr>
              <a:t>Случаи смерти от холеры </a:t>
            </a:r>
            <a:br>
              <a:rPr lang="ru-RU" altLang="ru-RU" sz="2400" b="1" dirty="0">
                <a:solidFill>
                  <a:schemeClr val="tx2"/>
                </a:solidFill>
                <a:latin typeface="Arial" pitchFamily="34" charset="0"/>
              </a:rPr>
            </a:br>
            <a:r>
              <a:rPr lang="ru-RU" altLang="ru-RU" sz="2400" b="1" dirty="0">
                <a:solidFill>
                  <a:schemeClr val="tx2"/>
                </a:solidFill>
                <a:latin typeface="Arial" pitchFamily="34" charset="0"/>
              </a:rPr>
              <a:t>в районе  </a:t>
            </a:r>
            <a:r>
              <a:rPr lang="ru-RU" altLang="ru-RU" sz="2400" b="1" dirty="0" err="1">
                <a:solidFill>
                  <a:schemeClr val="tx2"/>
                </a:solidFill>
                <a:latin typeface="Arial" pitchFamily="34" charset="0"/>
              </a:rPr>
              <a:t>Броад</a:t>
            </a:r>
            <a:r>
              <a:rPr lang="ru-RU" altLang="ru-RU" sz="2400" b="1" dirty="0">
                <a:solidFill>
                  <a:schemeClr val="tx2"/>
                </a:solidFill>
                <a:latin typeface="Arial" pitchFamily="34" charset="0"/>
              </a:rPr>
              <a:t> Стрит в  Лондоне в 1854 г.</a:t>
            </a:r>
            <a:endParaRPr lang="en-US" altLang="ru-RU" sz="2400" b="1" dirty="0">
              <a:solidFill>
                <a:schemeClr val="tx2"/>
              </a:solidFill>
              <a:latin typeface="Arial" pitchFamily="34" charset="0"/>
            </a:endParaRPr>
          </a:p>
        </p:txBody>
      </p:sp>
      <p:pic>
        <p:nvPicPr>
          <p:cNvPr id="58373" name="Picture 5" descr="snow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068960"/>
            <a:ext cx="285115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1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1470025"/>
          </a:xfrm>
        </p:spPr>
        <p:txBody>
          <a:bodyPr>
            <a:normAutofit/>
          </a:bodyPr>
          <a:lstStyle/>
          <a:p>
            <a:r>
              <a:rPr lang="ru-RU" sz="4000" b="1" dirty="0" smtClean="0">
                <a:latin typeface="Times New Roman" panose="02020603050405020304" pitchFamily="18" charset="0"/>
                <a:cs typeface="Times New Roman" panose="02020603050405020304" pitchFamily="18" charset="0"/>
              </a:rPr>
              <a:t>Доказательная медицина и статистика </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type="subTitle" idx="1"/>
          </p:nvPr>
        </p:nvSpPr>
        <p:spPr>
          <a:xfrm>
            <a:off x="683568" y="2708920"/>
            <a:ext cx="7704856" cy="3168352"/>
          </a:xfrm>
        </p:spPr>
        <p:txBody>
          <a:bodyPr>
            <a:normAutofit/>
          </a:bodyPr>
          <a:lstStyle/>
          <a:p>
            <a:r>
              <a:rPr lang="ru-RU" dirty="0" smtClean="0">
                <a:latin typeface="Times New Roman" panose="02020603050405020304" pitchFamily="18" charset="0"/>
                <a:cs typeface="Times New Roman" panose="02020603050405020304" pitchFamily="18" charset="0"/>
              </a:rPr>
              <a:t>Парижский врач Пьер Шарль Александр Луи, живший в  </a:t>
            </a:r>
            <a:r>
              <a:rPr lang="en-US" dirty="0" smtClean="0">
                <a:latin typeface="Times New Roman" panose="02020603050405020304" pitchFamily="18" charset="0"/>
                <a:cs typeface="Times New Roman" panose="02020603050405020304" pitchFamily="18" charset="0"/>
              </a:rPr>
              <a:t>XIX</a:t>
            </a:r>
            <a:r>
              <a:rPr lang="ru-RU" dirty="0" smtClean="0">
                <a:latin typeface="Times New Roman" panose="02020603050405020304" pitchFamily="18" charset="0"/>
                <a:cs typeface="Times New Roman" panose="02020603050405020304" pitchFamily="18" charset="0"/>
              </a:rPr>
              <a:t> в.,  использовав методы статистического анализа, показал, что кровопускание является бесполезным видом лечения.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444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570806"/>
            <a:ext cx="4110062" cy="762000"/>
          </a:xfrm>
        </p:spPr>
        <p:txBody>
          <a:bodyPr>
            <a:normAutofit fontScale="90000"/>
          </a:bodyPr>
          <a:lstStyle/>
          <a:p>
            <a:pPr eaLnBrk="1" hangingPunct="1"/>
            <a:r>
              <a:rPr lang="ru-RU" altLang="ru-RU" sz="3600" b="1" dirty="0" smtClean="0">
                <a:latin typeface="Times New Roman" panose="02020603050405020304" pitchFamily="18" charset="0"/>
                <a:cs typeface="Times New Roman" panose="02020603050405020304" pitchFamily="18" charset="0"/>
              </a:rPr>
              <a:t>Уильям </a:t>
            </a:r>
            <a:r>
              <a:rPr lang="ru-RU" altLang="ru-RU" sz="3600" b="1" dirty="0" err="1" smtClean="0">
                <a:latin typeface="Times New Roman" panose="02020603050405020304" pitchFamily="18" charset="0"/>
                <a:cs typeface="Times New Roman" panose="02020603050405020304" pitchFamily="18" charset="0"/>
              </a:rPr>
              <a:t>Фарр</a:t>
            </a:r>
            <a:r>
              <a:rPr lang="ru-RU" altLang="ru-RU" sz="3600" b="1" dirty="0" smtClean="0">
                <a:latin typeface="Times New Roman" panose="02020603050405020304" pitchFamily="18" charset="0"/>
                <a:cs typeface="Times New Roman" panose="02020603050405020304" pitchFamily="18" charset="0"/>
              </a:rPr>
              <a:t> </a:t>
            </a:r>
            <a:br>
              <a:rPr lang="ru-RU" altLang="ru-RU" sz="3600" b="1" dirty="0" smtClean="0">
                <a:latin typeface="Times New Roman" panose="02020603050405020304" pitchFamily="18" charset="0"/>
                <a:cs typeface="Times New Roman" panose="02020603050405020304" pitchFamily="18" charset="0"/>
              </a:rPr>
            </a:br>
            <a:r>
              <a:rPr lang="ru-RU" altLang="ru-RU" sz="3600" b="1" dirty="0" smtClean="0">
                <a:latin typeface="Times New Roman" panose="02020603050405020304" pitchFamily="18" charset="0"/>
                <a:cs typeface="Times New Roman" panose="02020603050405020304" pitchFamily="18" charset="0"/>
              </a:rPr>
              <a:t>(1807-1883</a:t>
            </a:r>
            <a:r>
              <a:rPr lang="ru-RU" altLang="ru-RU" sz="2800" b="1" dirty="0" smtClean="0"/>
              <a:t>)</a:t>
            </a:r>
            <a:r>
              <a:rPr lang="ru-RU" altLang="ru-RU" sz="3200" b="1" dirty="0" smtClean="0"/>
              <a:t> </a:t>
            </a:r>
            <a:endParaRPr lang="en-US" altLang="ru-RU" sz="3200" b="1" dirty="0" smtClean="0"/>
          </a:p>
        </p:txBody>
      </p:sp>
      <p:pic>
        <p:nvPicPr>
          <p:cNvPr id="19459" name="Picture 4" descr="far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2551"/>
            <a:ext cx="4104456" cy="649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ChangeArrowheads="1"/>
          </p:cNvSpPr>
          <p:nvPr/>
        </p:nvSpPr>
        <p:spPr bwMode="auto">
          <a:xfrm>
            <a:off x="201960" y="1772816"/>
            <a:ext cx="4370040" cy="48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lnSpc>
                <a:spcPts val="3200"/>
              </a:lnSpc>
              <a:spcBef>
                <a:spcPts val="0"/>
              </a:spcBef>
              <a:buClrTx/>
              <a:buSzTx/>
              <a:buFontTx/>
              <a:buNone/>
            </a:pPr>
            <a:r>
              <a:rPr lang="en-US" altLang="ru-RU" sz="2800" dirty="0">
                <a:solidFill>
                  <a:schemeClr val="tx2"/>
                </a:solidFill>
                <a:latin typeface="Times New Roman" panose="02020603050405020304" pitchFamily="18" charset="0"/>
                <a:cs typeface="Times New Roman" panose="02020603050405020304" pitchFamily="18" charset="0"/>
              </a:rPr>
              <a:t>XIX-</a:t>
            </a:r>
            <a:r>
              <a:rPr lang="ru-RU" altLang="ru-RU" sz="2800" dirty="0">
                <a:solidFill>
                  <a:schemeClr val="tx2"/>
                </a:solidFill>
                <a:latin typeface="Times New Roman" panose="02020603050405020304" pitchFamily="18" charset="0"/>
                <a:cs typeface="Times New Roman" panose="02020603050405020304" pitchFamily="18" charset="0"/>
              </a:rPr>
              <a:t>й век (1855г), составитель обзоров гражданского состояния</a:t>
            </a:r>
            <a:r>
              <a:rPr lang="en-US" altLang="ru-RU" sz="2800" dirty="0">
                <a:solidFill>
                  <a:schemeClr val="tx2"/>
                </a:solidFill>
                <a:latin typeface="Times New Roman" panose="02020603050405020304" pitchFamily="18" charset="0"/>
                <a:cs typeface="Times New Roman" panose="02020603050405020304" pitchFamily="18" charset="0"/>
              </a:rPr>
              <a:t>.</a:t>
            </a:r>
            <a:r>
              <a:rPr lang="ru-RU" altLang="ru-RU" sz="2800" dirty="0">
                <a:solidFill>
                  <a:schemeClr val="tx2"/>
                </a:solidFill>
                <a:latin typeface="Times New Roman" panose="02020603050405020304" pitchFamily="18" charset="0"/>
                <a:cs typeface="Times New Roman" panose="02020603050405020304" pitchFamily="18" charset="0"/>
              </a:rPr>
              <a:t> </a:t>
            </a:r>
            <a:endParaRPr lang="ru-RU" altLang="ru-RU" sz="2800" dirty="0" smtClean="0">
              <a:solidFill>
                <a:schemeClr val="tx2"/>
              </a:solidFill>
              <a:latin typeface="Times New Roman" panose="02020603050405020304" pitchFamily="18" charset="0"/>
              <a:cs typeface="Times New Roman" panose="02020603050405020304" pitchFamily="18" charset="0"/>
            </a:endParaRPr>
          </a:p>
          <a:p>
            <a:pPr eaLnBrk="1" hangingPunct="1">
              <a:lnSpc>
                <a:spcPts val="3200"/>
              </a:lnSpc>
              <a:spcBef>
                <a:spcPts val="0"/>
              </a:spcBef>
              <a:buClrTx/>
              <a:buSzTx/>
              <a:buFontTx/>
              <a:buNone/>
            </a:pPr>
            <a:endParaRPr lang="ru-RU" altLang="ru-RU" sz="2800" dirty="0">
              <a:solidFill>
                <a:schemeClr val="tx2"/>
              </a:solidFill>
              <a:latin typeface="Times New Roman" panose="02020603050405020304" pitchFamily="18" charset="0"/>
              <a:cs typeface="Times New Roman" panose="02020603050405020304" pitchFamily="18" charset="0"/>
            </a:endParaRPr>
          </a:p>
          <a:p>
            <a:pPr eaLnBrk="1" hangingPunct="1">
              <a:lnSpc>
                <a:spcPct val="120000"/>
              </a:lnSpc>
              <a:spcBef>
                <a:spcPct val="0"/>
              </a:spcBef>
              <a:buClrTx/>
              <a:buSzTx/>
              <a:buFontTx/>
              <a:buNone/>
            </a:pPr>
            <a:r>
              <a:rPr lang="ru-RU" altLang="ru-RU" sz="2800" dirty="0">
                <a:solidFill>
                  <a:schemeClr val="tx2"/>
                </a:solidFill>
                <a:latin typeface="Times New Roman" panose="02020603050405020304" pitchFamily="18" charset="0"/>
                <a:cs typeface="Times New Roman" panose="02020603050405020304" pitchFamily="18" charset="0"/>
              </a:rPr>
              <a:t>Первым начал систематически собирать и анализировать статистику смертности в Великобритании, «духовный отец» МКБ.</a:t>
            </a:r>
          </a:p>
        </p:txBody>
      </p:sp>
    </p:spTree>
    <p:extLst>
      <p:ext uri="{BB962C8B-B14F-4D97-AF65-F5344CB8AC3E}">
        <p14:creationId xmlns:p14="http://schemas.microsoft.com/office/powerpoint/2010/main" val="1441849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33164"/>
            <a:ext cx="7772400" cy="2387724"/>
          </a:xfrm>
        </p:spPr>
        <p:txBody>
          <a:bodyPr>
            <a:normAutofit/>
          </a:bodyPr>
          <a:lstStyle/>
          <a:p>
            <a:r>
              <a:rPr lang="ru-RU" sz="3200" dirty="0">
                <a:latin typeface="Times New Roman" panose="02020603050405020304" pitchFamily="18" charset="0"/>
                <a:cs typeface="Times New Roman" panose="02020603050405020304" pitchFamily="18" charset="0"/>
              </a:rPr>
              <a:t>Важным вкладом 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Фарра</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стала его работа по упорядочиванию причин смерти.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Классификация </a:t>
            </a:r>
            <a:r>
              <a:rPr lang="ru-RU" sz="3200" dirty="0" smtClean="0">
                <a:latin typeface="Times New Roman" panose="02020603050405020304" pitchFamily="18" charset="0"/>
                <a:cs typeface="Times New Roman" panose="02020603050405020304" pitchFamily="18" charset="0"/>
              </a:rPr>
              <a:t>состояла </a:t>
            </a:r>
            <a:r>
              <a:rPr lang="ru-RU" sz="3200" dirty="0">
                <a:latin typeface="Times New Roman" panose="02020603050405020304" pitchFamily="18" charset="0"/>
                <a:cs typeface="Times New Roman" panose="02020603050405020304" pitchFamily="18" charset="0"/>
              </a:rPr>
              <a:t>из пяти групп</a:t>
            </a:r>
            <a:r>
              <a:rPr lang="ru-RU"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683568" y="2564904"/>
            <a:ext cx="8064896" cy="4104456"/>
          </a:xfrm>
        </p:spPr>
        <p:txBody>
          <a:bodyPr>
            <a:normAutofit fontScale="70000" lnSpcReduction="20000"/>
          </a:bodyPr>
          <a:lstStyle/>
          <a:p>
            <a:pPr algn="l"/>
            <a:r>
              <a:rPr lang="ru-RU" sz="3300" dirty="0">
                <a:latin typeface="Times New Roman" panose="02020603050405020304" pitchFamily="18" charset="0"/>
                <a:cs typeface="Times New Roman" panose="02020603050405020304" pitchFamily="18" charset="0"/>
              </a:rPr>
              <a:t>-</a:t>
            </a:r>
            <a:r>
              <a:rPr lang="ru-RU" sz="4000" dirty="0">
                <a:latin typeface="Times New Roman" panose="02020603050405020304" pitchFamily="18" charset="0"/>
                <a:cs typeface="Times New Roman" panose="02020603050405020304" pitchFamily="18" charset="0"/>
              </a:rPr>
              <a:t>эпидемические болезни, органические (системные) болезни,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-болезни, подразделявшиеся по анатомической локализации, </a:t>
            </a:r>
            <a:endParaRPr lang="ru-RU" sz="4000" dirty="0" smtClean="0">
              <a:latin typeface="Times New Roman" panose="02020603050405020304" pitchFamily="18" charset="0"/>
              <a:cs typeface="Times New Roman" panose="02020603050405020304" pitchFamily="18" charset="0"/>
            </a:endParaRPr>
          </a:p>
          <a:p>
            <a:pPr algn="l"/>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-болезни </a:t>
            </a:r>
            <a:r>
              <a:rPr lang="ru-RU" sz="4000" dirty="0" smtClean="0">
                <a:latin typeface="Times New Roman" panose="02020603050405020304" pitchFamily="18" charset="0"/>
                <a:cs typeface="Times New Roman" panose="02020603050405020304" pitchFamily="18" charset="0"/>
              </a:rPr>
              <a:t>развития</a:t>
            </a:r>
          </a:p>
          <a:p>
            <a:pPr algn="l"/>
            <a:r>
              <a:rPr lang="ru-RU" sz="4000" dirty="0">
                <a:latin typeface="Times New Roman" panose="02020603050405020304" pitchFamily="18" charset="0"/>
                <a:cs typeface="Times New Roman" panose="02020603050405020304" pitchFamily="18" charset="0"/>
              </a:rPr>
              <a:t>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-болезни, являющиеся прямым следствием насилия.</a:t>
            </a:r>
            <a:r>
              <a:rPr lang="ru-RU" dirty="0"/>
              <a:t/>
            </a:r>
            <a:br>
              <a:rPr lang="ru-RU" dirty="0"/>
            </a:br>
            <a:endParaRPr lang="ru-RU" dirty="0"/>
          </a:p>
        </p:txBody>
      </p:sp>
    </p:spTree>
    <p:extLst>
      <p:ext uri="{BB962C8B-B14F-4D97-AF65-F5344CB8AC3E}">
        <p14:creationId xmlns:p14="http://schemas.microsoft.com/office/powerpoint/2010/main" val="3434812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4"/>
          <p:cNvSpPr>
            <a:spLocks noGrp="1"/>
          </p:cNvSpPr>
          <p:nvPr>
            <p:ph type="title"/>
          </p:nvPr>
        </p:nvSpPr>
        <p:spPr>
          <a:xfrm>
            <a:off x="428625" y="1428750"/>
            <a:ext cx="3829050" cy="3500438"/>
          </a:xfrm>
        </p:spPr>
        <p:txBody>
          <a:bodyPr/>
          <a:lstStyle/>
          <a:p>
            <a:r>
              <a:rPr lang="ru-RU" altLang="ru-RU" sz="3200" smtClean="0">
                <a:latin typeface="Times New Roman" pitchFamily="18" charset="0"/>
                <a:cs typeface="Times New Roman" pitchFamily="18" charset="0"/>
              </a:rPr>
              <a:t>Л. Пастер</a:t>
            </a:r>
          </a:p>
        </p:txBody>
      </p:sp>
      <p:pic>
        <p:nvPicPr>
          <p:cNvPr id="112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00563" y="1500188"/>
            <a:ext cx="3976687" cy="4735512"/>
          </a:xfrm>
          <a:noFill/>
        </p:spPr>
      </p:pic>
    </p:spTree>
    <p:extLst>
      <p:ext uri="{BB962C8B-B14F-4D97-AF65-F5344CB8AC3E}">
        <p14:creationId xmlns:p14="http://schemas.microsoft.com/office/powerpoint/2010/main" val="3562774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229600" cy="6369050"/>
          </a:xfrm>
        </p:spPr>
        <p:txBody>
          <a:bodyPr/>
          <a:lstStyle/>
          <a:p>
            <a:pPr eaLnBrk="1" hangingPunct="1"/>
            <a:r>
              <a:rPr lang="ru-RU" altLang="ru-RU" sz="3200" smtClean="0">
                <a:latin typeface="Times New Roman" pitchFamily="18" charset="0"/>
                <a:cs typeface="Times New Roman" pitchFamily="18" charset="0"/>
              </a:rPr>
              <a:t>Проведенные английским врачом Джоном Сноу исследования причин эпидемии холеры положили начало современной эпидемиологии в основе которой лежит эпидемиологический метод. </a:t>
            </a:r>
            <a:endParaRPr lang="ru-RU" altLang="ru-RU" smtClean="0"/>
          </a:p>
        </p:txBody>
      </p:sp>
    </p:spTree>
    <p:extLst>
      <p:ext uri="{BB962C8B-B14F-4D97-AF65-F5344CB8AC3E}">
        <p14:creationId xmlns:p14="http://schemas.microsoft.com/office/powerpoint/2010/main" val="954013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5"/>
          <p:cNvSpPr>
            <a:spLocks noGrp="1"/>
          </p:cNvSpPr>
          <p:nvPr>
            <p:ph type="title"/>
          </p:nvPr>
        </p:nvSpPr>
        <p:spPr>
          <a:xfrm>
            <a:off x="457200" y="274638"/>
            <a:ext cx="2667000" cy="5821362"/>
          </a:xfrm>
        </p:spPr>
        <p:txBody>
          <a:bodyPr/>
          <a:lstStyle/>
          <a:p>
            <a:r>
              <a:rPr lang="ru-RU" altLang="ru-RU" sz="3200" smtClean="0">
                <a:latin typeface="Times New Roman" pitchFamily="18" charset="0"/>
                <a:cs typeface="Times New Roman" pitchFamily="18" charset="0"/>
              </a:rPr>
              <a:t>Джон Сноу (1813-1858), знаменитый английский анестезиолог</a:t>
            </a:r>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038600" y="685800"/>
            <a:ext cx="4000500" cy="5340350"/>
          </a:xfrm>
          <a:noFill/>
        </p:spPr>
      </p:pic>
    </p:spTree>
    <p:extLst>
      <p:ext uri="{BB962C8B-B14F-4D97-AF65-F5344CB8AC3E}">
        <p14:creationId xmlns:p14="http://schemas.microsoft.com/office/powerpoint/2010/main" val="2529279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6369050"/>
          </a:xfrm>
        </p:spPr>
        <p:txBody>
          <a:bodyPr/>
          <a:lstStyle/>
          <a:p>
            <a:pPr eaLnBrk="1" hangingPunct="1"/>
            <a:r>
              <a:rPr lang="ru-RU" altLang="ru-RU" smtClean="0"/>
              <a:t> </a:t>
            </a:r>
            <a:r>
              <a:rPr lang="ru-RU" altLang="ru-RU" sz="3200" smtClean="0">
                <a:latin typeface="Times New Roman" pitchFamily="18" charset="0"/>
                <a:cs typeface="Times New Roman" pitchFamily="18" charset="0"/>
              </a:rPr>
              <a:t>Вклад отечественных ученых в развитие эпидемиологии. </a:t>
            </a:r>
          </a:p>
        </p:txBody>
      </p:sp>
    </p:spTree>
    <p:extLst>
      <p:ext uri="{BB962C8B-B14F-4D97-AF65-F5344CB8AC3E}">
        <p14:creationId xmlns:p14="http://schemas.microsoft.com/office/powerpoint/2010/main" val="196374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3200" dirty="0">
                <a:latin typeface="Times New Roman" panose="02020603050405020304" pitchFamily="18" charset="0"/>
                <a:cs typeface="Times New Roman" panose="02020603050405020304" pitchFamily="18" charset="0"/>
              </a:rPr>
              <a:t>Бактериологический — 2-я половина XIX в. до 1-й четверти XX в. — Л. Пастер, Р. Кох, И.И. Мечников, Н.Ф. </a:t>
            </a:r>
            <a:r>
              <a:rPr lang="ru-RU" sz="3200" dirty="0" err="1">
                <a:latin typeface="Times New Roman" panose="02020603050405020304" pitchFamily="18" charset="0"/>
                <a:cs typeface="Times New Roman" panose="02020603050405020304" pitchFamily="18" charset="0"/>
              </a:rPr>
              <a:t>Гамалея</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Д.И</a:t>
            </a:r>
            <a:r>
              <a:rPr lang="ru-RU" sz="3200" dirty="0">
                <a:latin typeface="Times New Roman" panose="02020603050405020304" pitchFamily="18" charset="0"/>
                <a:cs typeface="Times New Roman" panose="02020603050405020304" pitchFamily="18" charset="0"/>
              </a:rPr>
              <a:t>. Ивановский и др.</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Современный </a:t>
            </a:r>
            <a:r>
              <a:rPr lang="ru-RU" sz="3200" dirty="0">
                <a:latin typeface="Times New Roman" panose="02020603050405020304" pitchFamily="18" charset="0"/>
                <a:cs typeface="Times New Roman" panose="02020603050405020304" pitchFamily="18" charset="0"/>
              </a:rPr>
              <a:t>или научной эпидемиологии — с 1-й четверти XX в. до настоящего времени - становление эпидемиологии как науки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Д.К. Заболотный, Л.В. </a:t>
            </a:r>
            <a:r>
              <a:rPr lang="ru-RU" sz="3200" dirty="0" err="1">
                <a:latin typeface="Times New Roman" panose="02020603050405020304" pitchFamily="18" charset="0"/>
                <a:cs typeface="Times New Roman" panose="02020603050405020304" pitchFamily="18" charset="0"/>
              </a:rPr>
              <a:t>Громашевский</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И.И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Елкин</a:t>
            </a:r>
            <a:r>
              <a:rPr lang="ru-RU" sz="3200" dirty="0">
                <a:latin typeface="Times New Roman" panose="02020603050405020304" pitchFamily="18" charset="0"/>
                <a:cs typeface="Times New Roman" panose="02020603050405020304" pitchFamily="18" charset="0"/>
              </a:rPr>
              <a:t>, В.Д. Беляков и др.).</a:t>
            </a:r>
          </a:p>
        </p:txBody>
      </p:sp>
    </p:spTree>
    <p:extLst>
      <p:ext uri="{BB962C8B-B14F-4D97-AF65-F5344CB8AC3E}">
        <p14:creationId xmlns:p14="http://schemas.microsoft.com/office/powerpoint/2010/main" val="1503020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29496"/>
            <a:ext cx="7560840" cy="523220"/>
          </a:xfrm>
          <a:prstGeom prst="rect">
            <a:avLst/>
          </a:prstGeom>
        </p:spPr>
        <p:txBody>
          <a:bodyPr wrap="square">
            <a:spAutoFit/>
          </a:bodyPr>
          <a:lstStyle/>
          <a:p>
            <a:pPr algn="ctr"/>
            <a:r>
              <a:rPr lang="ru-RU" sz="2800" b="1" dirty="0">
                <a:solidFill>
                  <a:schemeClr val="accent2">
                    <a:lumMod val="40000"/>
                    <a:lumOff val="60000"/>
                  </a:schemeClr>
                </a:solidFill>
                <a:effectLst>
                  <a:outerShdw blurRad="38100" dist="38100" dir="2700000" algn="tl">
                    <a:srgbClr val="000000">
                      <a:alpha val="43137"/>
                    </a:srgbClr>
                  </a:outerShdw>
                </a:effectLst>
              </a:rPr>
              <a:t>Современный или научный период.</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908721"/>
            <a:ext cx="3668092" cy="5040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908720"/>
            <a:ext cx="3709428" cy="50405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35636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73050"/>
            <a:ext cx="8472488" cy="1727200"/>
          </a:xfrm>
        </p:spPr>
        <p:txBody>
          <a:bodyPr>
            <a:normAutofit fontScale="90000"/>
          </a:bodyPr>
          <a:lstStyle/>
          <a:p>
            <a:pPr algn="ctr" eaLnBrk="1" hangingPunct="1"/>
            <a:r>
              <a:rPr lang="ru-RU" altLang="ru-RU" sz="3200" b="0" smtClean="0">
                <a:latin typeface="Times New Roman" pitchFamily="18" charset="0"/>
                <a:cs typeface="Times New Roman" pitchFamily="18" charset="0"/>
              </a:rPr>
              <a:t>Даниил Кириллович Заболотный – украинский и советский бактериолог. </a:t>
            </a:r>
            <a:br>
              <a:rPr lang="ru-RU" altLang="ru-RU" sz="3200" b="0" smtClean="0">
                <a:latin typeface="Times New Roman" pitchFamily="18" charset="0"/>
                <a:cs typeface="Times New Roman" pitchFamily="18" charset="0"/>
              </a:rPr>
            </a:br>
            <a:r>
              <a:rPr lang="ru-RU" altLang="ru-RU" sz="3200" b="0" smtClean="0">
                <a:latin typeface="Times New Roman" pitchFamily="18" charset="0"/>
                <a:cs typeface="Times New Roman" pitchFamily="18" charset="0"/>
              </a:rPr>
              <a:t>Президент Всеукраинской академии наук, академик АН СССР (1929).</a:t>
            </a:r>
            <a:endParaRPr lang="ru-RU" altLang="ru-RU" b="0" smtClean="0"/>
          </a:p>
        </p:txBody>
      </p:sp>
      <p:sp>
        <p:nvSpPr>
          <p:cNvPr id="15363" name="Текст 3"/>
          <p:cNvSpPr>
            <a:spLocks noGrp="1"/>
          </p:cNvSpPr>
          <p:nvPr>
            <p:ph type="body" sz="half" idx="2"/>
          </p:nvPr>
        </p:nvSpPr>
        <p:spPr>
          <a:xfrm>
            <a:off x="428625" y="2000250"/>
            <a:ext cx="4614863" cy="4411663"/>
          </a:xfrm>
        </p:spPr>
        <p:txBody>
          <a:bodyPr>
            <a:normAutofit lnSpcReduction="10000"/>
          </a:bodyPr>
          <a:lstStyle/>
          <a:p>
            <a:endParaRPr lang="ru-RU" altLang="ru-RU" sz="3200" smtClean="0">
              <a:latin typeface="Times New Roman" pitchFamily="18" charset="0"/>
              <a:cs typeface="Times New Roman" pitchFamily="18" charset="0"/>
            </a:endParaRPr>
          </a:p>
          <a:p>
            <a:r>
              <a:rPr lang="ru-RU" altLang="ru-RU" sz="3200" smtClean="0">
                <a:latin typeface="Times New Roman" pitchFamily="18" charset="0"/>
                <a:cs typeface="Times New Roman" pitchFamily="18" charset="0"/>
              </a:rPr>
              <a:t>В 1920 году в Одессе создал первую кафедру эпидемиологии.</a:t>
            </a:r>
          </a:p>
          <a:p>
            <a:r>
              <a:rPr lang="ru-RU" altLang="ru-RU" sz="3200" smtClean="0">
                <a:latin typeface="Times New Roman" pitchFamily="18" charset="0"/>
                <a:cs typeface="Times New Roman" pitchFamily="18" charset="0"/>
              </a:rPr>
              <a:t>До начала войны выполнены основные экспедиционные исследования в очагах чумы.</a:t>
            </a:r>
          </a:p>
          <a:p>
            <a:endParaRPr lang="ru-RU" altLang="ru-RU" sz="3200" smtClean="0">
              <a:latin typeface="Times New Roman" pitchFamily="18" charset="0"/>
              <a:cs typeface="Times New Roman" pitchFamily="18" charset="0"/>
            </a:endParaRPr>
          </a:p>
        </p:txBody>
      </p:sp>
      <p:pic>
        <p:nvPicPr>
          <p:cNvPr id="1536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214938" y="2214563"/>
            <a:ext cx="3322637" cy="4173537"/>
          </a:xfrm>
          <a:noFill/>
        </p:spPr>
      </p:pic>
    </p:spTree>
    <p:extLst>
      <p:ext uri="{BB962C8B-B14F-4D97-AF65-F5344CB8AC3E}">
        <p14:creationId xmlns:p14="http://schemas.microsoft.com/office/powerpoint/2010/main" val="3597899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ЗАБОЛОТ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60350"/>
            <a:ext cx="273685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subTitle" idx="1"/>
          </p:nvPr>
        </p:nvSpPr>
        <p:spPr>
          <a:xfrm>
            <a:off x="3995738" y="1427163"/>
            <a:ext cx="4832350" cy="1752600"/>
          </a:xfrm>
        </p:spPr>
        <p:txBody>
          <a:bodyPr>
            <a:normAutofit lnSpcReduction="10000"/>
          </a:bodyPr>
          <a:lstStyle/>
          <a:p>
            <a:pPr eaLnBrk="1" hangingPunct="1">
              <a:lnSpc>
                <a:spcPct val="90000"/>
              </a:lnSpc>
            </a:pPr>
            <a:r>
              <a:rPr lang="ru-RU" altLang="ru-RU" smtClean="0"/>
              <a:t>ЗАБОЛОТНЫЙ Даниил Кириллович </a:t>
            </a:r>
            <a:br>
              <a:rPr lang="ru-RU" altLang="ru-RU" smtClean="0"/>
            </a:br>
            <a:endParaRPr lang="ru-RU" altLang="ru-RU" smtClean="0"/>
          </a:p>
          <a:p>
            <a:pPr eaLnBrk="1" hangingPunct="1">
              <a:lnSpc>
                <a:spcPct val="90000"/>
              </a:lnSpc>
            </a:pPr>
            <a:r>
              <a:rPr lang="ru-RU" altLang="ru-RU" smtClean="0"/>
              <a:t>1866-1929</a:t>
            </a:r>
          </a:p>
        </p:txBody>
      </p:sp>
      <p:pic>
        <p:nvPicPr>
          <p:cNvPr id="41989" name="Picture 5" descr="03_Заболот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115888"/>
            <a:ext cx="45862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82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ubTitle" idx="1"/>
          </p:nvPr>
        </p:nvSpPr>
        <p:spPr>
          <a:xfrm>
            <a:off x="3322638" y="549275"/>
            <a:ext cx="5821362" cy="1754188"/>
          </a:xfrm>
        </p:spPr>
        <p:txBody>
          <a:bodyPr>
            <a:normAutofit fontScale="92500" lnSpcReduction="20000"/>
          </a:bodyPr>
          <a:lstStyle/>
          <a:p>
            <a:pPr eaLnBrk="1" hangingPunct="1"/>
            <a:r>
              <a:rPr lang="ru-RU" altLang="ru-RU" smtClean="0"/>
              <a:t>ГРОМАШЕВСКИЙ </a:t>
            </a:r>
          </a:p>
          <a:p>
            <a:pPr eaLnBrk="1" hangingPunct="1"/>
            <a:r>
              <a:rPr lang="ru-RU" altLang="ru-RU" smtClean="0"/>
              <a:t>Лев Васильевич </a:t>
            </a:r>
            <a:br>
              <a:rPr lang="ru-RU" altLang="ru-RU" smtClean="0"/>
            </a:br>
            <a:r>
              <a:rPr lang="ru-RU" altLang="ru-RU" smtClean="0"/>
              <a:t/>
            </a:r>
            <a:br>
              <a:rPr lang="ru-RU" altLang="ru-RU" smtClean="0"/>
            </a:br>
            <a:r>
              <a:rPr lang="ru-RU" altLang="ru-RU" smtClean="0"/>
              <a:t>1887-1980</a:t>
            </a:r>
          </a:p>
          <a:p>
            <a:pPr eaLnBrk="1" hangingPunct="1"/>
            <a:endParaRPr lang="ru-RU" altLang="ru-RU" smtClean="0"/>
          </a:p>
        </p:txBody>
      </p:sp>
      <p:sp>
        <p:nvSpPr>
          <p:cNvPr id="47107" name="Text Box 4"/>
          <p:cNvSpPr txBox="1">
            <a:spLocks noChangeArrowheads="1"/>
          </p:cNvSpPr>
          <p:nvPr/>
        </p:nvSpPr>
        <p:spPr bwMode="auto">
          <a:xfrm>
            <a:off x="444500" y="3230563"/>
            <a:ext cx="83804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2000">
                <a:latin typeface="Arial" pitchFamily="34" charset="0"/>
              </a:rPr>
              <a:t>Российский </a:t>
            </a:r>
            <a:r>
              <a:rPr lang="ru-RU" altLang="ru-RU" sz="2000" i="1">
                <a:latin typeface="Arial" pitchFamily="34" charset="0"/>
              </a:rPr>
              <a:t>эпидемиолог</a:t>
            </a:r>
          </a:p>
          <a:p>
            <a:pPr algn="r" eaLnBrk="1" hangingPunct="1">
              <a:spcBef>
                <a:spcPct val="0"/>
              </a:spcBef>
              <a:buClrTx/>
              <a:buSzTx/>
              <a:buFontTx/>
              <a:buNone/>
            </a:pPr>
            <a:r>
              <a:rPr lang="ru-RU" altLang="ru-RU" sz="2000" i="1">
                <a:latin typeface="Arial" pitchFamily="34" charset="0"/>
              </a:rPr>
              <a:t>А</a:t>
            </a:r>
            <a:r>
              <a:rPr lang="ru-RU" altLang="ru-RU" sz="2000">
                <a:latin typeface="Arial" pitchFamily="34" charset="0"/>
              </a:rPr>
              <a:t>кадемик АМН (1944)</a:t>
            </a:r>
          </a:p>
          <a:p>
            <a:pPr algn="r" eaLnBrk="1" hangingPunct="1">
              <a:spcBef>
                <a:spcPct val="0"/>
              </a:spcBef>
              <a:buClrTx/>
              <a:buSzTx/>
              <a:buFontTx/>
              <a:buNone/>
            </a:pPr>
            <a:r>
              <a:rPr lang="ru-RU" altLang="ru-RU" sz="2000">
                <a:latin typeface="Arial" pitchFamily="34" charset="0"/>
              </a:rPr>
              <a:t>Герой Социалистического Труда (1967)</a:t>
            </a:r>
          </a:p>
          <a:p>
            <a:pPr eaLnBrk="1" hangingPunct="1">
              <a:spcBef>
                <a:spcPct val="0"/>
              </a:spcBef>
              <a:buClrTx/>
              <a:buSzTx/>
              <a:buFontTx/>
              <a:buNone/>
            </a:pPr>
            <a:endParaRPr lang="ru-RU" altLang="ru-RU" sz="2000">
              <a:latin typeface="Arial" pitchFamily="34" charset="0"/>
            </a:endParaRPr>
          </a:p>
          <a:p>
            <a:pPr eaLnBrk="1" hangingPunct="1">
              <a:spcBef>
                <a:spcPct val="0"/>
              </a:spcBef>
              <a:buClrTx/>
              <a:buSzTx/>
              <a:buFontTx/>
              <a:buNone/>
            </a:pPr>
            <a:r>
              <a:rPr lang="ru-RU" altLang="ru-RU" sz="2000">
                <a:latin typeface="Arial" pitchFamily="34" charset="0"/>
              </a:rPr>
              <a:t>В Великую Отечественную войну главный </a:t>
            </a:r>
            <a:r>
              <a:rPr lang="ru-RU" altLang="ru-RU" sz="2000" i="1">
                <a:latin typeface="Arial" pitchFamily="34" charset="0"/>
              </a:rPr>
              <a:t>эпидемиолог</a:t>
            </a:r>
            <a:r>
              <a:rPr lang="ru-RU" altLang="ru-RU" sz="2000">
                <a:latin typeface="Arial" pitchFamily="34" charset="0"/>
              </a:rPr>
              <a:t> ряда фронтов. </a:t>
            </a:r>
          </a:p>
          <a:p>
            <a:pPr eaLnBrk="1" hangingPunct="1">
              <a:spcBef>
                <a:spcPct val="0"/>
              </a:spcBef>
              <a:buClrTx/>
              <a:buSzTx/>
              <a:buFontTx/>
              <a:buNone/>
            </a:pPr>
            <a:endParaRPr lang="ru-RU" altLang="ru-RU" sz="2000">
              <a:latin typeface="Arial" pitchFamily="34" charset="0"/>
            </a:endParaRPr>
          </a:p>
          <a:p>
            <a:pPr eaLnBrk="1" hangingPunct="1">
              <a:spcBef>
                <a:spcPct val="0"/>
              </a:spcBef>
              <a:buClrTx/>
              <a:buSzTx/>
              <a:buFontTx/>
              <a:buNone/>
            </a:pPr>
            <a:r>
              <a:rPr lang="ru-RU" altLang="ru-RU" sz="2000">
                <a:latin typeface="Arial" pitchFamily="34" charset="0"/>
              </a:rPr>
              <a:t>Разработал учение о механизме передачи инфекции, научно-организационные основы дезинфекционного дела. </a:t>
            </a:r>
          </a:p>
        </p:txBody>
      </p:sp>
      <p:pic>
        <p:nvPicPr>
          <p:cNvPr id="37893" name="Picture 5" descr="02_Громашевски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188913"/>
            <a:ext cx="40036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214313"/>
            <a:ext cx="26797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1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274638"/>
            <a:ext cx="8229600" cy="6369050"/>
          </a:xfrm>
        </p:spPr>
        <p:txBody>
          <a:bodyPr/>
          <a:lstStyle/>
          <a:p>
            <a:pPr eaLnBrk="1" hangingPunct="1"/>
            <a:r>
              <a:rPr lang="ru-RU" altLang="ru-RU" dirty="0" smtClean="0"/>
              <a:t> </a:t>
            </a:r>
            <a:r>
              <a:rPr lang="ru-RU" altLang="ru-RU" sz="3200" dirty="0" smtClean="0">
                <a:latin typeface="Times New Roman" pitchFamily="18" charset="0"/>
                <a:cs typeface="Times New Roman" pitchFamily="18" charset="0"/>
              </a:rPr>
              <a:t>Создателем фундаментальной теоретической базы эпидемиологии Л.В. </a:t>
            </a:r>
            <a:r>
              <a:rPr lang="ru-RU" altLang="ru-RU" sz="3200" dirty="0" err="1" smtClean="0">
                <a:latin typeface="Times New Roman" pitchFamily="18" charset="0"/>
                <a:cs typeface="Times New Roman" pitchFamily="18" charset="0"/>
              </a:rPr>
              <a:t>Громашевский</a:t>
            </a: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Сформулировал учение об эпидемическом процессе.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Значительный вклад в развитие науки внесли: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endParaRPr lang="ru-RU" altLang="ru-RU" dirty="0" smtClean="0"/>
          </a:p>
        </p:txBody>
      </p:sp>
    </p:spTree>
    <p:extLst>
      <p:ext uri="{BB962C8B-B14F-4D97-AF65-F5344CB8AC3E}">
        <p14:creationId xmlns:p14="http://schemas.microsoft.com/office/powerpoint/2010/main" val="2608525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3"/>
          <p:cNvSpPr>
            <a:spLocks noGrp="1"/>
          </p:cNvSpPr>
          <p:nvPr>
            <p:ph type="title"/>
          </p:nvPr>
        </p:nvSpPr>
        <p:spPr>
          <a:xfrm>
            <a:off x="457200" y="273050"/>
            <a:ext cx="8186738" cy="1162050"/>
          </a:xfrm>
        </p:spPr>
        <p:txBody>
          <a:bodyPr/>
          <a:lstStyle/>
          <a:p>
            <a:pPr algn="ctr"/>
            <a:r>
              <a:rPr lang="ru-RU" altLang="ru-RU" sz="3200" b="0" smtClean="0">
                <a:latin typeface="Times New Roman" pitchFamily="18" charset="0"/>
                <a:cs typeface="Times New Roman" pitchFamily="18" charset="0"/>
              </a:rPr>
              <a:t>В.А. Башенин соавтор открытия безжелтушного лептоспироза.</a:t>
            </a:r>
            <a:endParaRPr lang="ru-RU" altLang="ru-RU" sz="3200" b="0" smtClean="0"/>
          </a:p>
        </p:txBody>
      </p:sp>
      <p:pic>
        <p:nvPicPr>
          <p:cNvPr id="1843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773613" y="1428750"/>
            <a:ext cx="3948112" cy="5210175"/>
          </a:xfrm>
          <a:noFill/>
        </p:spPr>
      </p:pic>
      <p:sp>
        <p:nvSpPr>
          <p:cNvPr id="18436" name="Текст 6"/>
          <p:cNvSpPr>
            <a:spLocks noGrp="1"/>
          </p:cNvSpPr>
          <p:nvPr>
            <p:ph type="body" sz="half" idx="2"/>
          </p:nvPr>
        </p:nvSpPr>
        <p:spPr>
          <a:xfrm>
            <a:off x="214313" y="1435100"/>
            <a:ext cx="4357687" cy="4691063"/>
          </a:xfrm>
        </p:spPr>
        <p:txBody>
          <a:bodyPr>
            <a:normAutofit fontScale="92500"/>
          </a:bodyPr>
          <a:lstStyle/>
          <a:p>
            <a:r>
              <a:rPr lang="ru-RU" altLang="ru-RU" sz="3200" smtClean="0"/>
              <a:t> </a:t>
            </a:r>
          </a:p>
          <a:p>
            <a:r>
              <a:rPr lang="ru-RU" altLang="ru-RU" sz="3000" smtClean="0">
                <a:latin typeface="Times New Roman" pitchFamily="18" charset="0"/>
                <a:cs typeface="Times New Roman" pitchFamily="18" charset="0"/>
              </a:rPr>
              <a:t>Основатель кафедры эпидемиологии СПб ГМА им.И.И.Мечникова -  ныне Северо-Западного ГМУ </a:t>
            </a:r>
          </a:p>
          <a:p>
            <a:r>
              <a:rPr lang="ru-RU" altLang="ru-RU" sz="3000" smtClean="0">
                <a:latin typeface="Times New Roman" pitchFamily="18" charset="0"/>
                <a:cs typeface="Times New Roman" pitchFamily="18" charset="0"/>
              </a:rPr>
              <a:t>им.И.И. Мечникова. </a:t>
            </a:r>
          </a:p>
          <a:p>
            <a:endParaRPr lang="ru-RU" altLang="ru-RU" smtClean="0"/>
          </a:p>
          <a:p>
            <a:endParaRPr lang="ru-RU" altLang="ru-RU" smtClean="0"/>
          </a:p>
          <a:p>
            <a:endParaRPr lang="ru-RU" altLang="ru-RU" smtClean="0"/>
          </a:p>
          <a:p>
            <a:endParaRPr lang="ru-RU" altLang="ru-RU" smtClean="0"/>
          </a:p>
          <a:p>
            <a:r>
              <a:rPr lang="ru-RU" altLang="ru-RU" smtClean="0"/>
              <a:t>Его отец Андрей Анисимович Башенин был из крестьян. Умел и сапожничать. Стал заниматься торговлей вином, как приказчик у купца.</a:t>
            </a:r>
          </a:p>
        </p:txBody>
      </p:sp>
    </p:spTree>
    <p:extLst>
      <p:ext uri="{BB962C8B-B14F-4D97-AF65-F5344CB8AC3E}">
        <p14:creationId xmlns:p14="http://schemas.microsoft.com/office/powerpoint/2010/main" val="1214771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229600" cy="6226175"/>
          </a:xfrm>
        </p:spPr>
        <p:txBody>
          <a:bodyPr/>
          <a:lstStyle/>
          <a:p>
            <a:pPr eaLnBrk="1" hangingPunct="1"/>
            <a:r>
              <a:rPr lang="ru-RU" altLang="ru-RU" sz="3200" smtClean="0">
                <a:latin typeface="Times New Roman" pitchFamily="18" charset="0"/>
                <a:cs typeface="Times New Roman" pitchFamily="18" charset="0"/>
              </a:rPr>
              <a:t>В.А. Башенин соавтор открытия безжелтушного лептоспироза.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считал эпидемиологию наукой, которая предназначена для изучения всех без исключения болезней, а не только заболеваний инфекционного характера. </a:t>
            </a:r>
          </a:p>
        </p:txBody>
      </p:sp>
    </p:spTree>
    <p:extLst>
      <p:ext uri="{BB962C8B-B14F-4D97-AF65-F5344CB8AC3E}">
        <p14:creationId xmlns:p14="http://schemas.microsoft.com/office/powerpoint/2010/main" val="1025842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ubTitle" idx="1"/>
          </p:nvPr>
        </p:nvSpPr>
        <p:spPr>
          <a:xfrm>
            <a:off x="785813" y="357188"/>
            <a:ext cx="5245100" cy="1754187"/>
          </a:xfrm>
        </p:spPr>
        <p:txBody>
          <a:bodyPr>
            <a:normAutofit fontScale="92500" lnSpcReduction="10000"/>
          </a:bodyPr>
          <a:lstStyle/>
          <a:p>
            <a:pPr eaLnBrk="1" hangingPunct="1"/>
            <a:r>
              <a:rPr lang="ru-RU" altLang="ru-RU" smtClean="0"/>
              <a:t>Павловский Евгений Никанорович </a:t>
            </a:r>
            <a:br>
              <a:rPr lang="ru-RU" altLang="ru-RU" smtClean="0"/>
            </a:br>
            <a:r>
              <a:rPr lang="ru-RU" altLang="ru-RU" smtClean="0"/>
              <a:t/>
            </a:r>
            <a:br>
              <a:rPr lang="ru-RU" altLang="ru-RU" smtClean="0"/>
            </a:br>
            <a:r>
              <a:rPr lang="ru-RU" altLang="ru-RU" smtClean="0"/>
              <a:t>1884-1965</a:t>
            </a:r>
          </a:p>
        </p:txBody>
      </p:sp>
      <p:sp>
        <p:nvSpPr>
          <p:cNvPr id="46083" name="Text Box 4"/>
          <p:cNvSpPr txBox="1">
            <a:spLocks noChangeArrowheads="1"/>
          </p:cNvSpPr>
          <p:nvPr/>
        </p:nvSpPr>
        <p:spPr bwMode="auto">
          <a:xfrm>
            <a:off x="250825" y="3000375"/>
            <a:ext cx="871378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Российский паразитолог</a:t>
            </a:r>
          </a:p>
          <a:p>
            <a:pPr eaLnBrk="1" hangingPunct="1">
              <a:spcBef>
                <a:spcPct val="0"/>
              </a:spcBef>
              <a:buClrTx/>
              <a:buSzTx/>
              <a:buFontTx/>
              <a:buNone/>
            </a:pPr>
            <a:r>
              <a:rPr lang="ru-RU" altLang="ru-RU" sz="1800">
                <a:latin typeface="Arial" pitchFamily="34" charset="0"/>
              </a:rPr>
              <a:t>Академик АН СССР (1939), академик АМН (1944)</a:t>
            </a:r>
          </a:p>
          <a:p>
            <a:pPr eaLnBrk="1" hangingPunct="1">
              <a:spcBef>
                <a:spcPct val="0"/>
              </a:spcBef>
              <a:buClrTx/>
              <a:buSzTx/>
              <a:buFontTx/>
              <a:buNone/>
            </a:pPr>
            <a:r>
              <a:rPr lang="ru-RU" altLang="ru-RU" sz="1800">
                <a:latin typeface="Arial" pitchFamily="34" charset="0"/>
              </a:rPr>
              <a:t>Почетный член АН Таджикистана (1951)</a:t>
            </a:r>
          </a:p>
          <a:p>
            <a:pPr eaLnBrk="1" hangingPunct="1">
              <a:spcBef>
                <a:spcPct val="0"/>
              </a:spcBef>
              <a:buClrTx/>
              <a:buSzTx/>
              <a:buFontTx/>
              <a:buNone/>
            </a:pPr>
            <a:r>
              <a:rPr lang="ru-RU" altLang="ru-RU" sz="1800">
                <a:latin typeface="Arial" pitchFamily="34" charset="0"/>
              </a:rPr>
              <a:t>Г</a:t>
            </a:r>
            <a:r>
              <a:rPr lang="ru-RU" altLang="ru-RU" sz="1800" i="1">
                <a:latin typeface="Arial" pitchFamily="34" charset="0"/>
              </a:rPr>
              <a:t>енерал-лейтенант</a:t>
            </a:r>
            <a:r>
              <a:rPr lang="ru-RU" altLang="ru-RU" sz="1800">
                <a:latin typeface="Arial" pitchFamily="34" charset="0"/>
              </a:rPr>
              <a:t> медслужбы (1943)</a:t>
            </a:r>
          </a:p>
          <a:p>
            <a:pPr eaLnBrk="1" hangingPunct="1">
              <a:spcBef>
                <a:spcPct val="0"/>
              </a:spcBef>
              <a:buClrTx/>
              <a:buSzTx/>
              <a:buFontTx/>
              <a:buNone/>
            </a:pPr>
            <a:r>
              <a:rPr lang="ru-RU" altLang="ru-RU" sz="1800">
                <a:latin typeface="Arial" pitchFamily="34" charset="0"/>
              </a:rPr>
              <a:t>Герой Социалистического Труда (1964)</a:t>
            </a:r>
          </a:p>
          <a:p>
            <a:pPr eaLnBrk="1" hangingPunct="1">
              <a:spcBef>
                <a:spcPct val="0"/>
              </a:spcBef>
              <a:buClrTx/>
              <a:buSzTx/>
              <a:buFontTx/>
              <a:buNone/>
            </a:pPr>
            <a:r>
              <a:rPr lang="ru-RU" altLang="ru-RU" sz="1600">
                <a:latin typeface="Arial" pitchFamily="34" charset="0"/>
              </a:rPr>
              <a:t>Президент Географического общества СССР (1952-64).</a:t>
            </a:r>
          </a:p>
          <a:p>
            <a:pPr eaLnBrk="1" hangingPunct="1">
              <a:spcBef>
                <a:spcPct val="0"/>
              </a:spcBef>
              <a:buClrTx/>
              <a:buSzTx/>
              <a:buFontTx/>
              <a:buNone/>
            </a:pPr>
            <a:endParaRPr lang="en-US" altLang="ru-RU" sz="1600">
              <a:latin typeface="Arial" pitchFamily="34" charset="0"/>
            </a:endParaRPr>
          </a:p>
          <a:p>
            <a:pPr eaLnBrk="1" hangingPunct="1">
              <a:spcBef>
                <a:spcPct val="0"/>
              </a:spcBef>
              <a:buClrTx/>
              <a:buSzTx/>
              <a:buFontTx/>
              <a:buNone/>
            </a:pPr>
            <a:r>
              <a:rPr lang="ru-RU" altLang="ru-RU" sz="1600">
                <a:latin typeface="Arial" pitchFamily="34" charset="0"/>
              </a:rPr>
              <a:t>Создал учение о природной очаговости </a:t>
            </a:r>
            <a:r>
              <a:rPr lang="ru-RU" altLang="ru-RU" sz="1600" i="1">
                <a:latin typeface="Arial" pitchFamily="34" charset="0"/>
              </a:rPr>
              <a:t>болезней</a:t>
            </a:r>
            <a:r>
              <a:rPr lang="ru-RU" altLang="ru-RU" sz="1600">
                <a:latin typeface="Arial" pitchFamily="34" charset="0"/>
              </a:rPr>
              <a:t> человека, </a:t>
            </a:r>
            <a:r>
              <a:rPr lang="ru-RU" altLang="ru-RU" sz="1600" i="1">
                <a:latin typeface="Arial" pitchFamily="34" charset="0"/>
              </a:rPr>
              <a:t>способствовавшее</a:t>
            </a:r>
            <a:r>
              <a:rPr lang="ru-RU" altLang="ru-RU" sz="1600">
                <a:latin typeface="Arial" pitchFamily="34" charset="0"/>
              </a:rPr>
              <a:t> развитию экологического направления в паразитологии. Исследовал циклы развития гельминтов и патогенез </a:t>
            </a:r>
            <a:r>
              <a:rPr lang="ru-RU" altLang="ru-RU" sz="1600" i="1">
                <a:latin typeface="Arial" pitchFamily="34" charset="0"/>
              </a:rPr>
              <a:t>многих</a:t>
            </a:r>
            <a:r>
              <a:rPr lang="ru-RU" altLang="ru-RU" sz="1600">
                <a:latin typeface="Arial" pitchFamily="34" charset="0"/>
              </a:rPr>
              <a:t> гельминтозов, фауну летающих кровососущих насекомых. под его руководством были организованы и проведены многочисленные комплексные экспедиции в Среднюю Азию, Закавказье, Крым, на Дальний Восток  </a:t>
            </a:r>
          </a:p>
          <a:p>
            <a:pPr eaLnBrk="1" hangingPunct="1">
              <a:spcBef>
                <a:spcPct val="0"/>
              </a:spcBef>
              <a:buClrTx/>
              <a:buSzTx/>
              <a:buFontTx/>
              <a:buNone/>
            </a:pPr>
            <a:r>
              <a:rPr lang="ru-RU" altLang="ru-RU" sz="1600">
                <a:latin typeface="Arial" pitchFamily="34" charset="0"/>
              </a:rPr>
              <a:t>Труды Павловского легли в основу профилактики </a:t>
            </a:r>
            <a:r>
              <a:rPr lang="ru-RU" altLang="ru-RU" sz="1600" i="1">
                <a:latin typeface="Arial" pitchFamily="34" charset="0"/>
              </a:rPr>
              <a:t>многих</a:t>
            </a:r>
            <a:r>
              <a:rPr lang="ru-RU" altLang="ru-RU" sz="1600">
                <a:latin typeface="Arial" pitchFamily="34" charset="0"/>
              </a:rPr>
              <a:t> болезней. Ленинская </a:t>
            </a:r>
            <a:r>
              <a:rPr lang="ru-RU" altLang="ru-RU" sz="1600" i="1">
                <a:latin typeface="Arial" pitchFamily="34" charset="0"/>
              </a:rPr>
              <a:t>премия</a:t>
            </a:r>
            <a:r>
              <a:rPr lang="ru-RU" altLang="ru-RU" sz="1600">
                <a:latin typeface="Arial" pitchFamily="34" charset="0"/>
              </a:rPr>
              <a:t> (1965), Государственная </a:t>
            </a:r>
            <a:r>
              <a:rPr lang="ru-RU" altLang="ru-RU" sz="1600" i="1">
                <a:latin typeface="Arial" pitchFamily="34" charset="0"/>
              </a:rPr>
              <a:t>премия</a:t>
            </a:r>
            <a:r>
              <a:rPr lang="ru-RU" altLang="ru-RU" sz="1600">
                <a:latin typeface="Arial" pitchFamily="34" charset="0"/>
              </a:rPr>
              <a:t> СССР (1941, 1950).</a:t>
            </a:r>
            <a:br>
              <a:rPr lang="ru-RU" altLang="ru-RU" sz="1600">
                <a:latin typeface="Arial" pitchFamily="34" charset="0"/>
              </a:rPr>
            </a:br>
            <a:r>
              <a:rPr lang="ru-RU" altLang="ru-RU" sz="1800">
                <a:latin typeface="Arial" pitchFamily="34" charset="0"/>
              </a:rPr>
              <a:t/>
            </a:r>
            <a:br>
              <a:rPr lang="ru-RU" altLang="ru-RU" sz="1800">
                <a:latin typeface="Arial" pitchFamily="34" charset="0"/>
              </a:rPr>
            </a:br>
            <a:endParaRPr lang="ru-RU" altLang="ru-RU" sz="1800">
              <a:latin typeface="Arial" pitchFamily="34" charset="0"/>
            </a:endParaRPr>
          </a:p>
        </p:txBody>
      </p:sp>
      <p:pic>
        <p:nvPicPr>
          <p:cNvPr id="4608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063" y="285750"/>
            <a:ext cx="238601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301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subTitle" idx="1"/>
          </p:nvPr>
        </p:nvSpPr>
        <p:spPr>
          <a:xfrm>
            <a:off x="3143250" y="285750"/>
            <a:ext cx="4732338" cy="1752600"/>
          </a:xfrm>
        </p:spPr>
        <p:txBody>
          <a:bodyPr>
            <a:normAutofit lnSpcReduction="10000"/>
          </a:bodyPr>
          <a:lstStyle/>
          <a:p>
            <a:pPr eaLnBrk="1" hangingPunct="1">
              <a:lnSpc>
                <a:spcPct val="80000"/>
              </a:lnSpc>
            </a:pPr>
            <a:r>
              <a:rPr lang="ru-RU" altLang="ru-RU" sz="2500" smtClean="0"/>
              <a:t>БЕЛЯКОВ</a:t>
            </a:r>
          </a:p>
          <a:p>
            <a:pPr eaLnBrk="1" hangingPunct="1">
              <a:lnSpc>
                <a:spcPct val="80000"/>
              </a:lnSpc>
            </a:pPr>
            <a:r>
              <a:rPr lang="ru-RU" altLang="ru-RU" sz="2500" smtClean="0"/>
              <a:t>Виталий Дмитриевич</a:t>
            </a:r>
          </a:p>
          <a:p>
            <a:pPr eaLnBrk="1" hangingPunct="1">
              <a:lnSpc>
                <a:spcPct val="80000"/>
              </a:lnSpc>
            </a:pPr>
            <a:r>
              <a:rPr lang="ru-RU" altLang="ru-RU" sz="2000" smtClean="0"/>
              <a:t>1921-199</a:t>
            </a:r>
            <a:r>
              <a:rPr lang="en-US" altLang="ru-RU" sz="2000" smtClean="0"/>
              <a:t>7</a:t>
            </a:r>
          </a:p>
          <a:p>
            <a:r>
              <a:rPr lang="ru-RU" altLang="ru-RU" sz="2000" smtClean="0">
                <a:latin typeface="Arial" pitchFamily="34" charset="0"/>
              </a:rPr>
              <a:t>Советский эпидемиолог</a:t>
            </a:r>
          </a:p>
          <a:p>
            <a:r>
              <a:rPr lang="ru-RU" altLang="ru-RU" sz="2000" smtClean="0">
                <a:latin typeface="Arial" pitchFamily="34" charset="0"/>
              </a:rPr>
              <a:t>Генерал-майор медицинской службы</a:t>
            </a:r>
            <a:endParaRPr lang="ru-RU" altLang="ru-RU" sz="2800" smtClean="0">
              <a:latin typeface="Arial" pitchFamily="34" charset="0"/>
            </a:endParaRPr>
          </a:p>
          <a:p>
            <a:pPr eaLnBrk="1" hangingPunct="1">
              <a:lnSpc>
                <a:spcPct val="80000"/>
              </a:lnSpc>
            </a:pPr>
            <a:endParaRPr lang="ru-RU" altLang="ru-RU" sz="2500" smtClean="0"/>
          </a:p>
        </p:txBody>
      </p:sp>
      <p:pic>
        <p:nvPicPr>
          <p:cNvPr id="49155" name="Picture 3" descr="БЕЛЯ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188913"/>
            <a:ext cx="25431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285750" y="3429000"/>
            <a:ext cx="5715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600">
              <a:latin typeface="Arial" pitchFamily="34" charset="0"/>
            </a:endParaRPr>
          </a:p>
          <a:p>
            <a:pPr eaLnBrk="1" hangingPunct="1">
              <a:spcBef>
                <a:spcPct val="0"/>
              </a:spcBef>
              <a:buClrTx/>
              <a:buSzTx/>
              <a:buFontTx/>
              <a:buNone/>
            </a:pPr>
            <a:r>
              <a:rPr lang="ru-RU" altLang="ru-RU" sz="1600">
                <a:latin typeface="Arial" pitchFamily="34" charset="0"/>
              </a:rPr>
              <a:t>Выдвинул новую теорию - </a:t>
            </a:r>
            <a:r>
              <a:rPr lang="ru-RU" altLang="ru-RU" sz="1600" b="1">
                <a:latin typeface="Arial" pitchFamily="34" charset="0"/>
              </a:rPr>
              <a:t>саморегуляции паразитарных систем</a:t>
            </a:r>
            <a:r>
              <a:rPr lang="ru-RU" altLang="ru-RU" sz="1600">
                <a:latin typeface="Arial" pitchFamily="34" charset="0"/>
              </a:rPr>
              <a:t> (опубл.1983; рег.1986).</a:t>
            </a:r>
            <a:endParaRPr lang="en-US" altLang="ru-RU" sz="1600">
              <a:latin typeface="Arial" pitchFamily="34" charset="0"/>
            </a:endParaRPr>
          </a:p>
          <a:p>
            <a:pPr eaLnBrk="1" hangingPunct="1">
              <a:spcBef>
                <a:spcPct val="50000"/>
              </a:spcBef>
              <a:buClrTx/>
              <a:buSzTx/>
              <a:buFontTx/>
              <a:buChar char="•"/>
            </a:pPr>
            <a:r>
              <a:rPr lang="ru-RU" altLang="ru-RU" sz="1600">
                <a:latin typeface="Arial" pitchFamily="34" charset="0"/>
              </a:rPr>
              <a:t> создал теорию саморегуляции эпидемического процесса</a:t>
            </a:r>
          </a:p>
          <a:p>
            <a:pPr eaLnBrk="1" hangingPunct="1">
              <a:spcBef>
                <a:spcPct val="50000"/>
              </a:spcBef>
              <a:buClrTx/>
              <a:buSzTx/>
              <a:buFontTx/>
              <a:buChar char="•"/>
            </a:pPr>
            <a:r>
              <a:rPr lang="ru-RU" altLang="ru-RU" sz="1600">
                <a:latin typeface="Arial" pitchFamily="34" charset="0"/>
              </a:rPr>
              <a:t> была создана лаборатория научных основ управления эпидемическим процессом</a:t>
            </a:r>
          </a:p>
          <a:p>
            <a:pPr eaLnBrk="1" hangingPunct="1">
              <a:spcBef>
                <a:spcPct val="50000"/>
              </a:spcBef>
              <a:buClrTx/>
              <a:buSzTx/>
              <a:buFontTx/>
              <a:buChar char="•"/>
            </a:pPr>
            <a:r>
              <a:rPr lang="ru-RU" altLang="ru-RU" sz="1600">
                <a:latin typeface="Arial" pitchFamily="34" charset="0"/>
              </a:rPr>
              <a:t> разработка критериев ликвидации управляемых инфекционных заболеваний (корь, полиомиелит, дифтерия)</a:t>
            </a:r>
          </a:p>
          <a:p>
            <a:pPr eaLnBrk="1" hangingPunct="1">
              <a:spcBef>
                <a:spcPct val="0"/>
              </a:spcBef>
              <a:buClrTx/>
              <a:buSzTx/>
              <a:buFontTx/>
              <a:buNone/>
            </a:pPr>
            <a:r>
              <a:rPr lang="ru-RU" altLang="ru-RU" sz="1600">
                <a:latin typeface="Arial" pitchFamily="34" charset="0"/>
              </a:rPr>
              <a:t/>
            </a:r>
            <a:br>
              <a:rPr lang="ru-RU" altLang="ru-RU" sz="1600">
                <a:latin typeface="Arial" pitchFamily="34" charset="0"/>
              </a:rPr>
            </a:br>
            <a:endParaRPr lang="ru-RU" altLang="ru-RU" sz="1600">
              <a:latin typeface="Arial" pitchFamily="34" charset="0"/>
            </a:endParaRPr>
          </a:p>
        </p:txBody>
      </p:sp>
      <p:pic>
        <p:nvPicPr>
          <p:cNvPr id="491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700" y="2852738"/>
            <a:ext cx="25082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беляк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25" y="260350"/>
            <a:ext cx="4179888"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00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2000"/>
                                        <p:tgtEl>
                                          <p:spTgt spid="39942"/>
                                        </p:tgtEl>
                                      </p:cBhvr>
                                    </p:animEffect>
                                    <p:anim calcmode="lin" valueType="num">
                                      <p:cBhvr>
                                        <p:cTn id="8" dur="2000" fill="hold"/>
                                        <p:tgtEl>
                                          <p:spTgt spid="39942"/>
                                        </p:tgtEl>
                                        <p:attrNameLst>
                                          <p:attrName>style.rotation</p:attrName>
                                        </p:attrNameLst>
                                      </p:cBhvr>
                                      <p:tavLst>
                                        <p:tav tm="0">
                                          <p:val>
                                            <p:fltVal val="720"/>
                                          </p:val>
                                        </p:tav>
                                        <p:tav tm="100000">
                                          <p:val>
                                            <p:fltVal val="0"/>
                                          </p:val>
                                        </p:tav>
                                      </p:tavLst>
                                    </p:anim>
                                    <p:anim calcmode="lin" valueType="num">
                                      <p:cBhvr>
                                        <p:cTn id="9" dur="2000" fill="hold"/>
                                        <p:tgtEl>
                                          <p:spTgt spid="39942"/>
                                        </p:tgtEl>
                                        <p:attrNameLst>
                                          <p:attrName>ppt_h</p:attrName>
                                        </p:attrNameLst>
                                      </p:cBhvr>
                                      <p:tavLst>
                                        <p:tav tm="0">
                                          <p:val>
                                            <p:fltVal val="0"/>
                                          </p:val>
                                        </p:tav>
                                        <p:tav tm="100000">
                                          <p:val>
                                            <p:strVal val="#ppt_h"/>
                                          </p:val>
                                        </p:tav>
                                      </p:tavLst>
                                    </p:anim>
                                    <p:anim calcmode="lin" valueType="num">
                                      <p:cBhvr>
                                        <p:cTn id="10" dur="2000" fill="hold"/>
                                        <p:tgtEl>
                                          <p:spTgt spid="399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subTitle" idx="1"/>
          </p:nvPr>
        </p:nvSpPr>
        <p:spPr>
          <a:xfrm>
            <a:off x="4764088" y="887413"/>
            <a:ext cx="4379912" cy="1752600"/>
          </a:xfrm>
        </p:spPr>
        <p:txBody>
          <a:bodyPr>
            <a:normAutofit lnSpcReduction="10000"/>
          </a:bodyPr>
          <a:lstStyle/>
          <a:p>
            <a:pPr eaLnBrk="1" hangingPunct="1">
              <a:lnSpc>
                <a:spcPct val="80000"/>
              </a:lnSpc>
            </a:pPr>
            <a:r>
              <a:rPr lang="ru-RU" altLang="ru-RU" sz="2500" smtClean="0"/>
              <a:t>Черкасский</a:t>
            </a:r>
          </a:p>
          <a:p>
            <a:pPr eaLnBrk="1" hangingPunct="1">
              <a:lnSpc>
                <a:spcPct val="80000"/>
              </a:lnSpc>
            </a:pPr>
            <a:r>
              <a:rPr lang="ru-RU" altLang="ru-RU" sz="2500" smtClean="0"/>
              <a:t>Беньямин</a:t>
            </a:r>
          </a:p>
          <a:p>
            <a:pPr eaLnBrk="1" hangingPunct="1">
              <a:lnSpc>
                <a:spcPct val="80000"/>
              </a:lnSpc>
            </a:pPr>
            <a:r>
              <a:rPr lang="ru-RU" altLang="ru-RU" sz="2500" smtClean="0"/>
              <a:t>Лазаревич</a:t>
            </a:r>
          </a:p>
          <a:p>
            <a:pPr eaLnBrk="1" hangingPunct="1">
              <a:lnSpc>
                <a:spcPct val="80000"/>
              </a:lnSpc>
            </a:pPr>
            <a:endParaRPr lang="ru-RU" altLang="ru-RU" sz="2500" smtClean="0"/>
          </a:p>
          <a:p>
            <a:pPr eaLnBrk="1" hangingPunct="1">
              <a:lnSpc>
                <a:spcPct val="80000"/>
              </a:lnSpc>
            </a:pPr>
            <a:r>
              <a:rPr lang="ru-RU" altLang="ru-RU" sz="2500" smtClean="0"/>
              <a:t>1934-2007</a:t>
            </a:r>
          </a:p>
        </p:txBody>
      </p:sp>
      <p:pic>
        <p:nvPicPr>
          <p:cNvPr id="50179" name="Picture 3" descr="черкасски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38125"/>
            <a:ext cx="2928937"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539750" y="3678238"/>
            <a:ext cx="80645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Российский </a:t>
            </a:r>
            <a:r>
              <a:rPr lang="ru-RU" altLang="ru-RU" sz="1800" i="1">
                <a:latin typeface="Arial" pitchFamily="34" charset="0"/>
              </a:rPr>
              <a:t>эпидемиолог</a:t>
            </a:r>
          </a:p>
          <a:p>
            <a:pPr eaLnBrk="1" hangingPunct="1">
              <a:spcBef>
                <a:spcPct val="0"/>
              </a:spcBef>
              <a:buClrTx/>
              <a:buSzTx/>
              <a:buFontTx/>
              <a:buNone/>
            </a:pPr>
            <a:r>
              <a:rPr lang="ru-RU" altLang="ru-RU" sz="1800" i="1">
                <a:latin typeface="Arial" pitchFamily="34" charset="0"/>
              </a:rPr>
              <a:t>Академик</a:t>
            </a:r>
            <a:r>
              <a:rPr lang="ru-RU" altLang="ru-RU" sz="1800">
                <a:latin typeface="Arial" pitchFamily="34" charset="0"/>
              </a:rPr>
              <a:t> Российской АМН</a:t>
            </a:r>
          </a:p>
          <a:p>
            <a:pPr eaLnBrk="1" hangingPunct="1">
              <a:spcBef>
                <a:spcPct val="0"/>
              </a:spcBef>
              <a:buClrTx/>
              <a:buSzTx/>
              <a:buFontTx/>
              <a:buNone/>
            </a:pPr>
            <a:r>
              <a:rPr lang="ru-RU" altLang="ru-RU" sz="1800">
                <a:latin typeface="Arial" pitchFamily="34" charset="0"/>
              </a:rPr>
              <a:t>Директор лаборатории  зоонозов Центрального научно-исследовательского института эпидемиологии</a:t>
            </a:r>
          </a:p>
          <a:p>
            <a:pPr eaLnBrk="1" hangingPunct="1">
              <a:spcBef>
                <a:spcPct val="0"/>
              </a:spcBef>
              <a:buClrTx/>
              <a:buSzTx/>
              <a:buFontTx/>
              <a:buNone/>
            </a:pPr>
            <a:endParaRPr lang="ru-RU" altLang="ru-RU" sz="1800">
              <a:latin typeface="Arial" pitchFamily="34" charset="0"/>
            </a:endParaRPr>
          </a:p>
          <a:p>
            <a:pPr eaLnBrk="1" hangingPunct="1">
              <a:spcBef>
                <a:spcPct val="0"/>
              </a:spcBef>
              <a:buClrTx/>
              <a:buSzTx/>
              <a:buFontTx/>
              <a:buNone/>
            </a:pPr>
            <a:r>
              <a:rPr lang="ru-RU" altLang="ru-RU" sz="1800">
                <a:latin typeface="Arial" pitchFamily="34" charset="0"/>
              </a:rPr>
              <a:t>Автор социально-экологической теории эпидемического процесса.</a:t>
            </a:r>
            <a:br>
              <a:rPr lang="ru-RU" altLang="ru-RU" sz="1800">
                <a:latin typeface="Arial" pitchFamily="34" charset="0"/>
              </a:rPr>
            </a:br>
            <a:endParaRPr lang="ru-RU" altLang="ru-RU" sz="1800">
              <a:latin typeface="Arial" pitchFamily="34" charset="0"/>
            </a:endParaRPr>
          </a:p>
        </p:txBody>
      </p:sp>
      <p:pic>
        <p:nvPicPr>
          <p:cNvPr id="471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5" y="428625"/>
            <a:ext cx="3857625"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286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 fill="hold"/>
                                        <p:tgtEl>
                                          <p:spTgt spid="47110"/>
                                        </p:tgtEl>
                                        <p:attrNameLst>
                                          <p:attrName>ppt_x</p:attrName>
                                        </p:attrNameLst>
                                      </p:cBhvr>
                                      <p:tavLst>
                                        <p:tav tm="0">
                                          <p:val>
                                            <p:strVal val="#ppt_x"/>
                                          </p:val>
                                        </p:tav>
                                        <p:tav tm="100000">
                                          <p:val>
                                            <p:strVal val="#ppt_x"/>
                                          </p:val>
                                        </p:tav>
                                      </p:tavLst>
                                    </p:anim>
                                    <p:anim calcmode="lin" valueType="num">
                                      <p:cBhvr additive="base">
                                        <p:cTn id="8"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prstGeom prst="rect">
            <a:avLst/>
          </a:prstGeom>
        </p:spPr>
        <p:txBody>
          <a:bodyPr wrap="square">
            <a:spAutoFit/>
          </a:bodyPr>
          <a:lstStyle/>
          <a:p>
            <a:pPr algn="ctr"/>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Древний </a:t>
            </a:r>
            <a:r>
              <a:rPr lang="ru-RU"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a:t>
            </a:r>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05617" y="1628800"/>
            <a:ext cx="5238383"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Заголовок 4"/>
          <p:cNvSpPr txBox="1">
            <a:spLocks/>
          </p:cNvSpPr>
          <p:nvPr/>
        </p:nvSpPr>
        <p:spPr>
          <a:xfrm>
            <a:off x="0" y="1556792"/>
            <a:ext cx="4114800" cy="501675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latin typeface="Times New Roman" panose="02020603050405020304" pitchFamily="18" charset="0"/>
                <a:cs typeface="Times New Roman" panose="02020603050405020304" pitchFamily="18" charset="0"/>
              </a:rPr>
              <a:t>В </a:t>
            </a:r>
            <a:r>
              <a:rPr lang="ru-RU" sz="3200" dirty="0">
                <a:latin typeface="Times New Roman" panose="02020603050405020304" pitchFamily="18" charset="0"/>
                <a:cs typeface="Times New Roman" panose="02020603050405020304" pitchFamily="18" charset="0"/>
              </a:rPr>
              <a:t>древнейшей китайской медицине, в особую группу выделялись эпидемические болезни и даже принимались меры по изоляции инфекционных больных</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126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subTitle" idx="1"/>
          </p:nvPr>
        </p:nvSpPr>
        <p:spPr>
          <a:xfrm>
            <a:off x="5076825" y="765175"/>
            <a:ext cx="3816350" cy="1679575"/>
          </a:xfrm>
        </p:spPr>
        <p:txBody>
          <a:bodyPr/>
          <a:lstStyle/>
          <a:p>
            <a:pPr eaLnBrk="1" hangingPunct="1">
              <a:lnSpc>
                <a:spcPct val="90000"/>
              </a:lnSpc>
            </a:pPr>
            <a:r>
              <a:rPr lang="ru-RU" altLang="ru-RU" sz="2100" b="1" smtClean="0"/>
              <a:t>Яфаев</a:t>
            </a:r>
          </a:p>
          <a:p>
            <a:pPr eaLnBrk="1" hangingPunct="1">
              <a:lnSpc>
                <a:spcPct val="90000"/>
              </a:lnSpc>
            </a:pPr>
            <a:r>
              <a:rPr lang="ru-RU" altLang="ru-RU" sz="2100" b="1" smtClean="0"/>
              <a:t> Рауэль Хасаньянович</a:t>
            </a:r>
            <a:endParaRPr lang="ru-RU" altLang="ru-RU" sz="2100" smtClean="0"/>
          </a:p>
          <a:p>
            <a:pPr eaLnBrk="1" hangingPunct="1">
              <a:lnSpc>
                <a:spcPct val="90000"/>
              </a:lnSpc>
            </a:pPr>
            <a:endParaRPr lang="ru-RU" altLang="ru-RU" sz="2100" smtClean="0"/>
          </a:p>
          <a:p>
            <a:pPr eaLnBrk="1" hangingPunct="1">
              <a:lnSpc>
                <a:spcPct val="90000"/>
              </a:lnSpc>
            </a:pPr>
            <a:r>
              <a:rPr lang="ru-RU" altLang="ru-RU" sz="2100" smtClean="0"/>
              <a:t>1923</a:t>
            </a:r>
          </a:p>
        </p:txBody>
      </p:sp>
      <p:sp>
        <p:nvSpPr>
          <p:cNvPr id="51203" name="Text Box 3"/>
          <p:cNvSpPr txBox="1">
            <a:spLocks noChangeArrowheads="1"/>
          </p:cNvSpPr>
          <p:nvPr/>
        </p:nvSpPr>
        <p:spPr bwMode="auto">
          <a:xfrm>
            <a:off x="179388" y="3860800"/>
            <a:ext cx="59070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just" eaLnBrk="1" hangingPunct="1">
              <a:spcBef>
                <a:spcPct val="0"/>
              </a:spcBef>
              <a:buClrTx/>
              <a:buSzTx/>
              <a:buFontTx/>
              <a:buNone/>
            </a:pPr>
            <a:r>
              <a:rPr lang="ru-RU" altLang="ru-RU" sz="1800">
                <a:latin typeface="Arial" pitchFamily="34" charset="0"/>
              </a:rPr>
              <a:t>Доктор медицинских наук, профессор, </a:t>
            </a:r>
          </a:p>
          <a:p>
            <a:pPr algn="just" eaLnBrk="1" hangingPunct="1">
              <a:spcBef>
                <a:spcPct val="0"/>
              </a:spcBef>
              <a:buClrTx/>
              <a:buSzTx/>
              <a:buFontTx/>
              <a:buNone/>
            </a:pPr>
            <a:r>
              <a:rPr lang="ru-RU" altLang="ru-RU" sz="1800">
                <a:latin typeface="Arial" pitchFamily="34" charset="0"/>
              </a:rPr>
              <a:t>полковник медицинской службы, </a:t>
            </a:r>
          </a:p>
          <a:p>
            <a:pPr algn="just" eaLnBrk="1" hangingPunct="1">
              <a:spcBef>
                <a:spcPct val="0"/>
              </a:spcBef>
              <a:buClrTx/>
              <a:buSzTx/>
              <a:buFontTx/>
              <a:buNone/>
            </a:pPr>
            <a:r>
              <a:rPr lang="ru-RU" altLang="ru-RU" sz="1800">
                <a:latin typeface="Arial" pitchFamily="34" charset="0"/>
              </a:rPr>
              <a:t>академик РАЕН (1991 г.)</a:t>
            </a:r>
          </a:p>
          <a:p>
            <a:pPr algn="just" eaLnBrk="1" hangingPunct="1">
              <a:spcBef>
                <a:spcPct val="0"/>
              </a:spcBef>
              <a:buClrTx/>
              <a:buSzTx/>
              <a:buFontTx/>
              <a:buNone/>
            </a:pPr>
            <a:endParaRPr lang="ru-RU" altLang="ru-RU" sz="1800">
              <a:latin typeface="Arial" pitchFamily="34" charset="0"/>
            </a:endParaRPr>
          </a:p>
        </p:txBody>
      </p:sp>
      <p:pic>
        <p:nvPicPr>
          <p:cNvPr id="51204" name="Picture 4" descr="Зав. кафедрой академик РАМН, доктор медицинских наук, профессор Ющук Николай Дмитриеви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43434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беля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778" y="352797"/>
            <a:ext cx="4179888"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707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subTitle" idx="1"/>
          </p:nvPr>
        </p:nvSpPr>
        <p:spPr>
          <a:xfrm>
            <a:off x="3803650" y="1384300"/>
            <a:ext cx="5340350" cy="1754188"/>
          </a:xfrm>
        </p:spPr>
        <p:txBody>
          <a:bodyPr>
            <a:normAutofit fontScale="92500" lnSpcReduction="10000"/>
          </a:bodyPr>
          <a:lstStyle/>
          <a:p>
            <a:pPr eaLnBrk="1" hangingPunct="1"/>
            <a:r>
              <a:rPr lang="ru-RU" altLang="ru-RU" smtClean="0"/>
              <a:t>ПОКРОВСКИЙ Валентин Иванович </a:t>
            </a:r>
            <a:br>
              <a:rPr lang="ru-RU" altLang="ru-RU" smtClean="0"/>
            </a:br>
            <a:r>
              <a:rPr lang="ru-RU" altLang="ru-RU" smtClean="0"/>
              <a:t/>
            </a:r>
            <a:br>
              <a:rPr lang="ru-RU" altLang="ru-RU" smtClean="0"/>
            </a:br>
            <a:r>
              <a:rPr lang="ru-RU" altLang="ru-RU" smtClean="0"/>
              <a:t>р. 1924 </a:t>
            </a:r>
          </a:p>
        </p:txBody>
      </p:sp>
      <p:pic>
        <p:nvPicPr>
          <p:cNvPr id="52227" name="Picture 3" descr="ПОКОРОВ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188913"/>
            <a:ext cx="25685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250825" y="3716338"/>
            <a:ext cx="8064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Российский </a:t>
            </a:r>
            <a:r>
              <a:rPr lang="ru-RU" altLang="ru-RU" sz="1800" i="1">
                <a:latin typeface="Arial" pitchFamily="34" charset="0"/>
              </a:rPr>
              <a:t>инфекционист</a:t>
            </a:r>
            <a:r>
              <a:rPr lang="ru-RU" altLang="ru-RU" sz="1800">
                <a:latin typeface="Arial" pitchFamily="34" charset="0"/>
              </a:rPr>
              <a:t> и </a:t>
            </a:r>
            <a:r>
              <a:rPr lang="ru-RU" altLang="ru-RU" sz="1800" i="1">
                <a:latin typeface="Arial" pitchFamily="34" charset="0"/>
              </a:rPr>
              <a:t>эпидемиолог</a:t>
            </a:r>
          </a:p>
          <a:p>
            <a:pPr eaLnBrk="1" hangingPunct="1">
              <a:spcBef>
                <a:spcPct val="0"/>
              </a:spcBef>
              <a:buClrTx/>
              <a:buSzTx/>
              <a:buFontTx/>
              <a:buNone/>
            </a:pPr>
            <a:r>
              <a:rPr lang="ru-RU" altLang="ru-RU" sz="1800" i="1">
                <a:latin typeface="Arial" pitchFamily="34" charset="0"/>
              </a:rPr>
              <a:t>Академик</a:t>
            </a:r>
            <a:r>
              <a:rPr lang="ru-RU" altLang="ru-RU" sz="1800">
                <a:latin typeface="Arial" pitchFamily="34" charset="0"/>
              </a:rPr>
              <a:t> АМН СССР с 1982.</a:t>
            </a:r>
          </a:p>
          <a:p>
            <a:pPr eaLnBrk="1" hangingPunct="1">
              <a:spcBef>
                <a:spcPct val="0"/>
              </a:spcBef>
              <a:buClrTx/>
              <a:buSzTx/>
              <a:buFontTx/>
              <a:buNone/>
            </a:pPr>
            <a:r>
              <a:rPr lang="ru-RU" altLang="ru-RU" sz="1800" i="1">
                <a:latin typeface="Arial" pitchFamily="34" charset="0"/>
              </a:rPr>
              <a:t>Академик</a:t>
            </a:r>
            <a:r>
              <a:rPr lang="ru-RU" altLang="ru-RU" sz="1800">
                <a:latin typeface="Arial" pitchFamily="34" charset="0"/>
              </a:rPr>
              <a:t> Российской АМН (с 1992)</a:t>
            </a:r>
          </a:p>
          <a:p>
            <a:pPr eaLnBrk="1" hangingPunct="1">
              <a:spcBef>
                <a:spcPct val="0"/>
              </a:spcBef>
              <a:buClrTx/>
              <a:buSzTx/>
              <a:buFontTx/>
              <a:buNone/>
            </a:pPr>
            <a:r>
              <a:rPr lang="ru-RU" altLang="ru-RU" sz="1800">
                <a:latin typeface="Arial" pitchFamily="34" charset="0"/>
              </a:rPr>
              <a:t>Президент (с 1987) АМН СССР. </a:t>
            </a:r>
          </a:p>
          <a:p>
            <a:pPr eaLnBrk="1" hangingPunct="1">
              <a:spcBef>
                <a:spcPct val="0"/>
              </a:spcBef>
              <a:buClrTx/>
              <a:buSzTx/>
              <a:buFontTx/>
              <a:buNone/>
            </a:pPr>
            <a:endParaRPr lang="ru-RU" altLang="ru-RU" sz="1800">
              <a:latin typeface="Arial" pitchFamily="34" charset="0"/>
            </a:endParaRPr>
          </a:p>
          <a:p>
            <a:pPr eaLnBrk="1" hangingPunct="1">
              <a:spcBef>
                <a:spcPct val="0"/>
              </a:spcBef>
              <a:buClrTx/>
              <a:buSzTx/>
              <a:buFontTx/>
              <a:buNone/>
            </a:pPr>
            <a:r>
              <a:rPr lang="ru-RU" altLang="ru-RU" sz="1800">
                <a:latin typeface="Arial" pitchFamily="34" charset="0"/>
              </a:rPr>
              <a:t>Труды по </a:t>
            </a:r>
            <a:r>
              <a:rPr lang="ru-RU" altLang="ru-RU" sz="1800" i="1">
                <a:latin typeface="Arial" pitchFamily="34" charset="0"/>
              </a:rPr>
              <a:t>менингококковой</a:t>
            </a:r>
            <a:r>
              <a:rPr lang="ru-RU" altLang="ru-RU" sz="1800">
                <a:latin typeface="Arial" pitchFamily="34" charset="0"/>
              </a:rPr>
              <a:t> и кишечным инфекциям, СПИДу и другим проблемам </a:t>
            </a:r>
            <a:r>
              <a:rPr lang="ru-RU" altLang="ru-RU" sz="1800" i="1">
                <a:latin typeface="Arial" pitchFamily="34" charset="0"/>
              </a:rPr>
              <a:t>инфекционной</a:t>
            </a:r>
            <a:r>
              <a:rPr lang="ru-RU" altLang="ru-RU" sz="1800">
                <a:latin typeface="Arial" pitchFamily="34" charset="0"/>
              </a:rPr>
              <a:t> патологии.</a:t>
            </a:r>
            <a:br>
              <a:rPr lang="ru-RU" altLang="ru-RU" sz="1800">
                <a:latin typeface="Arial" pitchFamily="34" charset="0"/>
              </a:rPr>
            </a:br>
            <a:endParaRPr lang="ru-RU" altLang="ru-RU" sz="1800">
              <a:latin typeface="Arial" pitchFamily="34" charset="0"/>
            </a:endParaRPr>
          </a:p>
        </p:txBody>
      </p:sp>
      <p:pic>
        <p:nvPicPr>
          <p:cNvPr id="38917" name="Picture 5" descr="01_Шигеллез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0"/>
            <a:ext cx="4764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627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subTitle" idx="1"/>
          </p:nvPr>
        </p:nvSpPr>
        <p:spPr>
          <a:xfrm>
            <a:off x="3803650" y="1384300"/>
            <a:ext cx="5340350" cy="1754188"/>
          </a:xfrm>
        </p:spPr>
        <p:txBody>
          <a:bodyPr>
            <a:normAutofit fontScale="92500" lnSpcReduction="20000"/>
          </a:bodyPr>
          <a:lstStyle/>
          <a:p>
            <a:pPr eaLnBrk="1" hangingPunct="1"/>
            <a:r>
              <a:rPr lang="ru-RU" altLang="ru-RU" smtClean="0"/>
              <a:t>БРИКО Николай</a:t>
            </a:r>
          </a:p>
          <a:p>
            <a:pPr eaLnBrk="1" hangingPunct="1"/>
            <a:r>
              <a:rPr lang="ru-RU" altLang="ru-RU" smtClean="0"/>
              <a:t>Иванович </a:t>
            </a:r>
            <a:br>
              <a:rPr lang="ru-RU" altLang="ru-RU" smtClean="0"/>
            </a:br>
            <a:r>
              <a:rPr lang="ru-RU" altLang="ru-RU" smtClean="0"/>
              <a:t/>
            </a:r>
            <a:br>
              <a:rPr lang="ru-RU" altLang="ru-RU" smtClean="0"/>
            </a:br>
            <a:r>
              <a:rPr lang="ru-RU" altLang="ru-RU" smtClean="0"/>
              <a:t>р. 1953 </a:t>
            </a:r>
          </a:p>
        </p:txBody>
      </p:sp>
      <p:pic>
        <p:nvPicPr>
          <p:cNvPr id="53251" name="Picture 2" descr="C:\Users\1\Desktop\Брико\sh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15888"/>
            <a:ext cx="26638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3"/>
          <p:cNvSpPr txBox="1">
            <a:spLocks noChangeArrowheads="1"/>
          </p:cNvSpPr>
          <p:nvPr/>
        </p:nvSpPr>
        <p:spPr bwMode="auto">
          <a:xfrm>
            <a:off x="827088" y="4608513"/>
            <a:ext cx="79216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Calibri" pitchFamily="34" charset="0"/>
              </a:rPr>
              <a:t>доктор мед.наук, профессор, член-корр. РАМН, </a:t>
            </a:r>
            <a:br>
              <a:rPr lang="ru-RU" altLang="ru-RU" sz="1800">
                <a:latin typeface="Calibri" pitchFamily="34" charset="0"/>
              </a:rPr>
            </a:br>
            <a:r>
              <a:rPr lang="ru-RU" altLang="ru-RU" sz="1800">
                <a:latin typeface="Calibri" pitchFamily="34" charset="0"/>
              </a:rPr>
              <a:t>заведующий кафедрой эпидемиологии Первого МГМУ им. И.М. Сеченова, Главный внештатный специалист Минздрава России – главный специалист эпидемиолог.</a:t>
            </a:r>
          </a:p>
        </p:txBody>
      </p:sp>
    </p:spTree>
    <p:extLst>
      <p:ext uri="{BB962C8B-B14F-4D97-AF65-F5344CB8AC3E}">
        <p14:creationId xmlns:p14="http://schemas.microsoft.com/office/powerpoint/2010/main" val="1491095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1\Desktop\Брико\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13" y="3440113"/>
            <a:ext cx="1916112"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Users\1\Desktop\Брико\6188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19063"/>
            <a:ext cx="2474912"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C:\Users\1\Desktop\Брико\2283065_Infekcionnye_bolezni_i_epidemiologiya_Uchebnik_Grif_MO_R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692150"/>
            <a:ext cx="2376487"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C:\Users\1\Desktop\Брико\26711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13" y="179388"/>
            <a:ext cx="2087562"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descr="C:\Users\1\Desktop\Брико\picture-13925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838" y="3252788"/>
            <a:ext cx="233838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83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Autofit/>
          </a:bodyPr>
          <a:lstStyle/>
          <a:p>
            <a:r>
              <a:rPr lang="ru-RU" sz="3200" dirty="0">
                <a:latin typeface="Times New Roman" panose="02020603050405020304" pitchFamily="18" charset="0"/>
                <a:cs typeface="Times New Roman" panose="02020603050405020304" pitchFamily="18" charset="0"/>
              </a:rPr>
              <a:t>В последние десятилетия большое значение приобретают различные гнойно-воспалительные внутрибольничные инфекции, вызванные условно-патогенными микроорганизмами.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Возбудители </a:t>
            </a:r>
            <a:r>
              <a:rPr lang="ru-RU" sz="3200" dirty="0">
                <a:latin typeface="Times New Roman" panose="02020603050405020304" pitchFamily="18" charset="0"/>
                <a:cs typeface="Times New Roman" panose="02020603050405020304" pitchFamily="18" charset="0"/>
              </a:rPr>
              <a:t>этих  инфекций приобрели антибиотикорезистентность поэтому антибиотикотерапия малоэффективна. Значительный вклад в изучение данной проблемы внесли труды белорусских ученых А.П. Красильникова, А.И. </a:t>
            </a:r>
            <a:r>
              <a:rPr lang="ru-RU" sz="3200" dirty="0" err="1">
                <a:latin typeface="Times New Roman" panose="02020603050405020304" pitchFamily="18" charset="0"/>
                <a:cs typeface="Times New Roman" panose="02020603050405020304" pitchFamily="18" charset="0"/>
              </a:rPr>
              <a:t>Кондрусева</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366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a:bodyPr>
          <a:lstStyle/>
          <a:p>
            <a:r>
              <a:rPr lang="ru-RU" sz="3600" dirty="0" smtClean="0">
                <a:latin typeface="Times New Roman" panose="02020603050405020304" pitchFamily="18" charset="0"/>
                <a:cs typeface="Times New Roman" panose="02020603050405020304" pitchFamily="18" charset="0"/>
              </a:rPr>
              <a:t>В </a:t>
            </a:r>
            <a:r>
              <a:rPr lang="ru-RU" sz="3600" dirty="0">
                <a:latin typeface="Times New Roman" panose="02020603050405020304" pitchFamily="18" charset="0"/>
                <a:cs typeface="Times New Roman" panose="02020603050405020304" pitchFamily="18" charset="0"/>
              </a:rPr>
              <a:t>последние годы все чаще обнаруживаются новые ранее неизвестные инфекции: легионеллез, </a:t>
            </a:r>
            <a:r>
              <a:rPr lang="ru-RU" sz="3600" dirty="0" err="1">
                <a:latin typeface="Times New Roman" panose="02020603050405020304" pitchFamily="18" charset="0"/>
                <a:cs typeface="Times New Roman" panose="02020603050405020304" pitchFamily="18" charset="0"/>
              </a:rPr>
              <a:t>микоплазмозы</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ротавирусная</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инфекция, медленные </a:t>
            </a:r>
            <a:r>
              <a:rPr lang="ru-RU" sz="3600" dirty="0">
                <a:latin typeface="Times New Roman" panose="02020603050405020304" pitchFamily="18" charset="0"/>
                <a:cs typeface="Times New Roman" panose="02020603050405020304" pitchFamily="18" charset="0"/>
              </a:rPr>
              <a:t>инфекции – куру, </a:t>
            </a:r>
            <a:r>
              <a:rPr lang="ru-RU" sz="3600" dirty="0" err="1">
                <a:latin typeface="Times New Roman" panose="02020603050405020304" pitchFamily="18" charset="0"/>
                <a:cs typeface="Times New Roman" panose="02020603050405020304" pitchFamily="18" charset="0"/>
              </a:rPr>
              <a:t>лимфоцитарный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хориоменингит</a:t>
            </a:r>
            <a:r>
              <a:rPr lang="ru-RU" sz="3600" dirty="0" err="1" smtClean="0">
                <a:latin typeface="Times New Roman" panose="02020603050405020304" pitchFamily="18" charset="0"/>
                <a:cs typeface="Times New Roman" panose="02020603050405020304" pitchFamily="18" charset="0"/>
              </a:rPr>
              <a:t>и</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др</a:t>
            </a:r>
            <a:r>
              <a:rPr lang="ru-RU" sz="3600" dirty="0" smtClean="0">
                <a:latin typeface="Times New Roman" panose="02020603050405020304" pitchFamily="18" charset="0"/>
                <a:cs typeface="Times New Roman" panose="02020603050405020304" pitchFamily="18" charset="0"/>
              </a:rPr>
              <a:t>.</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Особенно необходимо назвать (СПИД), вызванный вирусом иммунодефицита человека (ВИЧ). </a:t>
            </a:r>
          </a:p>
        </p:txBody>
      </p:sp>
    </p:spTree>
    <p:extLst>
      <p:ext uri="{BB962C8B-B14F-4D97-AF65-F5344CB8AC3E}">
        <p14:creationId xmlns:p14="http://schemas.microsoft.com/office/powerpoint/2010/main" val="4224339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pPr algn="l"/>
            <a:r>
              <a:rPr lang="ru-RU" sz="3200" dirty="0" smtClean="0">
                <a:latin typeface="Times New Roman" panose="02020603050405020304" pitchFamily="18" charset="0"/>
                <a:cs typeface="Times New Roman" panose="02020603050405020304" pitchFamily="18" charset="0"/>
              </a:rPr>
              <a:t>    Стоящие </a:t>
            </a:r>
            <a:r>
              <a:rPr lang="ru-RU" sz="3200" dirty="0">
                <a:latin typeface="Times New Roman" panose="02020603050405020304" pitchFamily="18" charset="0"/>
                <a:cs typeface="Times New Roman" panose="02020603050405020304" pitchFamily="18" charset="0"/>
              </a:rPr>
              <a:t>перед эпидемиологией инфекционных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задачи </a:t>
            </a:r>
            <a:r>
              <a:rPr lang="ru-RU" sz="3200" dirty="0">
                <a:latin typeface="Times New Roman" panose="02020603050405020304" pitchFamily="18" charset="0"/>
                <a:cs typeface="Times New Roman" panose="02020603050405020304" pitchFamily="18" charset="0"/>
              </a:rPr>
              <a:t>расширяются и усложняются.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Это связано:</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1. С изменениями </a:t>
            </a:r>
            <a:r>
              <a:rPr lang="ru-RU" sz="3200" dirty="0">
                <a:latin typeface="Times New Roman" panose="02020603050405020304" pitchFamily="18" charset="0"/>
                <a:cs typeface="Times New Roman" panose="02020603050405020304" pitchFamily="18" charset="0"/>
              </a:rPr>
              <a:t>социально-экономических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условий </a:t>
            </a:r>
            <a:r>
              <a:rPr lang="ru-RU" sz="3200" dirty="0">
                <a:latin typeface="Times New Roman" panose="02020603050405020304" pitchFamily="18" charset="0"/>
                <a:cs typeface="Times New Roman" panose="02020603050405020304" pitchFamily="18" charset="0"/>
              </a:rPr>
              <a:t>жизни </a:t>
            </a:r>
            <a:r>
              <a:rPr lang="ru-RU" sz="3200" dirty="0" smtClean="0">
                <a:latin typeface="Times New Roman" panose="02020603050405020304" pitchFamily="18" charset="0"/>
                <a:cs typeface="Times New Roman" panose="02020603050405020304" pitchFamily="18" charset="0"/>
              </a:rPr>
              <a:t>населения.</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2. Миграцией людей.</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3. Загрязнением </a:t>
            </a:r>
            <a:r>
              <a:rPr lang="ru-RU" sz="3200" dirty="0">
                <a:latin typeface="Times New Roman" panose="02020603050405020304" pitchFamily="18" charset="0"/>
                <a:cs typeface="Times New Roman" panose="02020603050405020304" pitchFamily="18" charset="0"/>
              </a:rPr>
              <a:t>биосферы и т.п</a:t>
            </a:r>
            <a:r>
              <a:rPr lang="ru-RU" sz="3200" dirty="0" smtClean="0">
                <a:latin typeface="Times New Roman" panose="02020603050405020304" pitchFamily="18" charset="0"/>
                <a:cs typeface="Times New Roman" panose="02020603050405020304" pitchFamily="18" charset="0"/>
              </a:rPr>
              <a:t>.</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4. Ростом </a:t>
            </a:r>
            <a:r>
              <a:rPr lang="ru-RU" sz="3200" dirty="0">
                <a:latin typeface="Times New Roman" panose="02020603050405020304" pitchFamily="18" charset="0"/>
                <a:cs typeface="Times New Roman" panose="02020603050405020304" pitchFamily="18" charset="0"/>
              </a:rPr>
              <a:t>инфекционной заболеваемости, а также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с </a:t>
            </a:r>
            <a:r>
              <a:rPr lang="ru-RU" sz="3200" dirty="0">
                <a:latin typeface="Times New Roman" panose="02020603050405020304" pitchFamily="18" charset="0"/>
                <a:cs typeface="Times New Roman" panose="02020603050405020304" pitchFamily="18" charset="0"/>
              </a:rPr>
              <a:t>расширением числа нозологических форм </a:t>
            </a:r>
            <a:r>
              <a:rPr lang="ru-RU" sz="3200" dirty="0" smtClean="0">
                <a:latin typeface="Times New Roman" panose="02020603050405020304" pitchFamily="18" charset="0"/>
                <a:cs typeface="Times New Roman" panose="02020603050405020304" pitchFamily="18" charset="0"/>
              </a:rPr>
              <a:t>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инфекций</a:t>
            </a:r>
            <a:r>
              <a:rPr lang="ru-RU" sz="3200" dirty="0">
                <a:latin typeface="Times New Roman" panose="02020603050405020304" pitchFamily="18" charset="0"/>
                <a:cs typeface="Times New Roman" panose="02020603050405020304" pitchFamily="18" charset="0"/>
              </a:rPr>
              <a:t>, расшифрованных в последнее </a:t>
            </a:r>
            <a:r>
              <a:rPr lang="ru-RU" sz="3200" dirty="0" smtClean="0">
                <a:latin typeface="Times New Roman" panose="02020603050405020304" pitchFamily="18" charset="0"/>
                <a:cs typeface="Times New Roman" panose="02020603050405020304" pitchFamily="18" charset="0"/>
              </a:rPr>
              <a:t>время.</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5. Быстрой эволюции </a:t>
            </a:r>
            <a:r>
              <a:rPr lang="ru-RU" sz="3200" dirty="0">
                <a:latin typeface="Times New Roman" panose="02020603050405020304" pitchFamily="18" charset="0"/>
                <a:cs typeface="Times New Roman" panose="02020603050405020304" pitchFamily="18" charset="0"/>
              </a:rPr>
              <a:t>усиления патогенности и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вирулентности </a:t>
            </a:r>
            <a:r>
              <a:rPr lang="ru-RU" sz="3200" dirty="0">
                <a:latin typeface="Times New Roman" panose="02020603050405020304" pitchFamily="18" charset="0"/>
                <a:cs typeface="Times New Roman" panose="02020603050405020304" pitchFamily="18" charset="0"/>
              </a:rPr>
              <a:t>условно-патогенных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возбудителей.</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707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304800"/>
            <a:ext cx="8305800"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50000"/>
              </a:spcBef>
              <a:buClrTx/>
              <a:buSzTx/>
              <a:buFontTx/>
              <a:buNone/>
            </a:pPr>
            <a:r>
              <a:rPr lang="ru-RU" altLang="ru-RU" sz="3600" b="1" i="1">
                <a:solidFill>
                  <a:srgbClr val="FF0000"/>
                </a:solidFill>
                <a:latin typeface="Arial" pitchFamily="34" charset="0"/>
              </a:rPr>
              <a:t>Эпидемиологию</a:t>
            </a:r>
            <a:r>
              <a:rPr lang="ru-RU" altLang="ru-RU" sz="3600" b="1" i="1">
                <a:solidFill>
                  <a:schemeClr val="accent2"/>
                </a:solidFill>
                <a:latin typeface="Arial" pitchFamily="34" charset="0"/>
              </a:rPr>
              <a:t> </a:t>
            </a:r>
            <a:r>
              <a:rPr lang="ru-RU" altLang="ru-RU" sz="3600" b="1">
                <a:solidFill>
                  <a:schemeClr val="tx2"/>
                </a:solidFill>
                <a:latin typeface="Arial" pitchFamily="34" charset="0"/>
              </a:rPr>
              <a:t>определяют как науку, изучающую распределение в конкретных популяциях состояний здоровья и болезни, а также факторы, обуславливающие их, и применение полученных знаний для борьбы с патологическими состояниями</a:t>
            </a:r>
            <a:r>
              <a:rPr lang="ru-RU" altLang="ru-RU" sz="3600" b="1">
                <a:solidFill>
                  <a:schemeClr val="accent2"/>
                </a:solidFill>
                <a:latin typeface="Arial" pitchFamily="34" charset="0"/>
              </a:rPr>
              <a:t> </a:t>
            </a:r>
            <a:r>
              <a:rPr lang="ru-RU" altLang="ru-RU" sz="3200" b="1">
                <a:latin typeface="Arial" pitchFamily="34" charset="0"/>
              </a:rPr>
              <a:t>(Джон Ласт, </a:t>
            </a:r>
            <a:br>
              <a:rPr lang="ru-RU" altLang="ru-RU" sz="3200" b="1">
                <a:latin typeface="Arial" pitchFamily="34" charset="0"/>
              </a:rPr>
            </a:br>
            <a:r>
              <a:rPr lang="ru-RU" altLang="ru-RU" sz="3200" b="1">
                <a:latin typeface="Arial" pitchFamily="34" charset="0"/>
              </a:rPr>
              <a:t>Эпидемиологический словарь, 1995)</a:t>
            </a:r>
          </a:p>
          <a:p>
            <a:pPr eaLnBrk="1" hangingPunct="1">
              <a:spcBef>
                <a:spcPct val="50000"/>
              </a:spcBef>
              <a:buClrTx/>
              <a:buSzTx/>
              <a:buFontTx/>
              <a:buNone/>
            </a:pPr>
            <a:endParaRPr lang="ru-RU" altLang="ru-RU" sz="3600" b="1">
              <a:solidFill>
                <a:schemeClr val="accent2"/>
              </a:solidFill>
              <a:latin typeface="Arial" pitchFamily="34" charset="0"/>
            </a:endParaRPr>
          </a:p>
        </p:txBody>
      </p:sp>
    </p:spTree>
    <p:extLst>
      <p:ext uri="{BB962C8B-B14F-4D97-AF65-F5344CB8AC3E}">
        <p14:creationId xmlns:p14="http://schemas.microsoft.com/office/powerpoint/2010/main" val="3869636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274638"/>
            <a:ext cx="8229600" cy="6369050"/>
          </a:xfrm>
        </p:spPr>
        <p:txBody>
          <a:bodyPr/>
          <a:lstStyle/>
          <a:p>
            <a:r>
              <a:rPr lang="ru-RU" altLang="ru-RU" sz="3200" smtClean="0">
                <a:latin typeface="Times New Roman" pitchFamily="18" charset="0"/>
                <a:cs typeface="Times New Roman" pitchFamily="18" charset="0"/>
              </a:rPr>
              <a:t>Цель эпидемиологии заключается в выявлении закономерностей возникновения, распространения и прекращения болезней человека и разработке мер профилактики и борьбы с ними </a:t>
            </a:r>
          </a:p>
        </p:txBody>
      </p:sp>
    </p:spTree>
    <p:extLst>
      <p:ext uri="{BB962C8B-B14F-4D97-AF65-F5344CB8AC3E}">
        <p14:creationId xmlns:p14="http://schemas.microsoft.com/office/powerpoint/2010/main" val="2468123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42875" y="274638"/>
            <a:ext cx="8786813" cy="6440487"/>
          </a:xfrm>
        </p:spPr>
        <p:txBody>
          <a:bodyPr>
            <a:normAutofit fontScale="90000"/>
          </a:bodyPr>
          <a:lstStyle/>
          <a:p>
            <a:pPr algn="l"/>
            <a:r>
              <a:rPr lang="ru-RU" altLang="ru-RU" sz="3200" smtClean="0">
                <a:latin typeface="Times New Roman" pitchFamily="18" charset="0"/>
                <a:cs typeface="Times New Roman" pitchFamily="18" charset="0"/>
              </a:rPr>
              <a:t>                          Задачи эпидемиологии</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1. О</a:t>
            </a:r>
            <a:r>
              <a:rPr lang="ru-RU" altLang="ru-RU" sz="3000" smtClean="0">
                <a:latin typeface="Times New Roman" pitchFamily="18" charset="0"/>
                <a:cs typeface="Times New Roman" pitchFamily="18" charset="0"/>
              </a:rPr>
              <a:t>пределению медицинской и социально-</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экономической значимости болезни, её места в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структуре патологии населения;</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2. Изучению закономерностей распространения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болезни во времени (по годам, месяцам и т. п.), по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территории и среди различных групп населения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(возрастных, половых, профессиональных и т. д.);</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3. Выявлению причин и условий, определяющих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наблюдаемый характер распространения болезни;</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4. Разработке рекомендаций по оптимизации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профилактики;</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5. Разработке прогноза распространения изучаемой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болезни.</a:t>
            </a:r>
            <a:endParaRPr lang="ru-RU" altLang="ru-RU" smtClean="0"/>
          </a:p>
        </p:txBody>
      </p:sp>
    </p:spTree>
    <p:extLst>
      <p:ext uri="{BB962C8B-B14F-4D97-AF65-F5344CB8AC3E}">
        <p14:creationId xmlns:p14="http://schemas.microsoft.com/office/powerpoint/2010/main" val="397142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3209"/>
            <a:ext cx="3610744" cy="6322714"/>
          </a:xfrm>
        </p:spPr>
        <p:txBody>
          <a:bodyPr>
            <a:normAutofit/>
          </a:bodyPr>
          <a:lstStyle/>
          <a:p>
            <a:r>
              <a:rPr lang="ru-RU" sz="3200" dirty="0">
                <a:latin typeface="Times New Roman" panose="02020603050405020304" pitchFamily="18" charset="0"/>
                <a:cs typeface="Times New Roman" panose="02020603050405020304" pitchFamily="18" charset="0"/>
              </a:rPr>
              <a:t>В Индии была обнаружена древнейшая рукопись на пальмовых листьях, повествующая о сибирской язве, холере и дизентерии.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589" y="836712"/>
            <a:ext cx="5563841" cy="4853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97404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6440487"/>
          </a:xfrm>
        </p:spPr>
        <p:txBody>
          <a:bodyPr/>
          <a:lstStyle/>
          <a:p>
            <a:r>
              <a:rPr lang="ru-RU" altLang="ru-RU" sz="3200" smtClean="0">
                <a:latin typeface="Times New Roman" pitchFamily="18" charset="0"/>
                <a:cs typeface="Times New Roman" pitchFamily="18" charset="0"/>
              </a:rPr>
              <a:t>Объектом эпидемиологии являются:</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процесс возникновения и распространения любых патологических состояний среди людей (в популяции);</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состояние здоровья (невозможность возникновения и распространения патологических состояний).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Предметом эпидемиологии инфекционных болезней является эпидемический процесс, закономерности его развития и формы проявления.</a:t>
            </a:r>
            <a:endParaRPr lang="ru-RU" altLang="ru-RU" sz="3200" smtClean="0"/>
          </a:p>
        </p:txBody>
      </p:sp>
    </p:spTree>
    <p:extLst>
      <p:ext uri="{BB962C8B-B14F-4D97-AF65-F5344CB8AC3E}">
        <p14:creationId xmlns:p14="http://schemas.microsoft.com/office/powerpoint/2010/main" val="1624123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6583362"/>
          </a:xfrm>
        </p:spPr>
        <p:txBody>
          <a:bodyPr/>
          <a:lstStyle/>
          <a:p>
            <a:r>
              <a:rPr lang="ru-RU" altLang="ru-RU" sz="3200" dirty="0" smtClean="0">
                <a:latin typeface="Times New Roman" pitchFamily="18" charset="0"/>
                <a:cs typeface="Times New Roman" pitchFamily="18" charset="0"/>
              </a:rPr>
              <a:t>Эпидемиологический метод – специфическая совокупность приемов и способов, предназначенных для изучения причин возникновения и распространения любых патологических состояний в популяции людей (включает наблюдение, обследование, историческое и географическое описание, сопоставление, эксперимент, статистический и логический анализ) </a:t>
            </a:r>
          </a:p>
        </p:txBody>
      </p:sp>
    </p:spTree>
    <p:extLst>
      <p:ext uri="{BB962C8B-B14F-4D97-AF65-F5344CB8AC3E}">
        <p14:creationId xmlns:p14="http://schemas.microsoft.com/office/powerpoint/2010/main" val="34379251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r>
              <a:rPr lang="ru-RU" sz="3600" dirty="0" smtClean="0">
                <a:latin typeface="Times New Roman" panose="02020603050405020304" pitchFamily="18" charset="0"/>
                <a:cs typeface="Times New Roman" panose="02020603050405020304" pitchFamily="18" charset="0"/>
              </a:rPr>
              <a:t>Структура современной эпидемиологии</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297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4638"/>
            <a:ext cx="8229600" cy="6369050"/>
          </a:xfrm>
        </p:spPr>
        <p:txBody>
          <a:bodyPr/>
          <a:lstStyle/>
          <a:p>
            <a:r>
              <a:rPr lang="ru-RU" altLang="ru-RU" sz="3200" dirty="0" smtClean="0">
                <a:latin typeface="Times New Roman" pitchFamily="18" charset="0"/>
                <a:cs typeface="Times New Roman" pitchFamily="18" charset="0"/>
              </a:rPr>
              <a:t>Эпидемиология неинфекционных болезней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наука, изучающая причины и условия возникновения и распространения неинфекционной заболеваемости среди населения для разработки и применения профилактических мероприятий. </a:t>
            </a:r>
          </a:p>
        </p:txBody>
      </p:sp>
    </p:spTree>
    <p:extLst>
      <p:ext uri="{BB962C8B-B14F-4D97-AF65-F5344CB8AC3E}">
        <p14:creationId xmlns:p14="http://schemas.microsoft.com/office/powerpoint/2010/main" val="32141560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274638"/>
            <a:ext cx="8229600" cy="6369050"/>
          </a:xfrm>
        </p:spPr>
        <p:txBody>
          <a:bodyPr/>
          <a:lstStyle/>
          <a:p>
            <a:r>
              <a:rPr lang="ru-RU" altLang="ru-RU" sz="3200" dirty="0" smtClean="0">
                <a:latin typeface="Times New Roman" pitchFamily="18" charset="0"/>
                <a:cs typeface="Times New Roman" pitchFamily="18" charset="0"/>
              </a:rPr>
              <a:t>В эпидемиологии неинфекционных заболеваний выделяются, в зависимости от временной протяженности причинно-следственных связей, обуславливаемых реактивностью и компенсаторными механизмами, пространственное (хорологическое) и пространственно-временное (хронологическое) направления. Эти направления достаточно существенно отличаются своими аналитическими системами и используемыми показателями. </a:t>
            </a:r>
          </a:p>
        </p:txBody>
      </p:sp>
    </p:spTree>
    <p:extLst>
      <p:ext uri="{BB962C8B-B14F-4D97-AF65-F5344CB8AC3E}">
        <p14:creationId xmlns:p14="http://schemas.microsoft.com/office/powerpoint/2010/main" val="20253512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6440487"/>
          </a:xfrm>
        </p:spPr>
        <p:txBody>
          <a:bodyPr/>
          <a:lstStyle/>
          <a:p>
            <a:pPr eaLnBrk="1" hangingPunct="1"/>
            <a:r>
              <a:rPr lang="ru-RU" altLang="ru-RU" sz="3200" smtClean="0">
                <a:latin typeface="Times New Roman" pitchFamily="18" charset="0"/>
                <a:cs typeface="Times New Roman" pitchFamily="18" charset="0"/>
              </a:rPr>
              <a:t>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a:t>
            </a:r>
          </a:p>
        </p:txBody>
      </p:sp>
    </p:spTree>
    <p:extLst>
      <p:ext uri="{BB962C8B-B14F-4D97-AF65-F5344CB8AC3E}">
        <p14:creationId xmlns:p14="http://schemas.microsoft.com/office/powerpoint/2010/main" val="166206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274638"/>
            <a:ext cx="8229600" cy="6369050"/>
          </a:xfrm>
        </p:spPr>
        <p:txBody>
          <a:bodyPr/>
          <a:lstStyle/>
          <a:p>
            <a:pPr eaLnBrk="1" hangingPunct="1"/>
            <a:r>
              <a:rPr lang="ru-RU" altLang="ru-RU" sz="3200" smtClean="0">
                <a:latin typeface="Times New Roman" pitchFamily="18" charset="0"/>
                <a:cs typeface="Times New Roman" pitchFamily="18" charset="0"/>
              </a:rPr>
              <a:t>Так ученые смогли провести параллель в возникновении рака легких у многих курильщиков. Именно это открытие и стало началом научных исследований, помогающих дать оценку целому ряду факторов, а также повлияло на многие достижения неинфекционной эпидемиологии.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Это повлияло на формирование стратегии профилактики неинфекционных заболеваний, в том числе и хронических.</a:t>
            </a:r>
          </a:p>
        </p:txBody>
      </p:sp>
    </p:spTree>
    <p:extLst>
      <p:ext uri="{BB962C8B-B14F-4D97-AF65-F5344CB8AC3E}">
        <p14:creationId xmlns:p14="http://schemas.microsoft.com/office/powerpoint/2010/main" val="938047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3600" dirty="0" smtClean="0">
                <a:latin typeface="Times New Roman" panose="02020603050405020304" pitchFamily="18" charset="0"/>
                <a:cs typeface="Times New Roman" panose="02020603050405020304" pitchFamily="18" charset="0"/>
              </a:rPr>
              <a:t>Клиническая эпидемиология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a:t>
            </a:r>
            <a:r>
              <a:rPr lang="ru-RU" sz="3600" dirty="0" err="1" smtClean="0">
                <a:latin typeface="Times New Roman" panose="02020603050405020304" pitchFamily="18" charset="0"/>
                <a:cs typeface="Times New Roman" panose="02020603050405020304" pitchFamily="18" charset="0"/>
              </a:rPr>
              <a:t>фармокоэпидемиология</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2722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4638"/>
            <a:ext cx="8229600" cy="6297612"/>
          </a:xfrm>
        </p:spPr>
        <p:txBody>
          <a:bodyPr/>
          <a:lstStyle/>
          <a:p>
            <a:r>
              <a:rPr lang="ru-RU" sz="3200" smtClean="0">
                <a:latin typeface="Times New Roman" pitchFamily="18" charset="0"/>
                <a:cs typeface="Times New Roman" pitchFamily="18" charset="0"/>
              </a:rPr>
              <a:t>Экологическая эпидемиология – это отрасль общественного здоровья, изучающая экологические условия и опасности, представляющие риск для здоровья человека.</a:t>
            </a:r>
            <a:endParaRPr lang="ru-RU" smtClean="0"/>
          </a:p>
        </p:txBody>
      </p:sp>
    </p:spTree>
    <p:extLst>
      <p:ext uri="{BB962C8B-B14F-4D97-AF65-F5344CB8AC3E}">
        <p14:creationId xmlns:p14="http://schemas.microsoft.com/office/powerpoint/2010/main" val="1304956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4638"/>
            <a:ext cx="8229600" cy="6440487"/>
          </a:xfrm>
        </p:spPr>
        <p:txBody>
          <a:bodyPr/>
          <a:lstStyle/>
          <a:p>
            <a:r>
              <a:rPr lang="ru-RU" sz="3200" smtClean="0">
                <a:latin typeface="Times New Roman" pitchFamily="18" charset="0"/>
                <a:cs typeface="Times New Roman" pitchFamily="18" charset="0"/>
              </a:rPr>
              <a:t>Термин «экологическая эпидемиология» сформулирован в последние два десятилетия на Западе, вначале – как ветвь эпидемиологии неинфекционных заболеваний, затем – как особое научное направление, посвященное изучению, анализу и доказательству зависимости здоровья населения от состояния окружающей среды </a:t>
            </a:r>
          </a:p>
        </p:txBody>
      </p:sp>
    </p:spTree>
    <p:extLst>
      <p:ext uri="{BB962C8B-B14F-4D97-AF65-F5344CB8AC3E}">
        <p14:creationId xmlns:p14="http://schemas.microsoft.com/office/powerpoint/2010/main" val="51349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Догиппократовский</a:t>
            </a:r>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a:t>
            </a:r>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53" y="646331"/>
            <a:ext cx="8558227" cy="587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56657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274638"/>
            <a:ext cx="8229600" cy="6369050"/>
          </a:xfrm>
        </p:spPr>
        <p:txBody>
          <a:bodyPr/>
          <a:lstStyle/>
          <a:p>
            <a:r>
              <a:rPr lang="ru-RU" sz="3200" smtClean="0">
                <a:latin typeface="Times New Roman" pitchFamily="18" charset="0"/>
                <a:cs typeface="Times New Roman" pitchFamily="18" charset="0"/>
              </a:rPr>
              <a:t>Предметом экологической эпидемиологии являются массовые экологически обусловленные болезни среди населения.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Следовательно, экологическая эпидемиология являются частью науки эпидемиологии, а не «самостоятельной наукой», и не «методологией гигиены» или «экологии», или «общественного здравоохранения» </a:t>
            </a:r>
          </a:p>
        </p:txBody>
      </p:sp>
    </p:spTree>
    <p:extLst>
      <p:ext uri="{BB962C8B-B14F-4D97-AF65-F5344CB8AC3E}">
        <p14:creationId xmlns:p14="http://schemas.microsoft.com/office/powerpoint/2010/main" val="2824624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274638"/>
            <a:ext cx="8229600" cy="6369050"/>
          </a:xfrm>
        </p:spPr>
        <p:txBody>
          <a:bodyPr/>
          <a:lstStyle/>
          <a:p>
            <a:r>
              <a:rPr lang="ru-RU" sz="3200" smtClean="0">
                <a:latin typeface="Times New Roman" pitchFamily="18" charset="0"/>
                <a:cs typeface="Times New Roman" pitchFamily="18" charset="0"/>
              </a:rPr>
              <a:t>Одним из современных направлений эпидемиологии является ландшафтная эпидемиология</a:t>
            </a:r>
            <a:endParaRPr lang="ru-RU" sz="3200" smtClean="0"/>
          </a:p>
        </p:txBody>
      </p:sp>
    </p:spTree>
    <p:extLst>
      <p:ext uri="{BB962C8B-B14F-4D97-AF65-F5344CB8AC3E}">
        <p14:creationId xmlns:p14="http://schemas.microsoft.com/office/powerpoint/2010/main" val="2442203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274638"/>
            <a:ext cx="8472488" cy="6369050"/>
          </a:xfrm>
        </p:spPr>
        <p:txBody>
          <a:bodyPr/>
          <a:lstStyle/>
          <a:p>
            <a:r>
              <a:rPr lang="ru-RU" sz="3200" smtClean="0">
                <a:latin typeface="Times New Roman" pitchFamily="18" charset="0"/>
                <a:cs typeface="Times New Roman" pitchFamily="18" charset="0"/>
              </a:rPr>
              <a:t>Ландшафтная эпидемиология происходит из области ландшафтной экологии. Так же, как ландшафтная экология связана с анализом структуры и происходящих в экосистеме процессов (во времени и пространстве), ландшафтная эпидемиология может быть использована для анализа факторов риска и их моделирования. Это основывается на теории, что большинство переносчиков, их хозяев и возбудителей заболеваний, обычно связаны с ландшафтом, а экологические факторы контролируют их распределение и количество.</a:t>
            </a:r>
          </a:p>
        </p:txBody>
      </p:sp>
    </p:spTree>
    <p:extLst>
      <p:ext uri="{BB962C8B-B14F-4D97-AF65-F5344CB8AC3E}">
        <p14:creationId xmlns:p14="http://schemas.microsoft.com/office/powerpoint/2010/main" val="3017414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6440487"/>
          </a:xfrm>
        </p:spPr>
        <p:txBody>
          <a:bodyPr/>
          <a:lstStyle/>
          <a:p>
            <a:pPr eaLnBrk="1" hangingPunct="1"/>
            <a:r>
              <a:rPr lang="ru-RU" sz="3200" smtClean="0">
                <a:latin typeface="Times New Roman" pitchFamily="18" charset="0"/>
                <a:cs typeface="Times New Roman" pitchFamily="18" charset="0"/>
              </a:rPr>
              <a:t>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a:t>
            </a:r>
          </a:p>
        </p:txBody>
      </p:sp>
    </p:spTree>
    <p:extLst>
      <p:ext uri="{BB962C8B-B14F-4D97-AF65-F5344CB8AC3E}">
        <p14:creationId xmlns:p14="http://schemas.microsoft.com/office/powerpoint/2010/main" val="1360266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57200" y="274638"/>
            <a:ext cx="8229600" cy="6297612"/>
          </a:xfrm>
        </p:spPr>
        <p:txBody>
          <a:bodyPr/>
          <a:lstStyle/>
          <a:p>
            <a:pPr eaLnBrk="1" hangingPunct="1"/>
            <a:r>
              <a:rPr lang="ru-RU" altLang="ru-RU" sz="3200" smtClean="0">
                <a:latin typeface="Times New Roman" pitchFamily="18" charset="0"/>
                <a:cs typeface="Times New Roman" pitchFamily="18" charset="0"/>
              </a:rPr>
              <a:t>Эпидемиология инфекционных болезней представлена в виде системы знаний о составляющих эпидемического процесса, а также методах его изучения, различных проводимых противоэпидемических мероприятий, а также их организация. </a:t>
            </a:r>
          </a:p>
        </p:txBody>
      </p:sp>
    </p:spTree>
    <p:extLst>
      <p:ext uri="{BB962C8B-B14F-4D97-AF65-F5344CB8AC3E}">
        <p14:creationId xmlns:p14="http://schemas.microsoft.com/office/powerpoint/2010/main" val="30496495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274638"/>
            <a:ext cx="8229600" cy="6369050"/>
          </a:xfrm>
        </p:spPr>
        <p:txBody>
          <a:bodyPr/>
          <a:lstStyle/>
          <a:p>
            <a:pPr eaLnBrk="1" hangingPunct="1"/>
            <a:r>
              <a:rPr lang="ru-RU" altLang="ru-RU" sz="3200" smtClean="0">
                <a:latin typeface="Times New Roman" pitchFamily="18" charset="0"/>
                <a:cs typeface="Times New Roman" pitchFamily="18" charset="0"/>
              </a:rPr>
              <a:t>Эпидемиология инфекционных болезней изучает эпидемический процесс, закономерность его развития, а также, то в каких формах он проявляется. </a:t>
            </a:r>
            <a:endParaRPr lang="ru-RU" altLang="ru-RU" smtClean="0"/>
          </a:p>
        </p:txBody>
      </p:sp>
    </p:spTree>
    <p:extLst>
      <p:ext uri="{BB962C8B-B14F-4D97-AF65-F5344CB8AC3E}">
        <p14:creationId xmlns:p14="http://schemas.microsoft.com/office/powerpoint/2010/main" val="34613964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274638"/>
            <a:ext cx="8229600" cy="6369050"/>
          </a:xfrm>
        </p:spPr>
        <p:txBody>
          <a:bodyPr/>
          <a:lstStyle/>
          <a:p>
            <a:pPr eaLnBrk="1" hangingPunct="1"/>
            <a:r>
              <a:rPr lang="ru-RU" altLang="ru-RU" smtClean="0">
                <a:latin typeface="Times New Roman" pitchFamily="18" charset="0"/>
                <a:cs typeface="Times New Roman" pitchFamily="18" charset="0"/>
              </a:rPr>
              <a:t>Эпидемический процесс</a:t>
            </a:r>
            <a:br>
              <a:rPr lang="ru-RU" altLang="ru-RU" smtClean="0">
                <a:latin typeface="Times New Roman" pitchFamily="18" charset="0"/>
                <a:cs typeface="Times New Roman" pitchFamily="18" charset="0"/>
              </a:rPr>
            </a:br>
            <a:r>
              <a:rPr lang="ru-RU" altLang="ru-RU" smtClean="0">
                <a:latin typeface="Times New Roman" pitchFamily="18" charset="0"/>
                <a:cs typeface="Times New Roman" pitchFamily="18" charset="0"/>
              </a:rPr>
              <a:t/>
            </a:r>
            <a:br>
              <a:rPr lang="ru-RU" altLang="ru-RU" smtClean="0">
                <a:latin typeface="Times New Roman" pitchFamily="18" charset="0"/>
                <a:cs typeface="Times New Roman" pitchFamily="18" charset="0"/>
              </a:rPr>
            </a:br>
            <a:endParaRPr lang="ru-RU" altLang="ru-RU" smtClean="0"/>
          </a:p>
        </p:txBody>
      </p:sp>
    </p:spTree>
    <p:extLst>
      <p:ext uri="{BB962C8B-B14F-4D97-AF65-F5344CB8AC3E}">
        <p14:creationId xmlns:p14="http://schemas.microsoft.com/office/powerpoint/2010/main" val="4580125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83362"/>
          </a:xfrm>
        </p:spPr>
        <p:txBody>
          <a:bodyPr>
            <a:normAutofit/>
          </a:bodyPr>
          <a:lstStyle/>
          <a:p>
            <a:r>
              <a:rPr lang="ru-RU" sz="3200" dirty="0">
                <a:latin typeface="Times New Roman" pitchFamily="18" charset="0"/>
                <a:cs typeface="Times New Roman" pitchFamily="18" charset="0"/>
              </a:rPr>
              <a:t>Эпидемиология (от греч. </a:t>
            </a:r>
            <a:r>
              <a:rPr lang="ru-RU" sz="3200" dirty="0" err="1">
                <a:latin typeface="Times New Roman" pitchFamily="18" charset="0"/>
                <a:cs typeface="Times New Roman" pitchFamily="18" charset="0"/>
              </a:rPr>
              <a:t>epi</a:t>
            </a:r>
            <a:r>
              <a:rPr lang="ru-RU" sz="3200" dirty="0">
                <a:latin typeface="Times New Roman" pitchFamily="18" charset="0"/>
                <a:cs typeface="Times New Roman" pitchFamily="18" charset="0"/>
              </a:rPr>
              <a:t>— над- и </a:t>
            </a:r>
            <a:r>
              <a:rPr lang="ru-RU" sz="3200" dirty="0" err="1">
                <a:latin typeface="Times New Roman" pitchFamily="18" charset="0"/>
                <a:cs typeface="Times New Roman" pitchFamily="18" charset="0"/>
              </a:rPr>
              <a:t>demos</a:t>
            </a:r>
            <a:r>
              <a:rPr lang="ru-RU" sz="3200" dirty="0">
                <a:latin typeface="Times New Roman" pitchFamily="18" charset="0"/>
                <a:cs typeface="Times New Roman" pitchFamily="18" charset="0"/>
              </a:rPr>
              <a:t> — народ + </a:t>
            </a:r>
            <a:r>
              <a:rPr lang="ru-RU" sz="3200" dirty="0" err="1">
                <a:latin typeface="Times New Roman" pitchFamily="18" charset="0"/>
                <a:cs typeface="Times New Roman" pitchFamily="18" charset="0"/>
              </a:rPr>
              <a:t>logos</a:t>
            </a:r>
            <a:r>
              <a:rPr lang="ru-RU" sz="3200" dirty="0">
                <a:latin typeface="Times New Roman" pitchFamily="18" charset="0"/>
                <a:cs typeface="Times New Roman" pitchFamily="18" charset="0"/>
              </a:rPr>
              <a:t> — наука,) — медицинская наука, изучающая причины возникновения и особенности распространения заболеваний в обществе с целью применения полученных знаний для решения проблем здравоохранения.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r>
              <a:rPr lang="ru-RU" sz="3200" dirty="0" smtClean="0">
                <a:latin typeface="Times New Roman" pitchFamily="18" charset="0"/>
                <a:cs typeface="Times New Roman" pitchFamily="18" charset="0"/>
              </a:rPr>
              <a:t>Джон </a:t>
            </a:r>
            <a:r>
              <a:rPr lang="ru-RU" sz="3200" dirty="0" err="1" smtClean="0">
                <a:latin typeface="Times New Roman" pitchFamily="18" charset="0"/>
                <a:cs typeface="Times New Roman" pitchFamily="18" charset="0"/>
              </a:rPr>
              <a:t>Гронт</a:t>
            </a:r>
            <a:r>
              <a:rPr lang="ru-RU" sz="3200" dirty="0" smtClean="0">
                <a:latin typeface="Times New Roman" pitchFamily="18" charset="0"/>
                <a:cs typeface="Times New Roman" pitchFamily="18" charset="0"/>
              </a:rPr>
              <a:t> первым </a:t>
            </a:r>
            <a:r>
              <a:rPr lang="ru-RU" sz="3200" dirty="0">
                <a:latin typeface="Times New Roman" pitchFamily="18" charset="0"/>
                <a:cs typeface="Times New Roman" pitchFamily="18" charset="0"/>
              </a:rPr>
              <a:t>проанализировал количественные характеристики рождаемости, смертности и заболеваемости с </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учётом различий между женщинами и мужчинами, высокой детской смертности, различий между городом и селом и сезонных колебаний</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ru-RU" sz="3600" dirty="0" err="1" smtClean="0">
                <a:latin typeface="Times New Roman" panose="02020603050405020304" pitchFamily="18" charset="0"/>
                <a:cs typeface="Times New Roman" panose="02020603050405020304" pitchFamily="18" charset="0"/>
              </a:rPr>
              <a:t>Фарр</a:t>
            </a:r>
            <a:r>
              <a:rPr lang="ru-RU" sz="3600" dirty="0">
                <a:latin typeface="Times New Roman" panose="02020603050405020304" pitchFamily="18" charset="0"/>
                <a:cs typeface="Times New Roman" panose="02020603050405020304" pitchFamily="18" charset="0"/>
              </a:rPr>
              <a:t>, считающийся отцом  современной демографической статистики и надзора, разработал многие основные принципы, применяемые в классификации болезней.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Расширил методику эпидемиологического анализа </a:t>
            </a:r>
            <a:r>
              <a:rPr lang="ru-RU" sz="3600" dirty="0">
                <a:latin typeface="Times New Roman" panose="02020603050405020304" pitchFamily="18" charset="0"/>
                <a:cs typeface="Times New Roman" panose="02020603050405020304" pitchFamily="18" charset="0"/>
              </a:rPr>
              <a:t>данных по заболеваемости и смертности, принимая во внимание влияние рода занятий, социального положения и отношений</a:t>
            </a:r>
            <a:r>
              <a:rPr lang="ru-RU" sz="36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21919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24" y="332656"/>
            <a:ext cx="3754760" cy="6106690"/>
          </a:xfrm>
        </p:spPr>
        <p:txBody>
          <a:bodyPr>
            <a:normAutofit/>
          </a:bodyPr>
          <a:lstStyle/>
          <a:p>
            <a:r>
              <a:rPr lang="ru-RU" sz="3600" dirty="0" smtClean="0">
                <a:latin typeface="Times New Roman" panose="02020603050405020304" pitchFamily="18" charset="0"/>
                <a:cs typeface="Times New Roman" panose="02020603050405020304" pitchFamily="18" charset="0"/>
              </a:rPr>
              <a:t>Было </a:t>
            </a:r>
            <a:r>
              <a:rPr lang="ru-RU" sz="3600" dirty="0">
                <a:latin typeface="Times New Roman" panose="02020603050405020304" pitchFamily="18" charset="0"/>
                <a:cs typeface="Times New Roman" panose="02020603050405020304" pitchFamily="18" charset="0"/>
              </a:rPr>
              <a:t>известно, что больной заразен и что от него можно заразится не только путем соприкосновения, но и через вещи, воздух</a:t>
            </a:r>
            <a:r>
              <a:rPr lang="ru-RU" dirty="0"/>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5136" y="908720"/>
            <a:ext cx="5693961" cy="5256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6887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r>
              <a:rPr lang="ru-RU" sz="3200" dirty="0">
                <a:latin typeface="Times New Roman" pitchFamily="18" charset="0"/>
                <a:cs typeface="Times New Roman" pitchFamily="18" charset="0"/>
              </a:rPr>
              <a:t>Первое эпидемиологическое исследование, ставившее целью описать, объяснить и даже принять меры по устранению выявленных причин заболеваемости, провёл английский анестезиолог Джон Сноу, позднее получивший имя «отца полевой эпидемиологии».</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8229600" cy="6583362"/>
          </a:xfrm>
        </p:spPr>
        <p:txBody>
          <a:bodyPr/>
          <a:lstStyle/>
          <a:p>
            <a:r>
              <a:rPr lang="ru-RU" altLang="ru-RU" sz="3200" dirty="0" smtClean="0">
                <a:latin typeface="Times New Roman" pitchFamily="18" charset="0"/>
                <a:cs typeface="Times New Roman" pitchFamily="18" charset="0"/>
              </a:rPr>
              <a:t>Исследование –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одна из форм познавательной деятельности в эпидемиологии </a:t>
            </a:r>
            <a:br>
              <a:rPr lang="ru-RU" altLang="ru-RU" sz="3200" dirty="0" smtClean="0">
                <a:latin typeface="Times New Roman" pitchFamily="18" charset="0"/>
                <a:cs typeface="Times New Roman" pitchFamily="18" charset="0"/>
              </a:rPr>
            </a:br>
            <a:r>
              <a:rPr lang="ru-RU" altLang="ru-RU" dirty="0" smtClean="0"/>
              <a:t/>
            </a:r>
            <a:br>
              <a:rPr lang="ru-RU" altLang="ru-RU" dirty="0" smtClean="0"/>
            </a:br>
            <a:r>
              <a:rPr lang="ru-RU" altLang="ru-RU" sz="3200" dirty="0" smtClean="0">
                <a:latin typeface="Times New Roman" pitchFamily="18" charset="0"/>
                <a:cs typeface="Times New Roman" pitchFamily="18" charset="0"/>
              </a:rPr>
              <a:t>… процесс получения знаний, характеризующийся объективностью, </a:t>
            </a:r>
            <a:r>
              <a:rPr lang="ru-RU" altLang="ru-RU" sz="3200" dirty="0" err="1" smtClean="0">
                <a:latin typeface="Times New Roman" pitchFamily="18" charset="0"/>
                <a:cs typeface="Times New Roman" pitchFamily="18" charset="0"/>
              </a:rPr>
              <a:t>воспроизводимостью</a:t>
            </a:r>
            <a:r>
              <a:rPr lang="ru-RU" altLang="ru-RU" sz="3200" dirty="0" smtClean="0">
                <a:latin typeface="Times New Roman" pitchFamily="18" charset="0"/>
                <a:cs typeface="Times New Roman" pitchFamily="18" charset="0"/>
              </a:rPr>
              <a:t> и точностью.</a:t>
            </a:r>
          </a:p>
        </p:txBody>
      </p:sp>
    </p:spTree>
    <p:extLst>
      <p:ext uri="{BB962C8B-B14F-4D97-AF65-F5344CB8AC3E}">
        <p14:creationId xmlns:p14="http://schemas.microsoft.com/office/powerpoint/2010/main" val="1253622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200" dirty="0" err="1" smtClean="0">
                <a:latin typeface="Times New Roman" pitchFamily="18" charset="0"/>
                <a:cs typeface="Times New Roman" pitchFamily="18" charset="0"/>
              </a:rPr>
              <a:t>Норман</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Мак </a:t>
            </a:r>
            <a:r>
              <a:rPr lang="ru-RU" sz="3200" dirty="0" err="1">
                <a:latin typeface="Times New Roman" pitchFamily="18" charset="0"/>
                <a:cs typeface="Times New Roman" pitchFamily="18" charset="0"/>
              </a:rPr>
              <a:t>Алистер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Грегг</a:t>
            </a:r>
            <a:r>
              <a:rPr lang="ru-RU" sz="3200" dirty="0">
                <a:latin typeface="Times New Roman" pitchFamily="18" charset="0"/>
                <a:cs typeface="Times New Roman" pitchFamily="18" charset="0"/>
              </a:rPr>
              <a:t> обратил внимание на необычно высокий уровень врождённой катаракты в Сиднее и других городах Австралии.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На </a:t>
            </a:r>
            <a:r>
              <a:rPr lang="ru-RU" sz="3200" dirty="0">
                <a:latin typeface="Times New Roman" pitchFamily="18" charset="0"/>
                <a:cs typeface="Times New Roman" pitchFamily="18" charset="0"/>
              </a:rPr>
              <a:t>основе совокупности собранных материалов </a:t>
            </a:r>
            <a:r>
              <a:rPr lang="ru-RU" sz="3200" dirty="0" err="1">
                <a:latin typeface="Times New Roman" pitchFamily="18" charset="0"/>
                <a:cs typeface="Times New Roman" pitchFamily="18" charset="0"/>
              </a:rPr>
              <a:t>Грегг</a:t>
            </a:r>
            <a:r>
              <a:rPr lang="ru-RU" sz="3200" dirty="0">
                <a:latin typeface="Times New Roman" pitchFamily="18" charset="0"/>
                <a:cs typeface="Times New Roman" pitchFamily="18" charset="0"/>
              </a:rPr>
              <a:t> сформулировал гипотезу причинно-следственной связи врождённой катаракты с краснухой, перенесённой матерью на раннем сроке беременности.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600" dirty="0" smtClean="0">
                <a:latin typeface="Times New Roman" pitchFamily="18" charset="0"/>
                <a:cs typeface="Times New Roman" pitchFamily="18" charset="0"/>
              </a:rPr>
              <a:t>Подобные выводы могли быть обоснованы только результатами, полученными эпидемиологическими методами – сопоставлением </a:t>
            </a:r>
            <a:r>
              <a:rPr lang="ru-RU" sz="3600" dirty="0">
                <a:latin typeface="Times New Roman" pitchFamily="18" charset="0"/>
                <a:cs typeface="Times New Roman" pitchFamily="18" charset="0"/>
              </a:rPr>
              <a:t>интересующих исследователя данных в отдельных группах людей и в разные периоды времени.</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69072"/>
          </a:xfrm>
        </p:spPr>
        <p:txBody>
          <a:bodyPr>
            <a:normAutofit/>
          </a:bodyPr>
          <a:lstStyle/>
          <a:p>
            <a:r>
              <a:rPr lang="ru-RU" sz="3600" dirty="0">
                <a:latin typeface="Times New Roman" pitchFamily="18" charset="0"/>
                <a:cs typeface="Times New Roman" pitchFamily="18" charset="0"/>
              </a:rPr>
              <a:t>П</a:t>
            </a:r>
            <a:r>
              <a:rPr lang="ru-RU" sz="3600" dirty="0" smtClean="0">
                <a:latin typeface="Times New Roman" pitchFamily="18" charset="0"/>
                <a:cs typeface="Times New Roman" pitchFamily="18" charset="0"/>
              </a:rPr>
              <a:t>одход</a:t>
            </a:r>
            <a:r>
              <a:rPr lang="ru-RU" sz="3600" dirty="0">
                <a:latin typeface="Times New Roman" pitchFamily="18" charset="0"/>
                <a:cs typeface="Times New Roman" pitchFamily="18" charset="0"/>
              </a:rPr>
              <a:t>, выявляющий закономерности распределения заболеваний во времени, территориально и среди различных групп </a:t>
            </a:r>
            <a:r>
              <a:rPr lang="ru-RU" sz="3600" dirty="0" smtClean="0">
                <a:latin typeface="Times New Roman" pitchFamily="18" charset="0"/>
                <a:cs typeface="Times New Roman" pitchFamily="18" charset="0"/>
              </a:rPr>
              <a:t>населения определяется как эпидемиологический</a:t>
            </a:r>
            <a:r>
              <a:rPr lang="ru-RU" sz="3600" dirty="0">
                <a:latin typeface="Times New Roman" pitchFamily="18" charset="0"/>
                <a:cs typeface="Times New Roman" pitchFamily="18" charset="0"/>
              </a:rPr>
              <a:t>.</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440510"/>
          </a:xfrm>
        </p:spPr>
        <p:txBody>
          <a:bodyPr>
            <a:normAutofit/>
          </a:bodyPr>
          <a:lstStyle/>
          <a:p>
            <a:r>
              <a:rPr lang="ru-RU" sz="3200" dirty="0">
                <a:latin typeface="Times New Roman" pitchFamily="18" charset="0"/>
                <a:cs typeface="Times New Roman" pitchFamily="18" charset="0"/>
              </a:rPr>
              <a:t>Эпидемиологический метод </a:t>
            </a:r>
            <a:r>
              <a:rPr lang="ru-RU" sz="3200" dirty="0" smtClean="0">
                <a:latin typeface="Times New Roman" pitchFamily="18" charset="0"/>
                <a:cs typeface="Times New Roman" pitchFamily="18" charset="0"/>
              </a:rPr>
              <a:t>– это </a:t>
            </a:r>
            <a:r>
              <a:rPr lang="ru-RU" sz="3200" dirty="0">
                <a:latin typeface="Times New Roman" pitchFamily="18" charset="0"/>
                <a:cs typeface="Times New Roman" pitchFamily="18" charset="0"/>
              </a:rPr>
              <a:t>специфическая совокупность приемов, которая предназначена для изучения причин и условий возникновения и распространения любых патологических </a:t>
            </a:r>
            <a:r>
              <a:rPr lang="ru-RU" sz="3200" dirty="0" smtClean="0">
                <a:latin typeface="Times New Roman" pitchFamily="18" charset="0"/>
                <a:cs typeface="Times New Roman" pitchFamily="18" charset="0"/>
              </a:rPr>
              <a:t>состояний </a:t>
            </a:r>
            <a:r>
              <a:rPr lang="ru-RU" sz="3200" dirty="0">
                <a:latin typeface="Times New Roman" pitchFamily="18" charset="0"/>
                <a:cs typeface="Times New Roman" pitchFamily="18" charset="0"/>
              </a:rPr>
              <a:t>и состояний здоровья в популяции людей. </a:t>
            </a:r>
            <a:endParaRPr lang="ru-RU" sz="3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r>
              <a:rPr lang="ru-RU" sz="3200" dirty="0">
                <a:latin typeface="Times New Roman" pitchFamily="18" charset="0"/>
                <a:cs typeface="Times New Roman" pitchFamily="18" charset="0"/>
              </a:rPr>
              <a:t>Эпидемиологический метод, </a:t>
            </a:r>
            <a:r>
              <a:rPr lang="ru-RU" sz="3200" dirty="0" smtClean="0">
                <a:latin typeface="Times New Roman" pitchFamily="18" charset="0"/>
                <a:cs typeface="Times New Roman" pitchFamily="18" charset="0"/>
              </a:rPr>
              <a:t>применён </a:t>
            </a:r>
            <a:r>
              <a:rPr lang="ru-RU" sz="3200" dirty="0">
                <a:latin typeface="Times New Roman" pitchFamily="18" charset="0"/>
                <a:cs typeface="Times New Roman" pitchFamily="18" charset="0"/>
              </a:rPr>
              <a:t>и оказался эффективным при изучении закономерностей распространения среди населения болезней неинфекционной природы.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r>
              <a:rPr lang="ru-RU" sz="3200" dirty="0" smtClean="0">
                <a:latin typeface="Times New Roman" pitchFamily="18" charset="0"/>
                <a:cs typeface="Times New Roman" pitchFamily="18" charset="0"/>
              </a:rPr>
              <a:t>Объект эпидемиологии – заболеваемость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Предмет эпидемиологии – эпидемический процесс</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200" dirty="0" smtClean="0">
                <a:latin typeface="Times New Roman" pitchFamily="18" charset="0"/>
                <a:cs typeface="Times New Roman" pitchFamily="18" charset="0"/>
              </a:rPr>
              <a:t>Заболеваемость рассматривается как медико-биологическая характеристика образа жизни.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Показатель заболеваемости – совокупность случаев заболевания в популяции.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857232"/>
            <a:ext cx="7772400" cy="1470025"/>
          </a:xfrm>
        </p:spPr>
        <p:txBody>
          <a:bodyPr>
            <a:noAutofit/>
          </a:bodyPr>
          <a:lstStyle/>
          <a:p>
            <a:r>
              <a:rPr lang="ru-RU" sz="3200" dirty="0" smtClean="0">
                <a:latin typeface="Times New Roman" pitchFamily="18" charset="0"/>
                <a:cs typeface="Times New Roman" pitchFamily="18" charset="0"/>
              </a:rPr>
              <a:t> Показатели заболеваемости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качественные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количественные</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728" y="2786058"/>
            <a:ext cx="6400800" cy="3714776"/>
          </a:xfrm>
        </p:spPr>
        <p:txBody>
          <a:bodyPr>
            <a:normAutofit fontScale="25000" lnSpcReduction="20000"/>
          </a:bodyPr>
          <a:lstStyle/>
          <a:p>
            <a:r>
              <a:rPr lang="ru-RU" sz="12800" dirty="0" smtClean="0">
                <a:solidFill>
                  <a:schemeClr val="tx1"/>
                </a:solidFill>
                <a:latin typeface="Times New Roman" pitchFamily="18" charset="0"/>
                <a:cs typeface="Times New Roman" pitchFamily="18" charset="0"/>
              </a:rPr>
              <a:t>Размерность показателей заболеваемости:</a:t>
            </a:r>
          </a:p>
          <a:p>
            <a:r>
              <a:rPr lang="ru-RU" sz="12800" dirty="0" smtClean="0">
                <a:solidFill>
                  <a:schemeClr val="tx1"/>
                </a:solidFill>
                <a:latin typeface="Times New Roman" pitchFamily="18" charset="0"/>
                <a:cs typeface="Times New Roman" pitchFamily="18" charset="0"/>
              </a:rPr>
              <a:t>единицы;</a:t>
            </a:r>
          </a:p>
          <a:p>
            <a:r>
              <a:rPr lang="ru-RU" sz="12800" dirty="0" smtClean="0">
                <a:solidFill>
                  <a:schemeClr val="tx1"/>
                </a:solidFill>
                <a:latin typeface="Times New Roman" pitchFamily="18" charset="0"/>
                <a:cs typeface="Times New Roman" pitchFamily="18" charset="0"/>
              </a:rPr>
              <a:t>проценты;</a:t>
            </a:r>
          </a:p>
          <a:p>
            <a:r>
              <a:rPr lang="ru-RU" sz="12800" dirty="0" err="1" smtClean="0">
                <a:solidFill>
                  <a:schemeClr val="tx1"/>
                </a:solidFill>
                <a:latin typeface="Times New Roman" pitchFamily="18" charset="0"/>
                <a:cs typeface="Times New Roman" pitchFamily="18" charset="0"/>
              </a:rPr>
              <a:t>продецимили</a:t>
            </a:r>
            <a:r>
              <a:rPr lang="ru-RU" sz="12800" dirty="0" smtClean="0">
                <a:solidFill>
                  <a:schemeClr val="tx1"/>
                </a:solidFill>
                <a:latin typeface="Times New Roman" pitchFamily="18" charset="0"/>
                <a:cs typeface="Times New Roman" pitchFamily="18" charset="0"/>
              </a:rPr>
              <a:t>;</a:t>
            </a:r>
          </a:p>
          <a:p>
            <a:r>
              <a:rPr lang="ru-RU" sz="12800" dirty="0" err="1" smtClean="0">
                <a:solidFill>
                  <a:schemeClr val="tx1"/>
                </a:solidFill>
                <a:latin typeface="Times New Roman" pitchFamily="18" charset="0"/>
                <a:cs typeface="Times New Roman" pitchFamily="18" charset="0"/>
              </a:rPr>
              <a:t>просантимиле</a:t>
            </a:r>
            <a:r>
              <a:rPr lang="ru-RU" sz="12800" dirty="0" smtClean="0">
                <a:solidFill>
                  <a:schemeClr val="tx1"/>
                </a:solidFill>
                <a:latin typeface="Times New Roman" pitchFamily="18" charset="0"/>
                <a:cs typeface="Times New Roman" pitchFamily="18" charset="0"/>
              </a:rPr>
              <a:t>;</a:t>
            </a:r>
          </a:p>
          <a:p>
            <a:r>
              <a:rPr lang="ru-RU" sz="12800" dirty="0" err="1" smtClean="0">
                <a:solidFill>
                  <a:schemeClr val="tx1"/>
                </a:solidFill>
                <a:latin typeface="Times New Roman" pitchFamily="18" charset="0"/>
                <a:cs typeface="Times New Roman" pitchFamily="18" charset="0"/>
              </a:rPr>
              <a:t>промиле</a:t>
            </a:r>
            <a:endParaRPr lang="ru-RU" sz="1280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91192"/>
            <a:ext cx="9396536" cy="694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1334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214291"/>
            <a:ext cx="7772400" cy="3214709"/>
          </a:xfrm>
        </p:spPr>
        <p:txBody>
          <a:bodyPr>
            <a:normAutofit/>
          </a:bodyPr>
          <a:lstStyle/>
          <a:p>
            <a:r>
              <a:rPr lang="ru-RU" dirty="0" smtClean="0">
                <a:latin typeface="Times New Roman" pitchFamily="18" charset="0"/>
                <a:cs typeface="Times New Roman" pitchFamily="18" charset="0"/>
              </a:rPr>
              <a:t>Структура эпидемиологического метода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Используемые приемы:</a:t>
            </a:r>
            <a:endParaRPr lang="ru-RU" sz="3200" dirty="0"/>
          </a:p>
        </p:txBody>
      </p:sp>
      <p:sp>
        <p:nvSpPr>
          <p:cNvPr id="4" name="Подзаголовок 3"/>
          <p:cNvSpPr>
            <a:spLocks noGrp="1"/>
          </p:cNvSpPr>
          <p:nvPr>
            <p:ph type="subTitle" idx="1"/>
          </p:nvPr>
        </p:nvSpPr>
        <p:spPr>
          <a:xfrm>
            <a:off x="1785918" y="3500438"/>
            <a:ext cx="6400800" cy="3071834"/>
          </a:xfrm>
        </p:spPr>
        <p:txBody>
          <a:bodyPr/>
          <a:lstStyle/>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описательные (дескриптивные)</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Аналитические</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Экспериментальные</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a:bodyPr>
          <a:lstStyle/>
          <a:p>
            <a:r>
              <a:rPr lang="ru-RU" sz="3200" b="1" dirty="0">
                <a:latin typeface="Times New Roman" pitchFamily="18" charset="0"/>
                <a:cs typeface="Times New Roman" pitchFamily="18" charset="0"/>
              </a:rPr>
              <a:t>Целью описательных </a:t>
            </a:r>
            <a:r>
              <a:rPr lang="ru-RU" sz="3200" b="1" dirty="0" smtClean="0">
                <a:latin typeface="Times New Roman" pitchFamily="18" charset="0"/>
                <a:cs typeface="Times New Roman" pitchFamily="18" charset="0"/>
              </a:rPr>
              <a:t>приемов</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исследования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определение </a:t>
            </a:r>
            <a:r>
              <a:rPr lang="ru-RU" sz="3200" dirty="0">
                <a:latin typeface="Times New Roman" pitchFamily="18" charset="0"/>
                <a:cs typeface="Times New Roman" pitchFamily="18" charset="0"/>
              </a:rPr>
              <a:t>проблем медицины и профилактики в общем и по </a:t>
            </a:r>
            <a:r>
              <a:rPr lang="ru-RU" sz="3200" dirty="0" smtClean="0">
                <a:latin typeface="Times New Roman" pitchFamily="18" charset="0"/>
                <a:cs typeface="Times New Roman" pitchFamily="18" charset="0"/>
              </a:rPr>
              <a:t>нозологическим </a:t>
            </a:r>
            <a:r>
              <a:rPr lang="ru-RU" sz="3200" dirty="0">
                <a:latin typeface="Times New Roman" pitchFamily="18" charset="0"/>
                <a:cs typeface="Times New Roman" pitchFamily="18" charset="0"/>
              </a:rPr>
              <a:t>формам болезней, и формирование гипотез о факторах риска.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Задачами </a:t>
            </a:r>
            <a:r>
              <a:rPr lang="ru-RU" sz="3200" dirty="0">
                <a:latin typeface="Times New Roman" pitchFamily="18" charset="0"/>
                <a:cs typeface="Times New Roman" pitchFamily="18" charset="0"/>
              </a:rPr>
              <a:t>описательных исследований являются выявление </a:t>
            </a:r>
            <a:r>
              <a:rPr lang="ru-RU" sz="3200" dirty="0" smtClean="0">
                <a:latin typeface="Times New Roman" pitchFamily="18" charset="0"/>
                <a:cs typeface="Times New Roman" pitchFamily="18" charset="0"/>
              </a:rPr>
              <a:t>территорий </a:t>
            </a:r>
            <a:r>
              <a:rPr lang="ru-RU" sz="3200" dirty="0">
                <a:latin typeface="Times New Roman" pitchFamily="18" charset="0"/>
                <a:cs typeface="Times New Roman" pitchFamily="18" charset="0"/>
              </a:rPr>
              <a:t>риска, времени риска, групп риска.</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200" b="1" dirty="0">
                <a:latin typeface="Times New Roman" pitchFamily="18" charset="0"/>
                <a:cs typeface="Times New Roman" pitchFamily="18" charset="0"/>
              </a:rPr>
              <a:t>Целью аналитических приемов </a:t>
            </a:r>
            <a:r>
              <a:rPr lang="ru-RU" sz="3200" dirty="0">
                <a:latin typeface="Times New Roman" pitchFamily="18" charset="0"/>
                <a:cs typeface="Times New Roman" pitchFamily="18" charset="0"/>
              </a:rPr>
              <a:t>исследования является оценка гипотез о факторах риска.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К </a:t>
            </a:r>
            <a:r>
              <a:rPr lang="ru-RU" sz="3200" dirty="0">
                <a:latin typeface="Times New Roman" pitchFamily="18" charset="0"/>
                <a:cs typeface="Times New Roman" pitchFamily="18" charset="0"/>
              </a:rPr>
              <a:t>аналитическим приемам исследования относятся:</a:t>
            </a:r>
            <a:br>
              <a:rPr lang="ru-RU" sz="3200" dirty="0">
                <a:latin typeface="Times New Roman" pitchFamily="18" charset="0"/>
                <a:cs typeface="Times New Roman" pitchFamily="18" charset="0"/>
              </a:rPr>
            </a:br>
            <a:r>
              <a:rPr lang="ru-RU" sz="3200" dirty="0" err="1">
                <a:latin typeface="Times New Roman" pitchFamily="18" charset="0"/>
                <a:cs typeface="Times New Roman" pitchFamily="18" charset="0"/>
              </a:rPr>
              <a:t>Когортные</a:t>
            </a:r>
            <a:r>
              <a:rPr lang="ru-RU" sz="3200" dirty="0">
                <a:latin typeface="Times New Roman" pitchFamily="18" charset="0"/>
                <a:cs typeface="Times New Roman" pitchFamily="18" charset="0"/>
              </a:rPr>
              <a:t> исследования</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Исследования типа случай-контроль</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Гибридные (комбинированные) </a:t>
            </a:r>
            <a:r>
              <a:rPr lang="ru-RU" sz="3200" dirty="0" smtClean="0">
                <a:latin typeface="Times New Roman" pitchFamily="18" charset="0"/>
                <a:cs typeface="Times New Roman" pitchFamily="18" charset="0"/>
              </a:rPr>
              <a:t>исследования</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285727"/>
            <a:ext cx="7772400" cy="2643207"/>
          </a:xfrm>
        </p:spPr>
        <p:txBody>
          <a:bodyPr>
            <a:normAutofit fontScale="90000"/>
          </a:bodyPr>
          <a:lstStyle/>
          <a:p>
            <a:r>
              <a:rPr lang="ru-RU" sz="3600" b="1" dirty="0" smtClean="0">
                <a:latin typeface="Times New Roman" pitchFamily="18" charset="0"/>
                <a:cs typeface="Times New Roman" pitchFamily="18" charset="0"/>
              </a:rPr>
              <a:t>Целью экспериментальных приемов исследования </a:t>
            </a:r>
            <a:br>
              <a:rPr lang="ru-RU" sz="3600" b="1"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доказательство гипотез, количественная оценка эффективности средств и методов профилактики.</a:t>
            </a:r>
            <a:endParaRPr lang="ru-RU" dirty="0"/>
          </a:p>
        </p:txBody>
      </p:sp>
      <p:sp>
        <p:nvSpPr>
          <p:cNvPr id="4" name="Подзаголовок 3"/>
          <p:cNvSpPr>
            <a:spLocks noGrp="1"/>
          </p:cNvSpPr>
          <p:nvPr>
            <p:ph type="subTitle" idx="1"/>
          </p:nvPr>
        </p:nvSpPr>
        <p:spPr>
          <a:xfrm>
            <a:off x="500034" y="3071786"/>
            <a:ext cx="8286808" cy="3786214"/>
          </a:xfrm>
        </p:spPr>
        <p:txBody>
          <a:bodyPr>
            <a:normAutofit lnSpcReduction="10000"/>
          </a:bodyPr>
          <a:lstStyle/>
          <a:p>
            <a:pPr algn="l"/>
            <a:r>
              <a:rPr lang="ru-RU" b="1" dirty="0" smtClean="0">
                <a:solidFill>
                  <a:schemeClr val="tx1"/>
                </a:solidFill>
                <a:latin typeface="Times New Roman" pitchFamily="18" charset="0"/>
                <a:cs typeface="Times New Roman" pitchFamily="18" charset="0"/>
              </a:rPr>
              <a:t>           К </a:t>
            </a:r>
            <a:r>
              <a:rPr lang="ru-RU" b="1" dirty="0">
                <a:solidFill>
                  <a:schemeClr val="tx1"/>
                </a:solidFill>
                <a:latin typeface="Times New Roman" pitchFamily="18" charset="0"/>
                <a:cs typeface="Times New Roman" pitchFamily="18" charset="0"/>
              </a:rPr>
              <a:t>экспериментальным приемам </a:t>
            </a:r>
            <a:r>
              <a:rPr lang="ru-RU" b="1" dirty="0" smtClean="0">
                <a:solidFill>
                  <a:schemeClr val="tx1"/>
                </a:solidFill>
                <a:latin typeface="Times New Roman" pitchFamily="18" charset="0"/>
                <a:cs typeface="Times New Roman" pitchFamily="18" charset="0"/>
              </a:rPr>
              <a:t>               </a:t>
            </a:r>
          </a:p>
          <a:p>
            <a:pPr algn="l"/>
            <a:r>
              <a:rPr lang="ru-RU" b="1" dirty="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              исследования </a:t>
            </a:r>
            <a:r>
              <a:rPr lang="ru-RU" b="1" dirty="0">
                <a:solidFill>
                  <a:schemeClr val="tx1"/>
                </a:solidFill>
                <a:latin typeface="Times New Roman" pitchFamily="18" charset="0"/>
                <a:cs typeface="Times New Roman" pitchFamily="18" charset="0"/>
              </a:rPr>
              <a:t>относятся:</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1. Контролируемый </a:t>
            </a:r>
            <a:r>
              <a:rPr lang="ru-RU" dirty="0">
                <a:solidFill>
                  <a:schemeClr val="tx1"/>
                </a:solidFill>
                <a:latin typeface="Times New Roman" pitchFamily="18" charset="0"/>
                <a:cs typeface="Times New Roman" pitchFamily="18" charset="0"/>
              </a:rPr>
              <a:t>эпидемиологический </a:t>
            </a:r>
            <a:r>
              <a:rPr lang="ru-RU" dirty="0" smtClean="0">
                <a:solidFill>
                  <a:schemeClr val="tx1"/>
                </a:solidFill>
                <a:latin typeface="Times New Roman" pitchFamily="18" charset="0"/>
                <a:cs typeface="Times New Roman" pitchFamily="18" charset="0"/>
              </a:rPr>
              <a:t>эксперимент</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2. Неконтролируемый </a:t>
            </a:r>
            <a:r>
              <a:rPr lang="ru-RU" dirty="0">
                <a:solidFill>
                  <a:schemeClr val="tx1"/>
                </a:solidFill>
                <a:latin typeface="Times New Roman" pitchFamily="18" charset="0"/>
                <a:cs typeface="Times New Roman" pitchFamily="18" charset="0"/>
              </a:rPr>
              <a:t>эпидемиологический эксперимент</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3. «Естественный </a:t>
            </a:r>
            <a:r>
              <a:rPr lang="ru-RU" dirty="0">
                <a:solidFill>
                  <a:schemeClr val="tx1"/>
                </a:solidFill>
                <a:latin typeface="Times New Roman" pitchFamily="18" charset="0"/>
                <a:cs typeface="Times New Roman" pitchFamily="18" charset="0"/>
              </a:rPr>
              <a:t>эксперимент»</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4. Моделирование </a:t>
            </a:r>
            <a:r>
              <a:rPr lang="ru-RU" dirty="0">
                <a:solidFill>
                  <a:schemeClr val="tx1"/>
                </a:solidFill>
                <a:latin typeface="Times New Roman" pitchFamily="18" charset="0"/>
                <a:cs typeface="Times New Roman" pitchFamily="18" charset="0"/>
              </a:rPr>
              <a:t>эпидемического процесса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85786" y="214290"/>
            <a:ext cx="7772400" cy="1470025"/>
          </a:xfrm>
        </p:spPr>
        <p:txBody>
          <a:bodyPr>
            <a:normAutofit/>
          </a:bodyPr>
          <a:lstStyle/>
          <a:p>
            <a:r>
              <a:rPr lang="ru-RU" sz="3200" dirty="0">
                <a:latin typeface="Times New Roman" pitchFamily="18" charset="0"/>
                <a:cs typeface="Times New Roman" pitchFamily="18" charset="0"/>
              </a:rPr>
              <a:t>Основные цели </a:t>
            </a:r>
            <a:r>
              <a:rPr lang="ru-RU" sz="3200" dirty="0" smtClean="0">
                <a:latin typeface="Times New Roman" pitchFamily="18" charset="0"/>
                <a:cs typeface="Times New Roman" pitchFamily="18" charset="0"/>
              </a:rPr>
              <a:t>эпидемиологии </a:t>
            </a:r>
            <a:r>
              <a:rPr lang="ru-RU" sz="3200" dirty="0">
                <a:latin typeface="Times New Roman" pitchFamily="18" charset="0"/>
                <a:cs typeface="Times New Roman" pitchFamily="18" charset="0"/>
              </a:rPr>
              <a:t>как познавательной </a:t>
            </a:r>
            <a:r>
              <a:rPr lang="ru-RU" sz="3200" dirty="0" smtClean="0">
                <a:latin typeface="Times New Roman" pitchFamily="18" charset="0"/>
                <a:cs typeface="Times New Roman" pitchFamily="18" charset="0"/>
              </a:rPr>
              <a:t>деятельности:</a:t>
            </a:r>
            <a:endParaRPr lang="ru-RU" sz="32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428696" y="1643050"/>
            <a:ext cx="7000956" cy="4929222"/>
          </a:xfrm>
        </p:spPr>
        <p:txBody>
          <a:bodyPr>
            <a:normAutofit/>
          </a:bodyPr>
          <a:lstStyle/>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Описать заболеваемость населения</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Выявить </a:t>
            </a:r>
            <a:r>
              <a:rPr lang="ru-RU" b="1" i="1" dirty="0" smtClean="0">
                <a:solidFill>
                  <a:schemeClr val="tx1"/>
                </a:solidFill>
                <a:latin typeface="Times New Roman" pitchFamily="18" charset="0"/>
                <a:cs typeface="Times New Roman" pitchFamily="18" charset="0"/>
              </a:rPr>
              <a:t>причины</a:t>
            </a:r>
            <a:r>
              <a:rPr lang="ru-RU" dirty="0" smtClean="0">
                <a:solidFill>
                  <a:schemeClr val="tx1"/>
                </a:solidFill>
                <a:latin typeface="Times New Roman" pitchFamily="18" charset="0"/>
                <a:cs typeface="Times New Roman" pitchFamily="18" charset="0"/>
              </a:rPr>
              <a:t> возникновения, развития и распространения болезней </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Разработать и оценить </a:t>
            </a:r>
            <a:r>
              <a:rPr lang="ru-RU" b="1" i="1" dirty="0" smtClean="0">
                <a:solidFill>
                  <a:schemeClr val="tx1"/>
                </a:solidFill>
                <a:latin typeface="Times New Roman" pitchFamily="18" charset="0"/>
                <a:cs typeface="Times New Roman" pitchFamily="18" charset="0"/>
              </a:rPr>
              <a:t>качество</a:t>
            </a:r>
            <a:r>
              <a:rPr lang="ru-RU" dirty="0" smtClean="0">
                <a:solidFill>
                  <a:schemeClr val="tx1"/>
                </a:solidFill>
                <a:latin typeface="Times New Roman" pitchFamily="18" charset="0"/>
                <a:cs typeface="Times New Roman" pitchFamily="18" charset="0"/>
              </a:rPr>
              <a:t> и </a:t>
            </a:r>
            <a:r>
              <a:rPr lang="ru-RU" b="1" i="1" dirty="0" smtClean="0">
                <a:solidFill>
                  <a:schemeClr val="tx1"/>
                </a:solidFill>
                <a:latin typeface="Times New Roman" pitchFamily="18" charset="0"/>
                <a:cs typeface="Times New Roman" pitchFamily="18" charset="0"/>
              </a:rPr>
              <a:t>эффективность </a:t>
            </a:r>
            <a:r>
              <a:rPr lang="ru-RU" dirty="0" smtClean="0">
                <a:solidFill>
                  <a:schemeClr val="tx1"/>
                </a:solidFill>
                <a:latin typeface="Times New Roman" pitchFamily="18" charset="0"/>
                <a:cs typeface="Times New Roman" pitchFamily="18" charset="0"/>
              </a:rPr>
              <a:t>мер по снижению заболеваемости и профилактике заболеваний. </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Описать заболеваемость -</a:t>
            </a:r>
            <a:endParaRPr lang="ru-RU" dirty="0"/>
          </a:p>
        </p:txBody>
      </p:sp>
      <p:sp>
        <p:nvSpPr>
          <p:cNvPr id="5" name="Подзаголовок 4"/>
          <p:cNvSpPr>
            <a:spLocks noGrp="1"/>
          </p:cNvSpPr>
          <p:nvPr>
            <p:ph type="subTitle" idx="1"/>
          </p:nvPr>
        </p:nvSpPr>
        <p:spPr/>
        <p:txBody>
          <a:bodyPr/>
          <a:lstStyle/>
          <a:p>
            <a:r>
              <a:rPr lang="ru-RU" dirty="0" smtClean="0"/>
              <a:t>РЭА ОЭА</a:t>
            </a:r>
            <a:endParaRPr lang="ru-RU" dirty="0"/>
          </a:p>
        </p:txBody>
      </p:sp>
    </p:spTree>
    <p:extLst>
      <p:ext uri="{BB962C8B-B14F-4D97-AF65-F5344CB8AC3E}">
        <p14:creationId xmlns:p14="http://schemas.microsoft.com/office/powerpoint/2010/main" val="3984644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78698"/>
          </a:xfrm>
        </p:spPr>
        <p:txBody>
          <a:bodyPr>
            <a:normAutofit/>
          </a:bodyPr>
          <a:lstStyle/>
          <a:p>
            <a:r>
              <a:rPr lang="ru-RU" sz="3600" dirty="0">
                <a:latin typeface="Times New Roman" pitchFamily="18" charset="0"/>
                <a:cs typeface="Times New Roman" pitchFamily="18" charset="0"/>
              </a:rPr>
              <a:t>Выявить причины возникновения, развития и распространения болезней </a:t>
            </a:r>
            <a:r>
              <a:rPr lang="ru-RU" dirty="0"/>
              <a:t/>
            </a:r>
            <a:br>
              <a:rPr lang="ru-RU" dirty="0"/>
            </a:br>
            <a:endParaRPr lang="ru-RU" dirty="0"/>
          </a:p>
        </p:txBody>
      </p:sp>
    </p:spTree>
    <p:extLst>
      <p:ext uri="{BB962C8B-B14F-4D97-AF65-F5344CB8AC3E}">
        <p14:creationId xmlns:p14="http://schemas.microsoft.com/office/powerpoint/2010/main" val="9090595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3339802"/>
          </a:xfrm>
        </p:spPr>
        <p:txBody>
          <a:bodyPr>
            <a:normAutofit fontScale="90000"/>
          </a:bodyPr>
          <a:lstStyle/>
          <a:p>
            <a:r>
              <a:rPr lang="ru-RU" sz="3600" dirty="0" smtClean="0">
                <a:latin typeface="Times New Roman" pitchFamily="18" charset="0"/>
                <a:cs typeface="Times New Roman" pitchFamily="18" charset="0"/>
              </a:rPr>
              <a:t>Причина</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событие</a:t>
            </a:r>
            <a:r>
              <a:rPr lang="ru-RU" sz="3600" dirty="0">
                <a:latin typeface="Times New Roman" pitchFamily="18" charset="0"/>
                <a:cs typeface="Times New Roman" pitchFamily="18" charset="0"/>
              </a:rPr>
              <a:t>, вслед за которым наблюдается </a:t>
            </a:r>
            <a:r>
              <a:rPr lang="ru-RU" sz="3600" dirty="0" smtClean="0">
                <a:latin typeface="Times New Roman" pitchFamily="18" charset="0"/>
                <a:cs typeface="Times New Roman" pitchFamily="18" charset="0"/>
              </a:rPr>
              <a:t>другое </a:t>
            </a:r>
            <a:r>
              <a:rPr lang="ru-RU" sz="3600" dirty="0">
                <a:latin typeface="Times New Roman" pitchFamily="18" charset="0"/>
                <a:cs typeface="Times New Roman" pitchFamily="18" charset="0"/>
              </a:rPr>
              <a:t>и когда после всех событий, подобных первому, наблюдаются события, подобные второму.</a:t>
            </a:r>
            <a:br>
              <a:rPr lang="ru-RU" sz="3600" dirty="0">
                <a:latin typeface="Times New Roman" pitchFamily="18" charset="0"/>
                <a:cs typeface="Times New Roman" pitchFamily="18" charset="0"/>
              </a:rPr>
            </a:br>
            <a:r>
              <a:rPr lang="ru-RU" sz="3600" dirty="0" err="1">
                <a:latin typeface="Times New Roman" pitchFamily="18" charset="0"/>
                <a:cs typeface="Times New Roman" pitchFamily="18" charset="0"/>
              </a:rPr>
              <a:t>Д.Хьюм</a:t>
            </a:r>
            <a:r>
              <a:rPr lang="ru-RU" sz="3600" dirty="0">
                <a:latin typeface="Times New Roman" pitchFamily="18" charset="0"/>
                <a:cs typeface="Times New Roman" pitchFamily="18" charset="0"/>
              </a:rPr>
              <a:t>, XVIII в.</a:t>
            </a:r>
            <a:r>
              <a:rPr lang="ru-RU" dirty="0"/>
              <a:t/>
            </a:r>
            <a:br>
              <a:rPr lang="ru-RU" dirty="0"/>
            </a:br>
            <a:endParaRPr lang="ru-RU" dirty="0"/>
          </a:p>
        </p:txBody>
      </p:sp>
      <p:sp>
        <p:nvSpPr>
          <p:cNvPr id="5" name="Подзаголовок 4"/>
          <p:cNvSpPr>
            <a:spLocks noGrp="1"/>
          </p:cNvSpPr>
          <p:nvPr>
            <p:ph type="subTitle" idx="1"/>
          </p:nvPr>
        </p:nvSpPr>
        <p:spPr>
          <a:xfrm>
            <a:off x="1403648" y="4581128"/>
            <a:ext cx="6400800" cy="1752600"/>
          </a:xfrm>
        </p:spPr>
        <p:txBody>
          <a:bodyPr/>
          <a:lstStyle/>
          <a:p>
            <a:r>
              <a:rPr lang="ru-RU" dirty="0" smtClean="0">
                <a:latin typeface="Times New Roman" pitchFamily="18" charset="0"/>
                <a:cs typeface="Times New Roman" pitchFamily="18" charset="0"/>
              </a:rPr>
              <a:t>Событие, вызывающее или </a:t>
            </a:r>
            <a:r>
              <a:rPr lang="ru-RU" dirty="0">
                <a:latin typeface="Times New Roman" pitchFamily="18" charset="0"/>
                <a:cs typeface="Times New Roman" pitchFamily="18" charset="0"/>
              </a:rPr>
              <a:t>обусловливающее возникновение другого явления</a:t>
            </a:r>
          </a:p>
          <a:p>
            <a:endParaRPr lang="ru-RU" dirty="0"/>
          </a:p>
        </p:txBody>
      </p:sp>
    </p:spTree>
    <p:extLst>
      <p:ext uri="{BB962C8B-B14F-4D97-AF65-F5344CB8AC3E}">
        <p14:creationId xmlns:p14="http://schemas.microsoft.com/office/powerpoint/2010/main" val="10198853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a:bodyPr>
          <a:lstStyle/>
          <a:p>
            <a:r>
              <a:rPr lang="ru-RU" sz="3600" dirty="0">
                <a:latin typeface="Times New Roman" pitchFamily="18" charset="0"/>
                <a:cs typeface="Times New Roman" pitchFamily="18" charset="0"/>
              </a:rPr>
              <a:t>Словарь </a:t>
            </a:r>
            <a:r>
              <a:rPr lang="ru-RU" sz="3600" dirty="0" smtClean="0">
                <a:latin typeface="Times New Roman" pitchFamily="18" charset="0"/>
                <a:cs typeface="Times New Roman" pitchFamily="18" charset="0"/>
              </a:rPr>
              <a:t>Вебстера</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«причина – это то</a:t>
            </a:r>
            <a:r>
              <a:rPr lang="ru-RU" sz="3600" dirty="0">
                <a:latin typeface="Times New Roman" pitchFamily="18" charset="0"/>
                <a:cs typeface="Times New Roman" pitchFamily="18" charset="0"/>
              </a:rPr>
              <a:t>, что </a:t>
            </a:r>
            <a:r>
              <a:rPr lang="ru-RU" sz="3600" dirty="0" smtClean="0">
                <a:latin typeface="Times New Roman" pitchFamily="18" charset="0"/>
                <a:cs typeface="Times New Roman" pitchFamily="18" charset="0"/>
              </a:rPr>
              <a:t>вызывает </a:t>
            </a:r>
            <a:r>
              <a:rPr lang="ru-RU" sz="3600" dirty="0">
                <a:latin typeface="Times New Roman" pitchFamily="18" charset="0"/>
                <a:cs typeface="Times New Roman" pitchFamily="18" charset="0"/>
              </a:rPr>
              <a:t>эффект или результат». </a:t>
            </a:r>
            <a:endParaRPr lang="ru-RU" dirty="0"/>
          </a:p>
        </p:txBody>
      </p:sp>
    </p:spTree>
    <p:extLst>
      <p:ext uri="{BB962C8B-B14F-4D97-AF65-F5344CB8AC3E}">
        <p14:creationId xmlns:p14="http://schemas.microsoft.com/office/powerpoint/2010/main" val="22730440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fontScale="90000"/>
          </a:bodyPr>
          <a:lstStyle/>
          <a:p>
            <a:r>
              <a:rPr lang="ru-RU" sz="3200" dirty="0">
                <a:latin typeface="Times New Roman" pitchFamily="18" charset="0"/>
                <a:cs typeface="Times New Roman" pitchFamily="18" charset="0"/>
              </a:rPr>
              <a:t>Согласно «Философскому словарю» под ред. М.М. </a:t>
            </a:r>
            <a:r>
              <a:rPr lang="ru-RU" sz="3200" dirty="0" smtClean="0">
                <a:latin typeface="Times New Roman" pitchFamily="18" charset="0"/>
                <a:cs typeface="Times New Roman" pitchFamily="18" charset="0"/>
              </a:rPr>
              <a:t>Розенталя </a:t>
            </a:r>
            <a:r>
              <a:rPr lang="ru-RU" sz="3200" dirty="0">
                <a:latin typeface="Times New Roman" pitchFamily="18" charset="0"/>
                <a:cs typeface="Times New Roman" pitchFamily="18" charset="0"/>
              </a:rPr>
              <a:t>и П.Ф. </a:t>
            </a:r>
            <a:r>
              <a:rPr lang="ru-RU" sz="3200" dirty="0" smtClean="0">
                <a:latin typeface="Times New Roman" pitchFamily="18" charset="0"/>
                <a:cs typeface="Times New Roman" pitchFamily="18" charset="0"/>
              </a:rPr>
              <a:t>Юдина, различают </a:t>
            </a:r>
            <a:r>
              <a:rPr lang="ru-RU" sz="3200" dirty="0">
                <a:latin typeface="Times New Roman" pitchFamily="18" charset="0"/>
                <a:cs typeface="Times New Roman" pitchFamily="18" charset="0"/>
              </a:rPr>
              <a:t>полную и специфическую причинность.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Полная </a:t>
            </a:r>
            <a:r>
              <a:rPr lang="ru-RU" sz="3200" dirty="0">
                <a:latin typeface="Times New Roman" pitchFamily="18" charset="0"/>
                <a:cs typeface="Times New Roman" pitchFamily="18" charset="0"/>
              </a:rPr>
              <a:t>причинность - это совокупность всех </a:t>
            </a:r>
            <a:r>
              <a:rPr lang="ru-RU" sz="3200" dirty="0" smtClean="0">
                <a:latin typeface="Times New Roman" pitchFamily="18" charset="0"/>
                <a:cs typeface="Times New Roman" pitchFamily="18" charset="0"/>
              </a:rPr>
              <a:t>обстоятельств</a:t>
            </a:r>
            <a:r>
              <a:rPr lang="ru-RU" sz="3200" dirty="0">
                <a:latin typeface="Times New Roman" pitchFamily="18" charset="0"/>
                <a:cs typeface="Times New Roman" pitchFamily="18" charset="0"/>
              </a:rPr>
              <a:t>, при которых наступает следствие.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Специфическая причина </a:t>
            </a:r>
            <a:r>
              <a:rPr lang="ru-RU" sz="3200" dirty="0">
                <a:latin typeface="Times New Roman" pitchFamily="18" charset="0"/>
                <a:cs typeface="Times New Roman" pitchFamily="18" charset="0"/>
              </a:rPr>
              <a:t>- это совокупность обстоятельств, появление которых (при </a:t>
            </a:r>
            <a:r>
              <a:rPr lang="ru-RU" sz="3200" dirty="0" smtClean="0">
                <a:latin typeface="Times New Roman" pitchFamily="18" charset="0"/>
                <a:cs typeface="Times New Roman" pitchFamily="18" charset="0"/>
              </a:rPr>
              <a:t>наличии </a:t>
            </a:r>
            <a:r>
              <a:rPr lang="ru-RU" sz="3200" dirty="0">
                <a:latin typeface="Times New Roman" pitchFamily="18" charset="0"/>
                <a:cs typeface="Times New Roman" pitchFamily="18" charset="0"/>
              </a:rPr>
              <a:t>многих других обстоятельств, уже имевшихся в данной ситуации до наступления следствия и образующих собой условия действия причины) ведет к появлению следствия (в нашем случае - </a:t>
            </a:r>
            <a:r>
              <a:rPr lang="ru-RU" sz="3200" dirty="0" smtClean="0">
                <a:latin typeface="Times New Roman" pitchFamily="18" charset="0"/>
                <a:cs typeface="Times New Roman" pitchFamily="18" charset="0"/>
              </a:rPr>
              <a:t>заболеваемость</a:t>
            </a:r>
            <a:r>
              <a:rPr lang="ru-RU" sz="3200" dirty="0">
                <a:latin typeface="Times New Roman" pitchFamily="18" charset="0"/>
                <a:cs typeface="Times New Roman" pitchFamily="18" charset="0"/>
              </a:rPr>
              <a:t>, смертность и т.д.). </a:t>
            </a:r>
          </a:p>
        </p:txBody>
      </p:sp>
    </p:spTree>
    <p:extLst>
      <p:ext uri="{BB962C8B-B14F-4D97-AF65-F5344CB8AC3E}">
        <p14:creationId xmlns:p14="http://schemas.microsoft.com/office/powerpoint/2010/main" val="760469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3418</Words>
  <Application>Microsoft Office PowerPoint</Application>
  <PresentationFormat>Экран (4:3)</PresentationFormat>
  <Paragraphs>339</Paragraphs>
  <Slides>115</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115</vt:i4>
      </vt:variant>
    </vt:vector>
  </HeadingPairs>
  <TitlesOfParts>
    <vt:vector size="121" baseType="lpstr">
      <vt:lpstr>Arial</vt:lpstr>
      <vt:lpstr>Calibri</vt:lpstr>
      <vt:lpstr>Times New Roman</vt:lpstr>
      <vt:lpstr>Verdana</vt:lpstr>
      <vt:lpstr>Wingdings</vt:lpstr>
      <vt:lpstr>Тема Office</vt:lpstr>
      <vt:lpstr>  Специфика эпидемиологического подхода в изучении болезней  </vt:lpstr>
      <vt:lpstr>В истории развития эпидемиологии, несколько условно, можно выделить   Несколько периодов: </vt:lpstr>
      <vt:lpstr>Древний или «догиппократовский» — XII—V в.в. до н.э. — период эмпирических догадок и накопления некоторых фактов.  Гиппократовский — V—IV в.в. до н.э. до XV—XVI в.в. — впервые задумались над причиной (этиологией) массовых болезней, учение о конституции мест и лет.  Добактериологический — XV—XVI в.в. до второй половины XIX в. — Д. Фракосторо,  Т. Сиденгейм, Д.С. Самойлович, Э. Дженнер и др.</vt:lpstr>
      <vt:lpstr>Бактериологический — 2-я половина XIX в. до 1-й четверти XX в. — Л. Пастер, Р. Кох, И.И. Мечников, Н.Ф. Гамалея,  Д.И. Ивановский и др.   Современный или научной эпидемиологии — с 1-й четверти XX в. до настоящего времени - становление эпидемиологии как науки  (Д.К. Заболотный, Л.В. Громашевский,  И.И. Елкин, В.Д. Беляков и др.).</vt:lpstr>
      <vt:lpstr>Древний период</vt:lpstr>
      <vt:lpstr>В Индии была обнаружена древнейшая рукопись на пальмовых листьях, повествующая о сибирской язве, холере и дизентерии. </vt:lpstr>
      <vt:lpstr>Презентация PowerPoint</vt:lpstr>
      <vt:lpstr>Было известно, что больной заразен и что от него можно заразится не только путем соприкосновения, но и через вещи, воздух.</vt:lpstr>
      <vt:lpstr>Презентация PowerPoint</vt:lpstr>
      <vt:lpstr>Уже тогда людей, перенесших чуму, привлекали к уходу за больными, захоронению трупов людей, погибших от чумы. </vt:lpstr>
      <vt:lpstr>В древнем мире пропагандировался культ чистоты, систематически проводились меры личной и общественной гигиены, строились бани, бассейны.   Производилась частая смена белья, истребление насекомых и мышей </vt:lpstr>
      <vt:lpstr>Латинский поэт Теоретический подход</vt:lpstr>
      <vt:lpstr>Презентация PowerPoint</vt:lpstr>
      <vt:lpstr>Клинический подход</vt:lpstr>
      <vt:lpstr> Гиппократ выдвинул теорию, согласно которой в организм человека проникали определенные вещества – миазмы.    Согласно второй теории, причина развития эпидемии заключалась в распространении среди населения живых болезнетворных агентов. Такой точки зрения придерживался великий древнегреческий философ Аристотель. </vt:lpstr>
      <vt:lpstr>Презентация PowerPoint</vt:lpstr>
      <vt:lpstr>Презентация PowerPoint</vt:lpstr>
      <vt:lpstr>Основоположником эпидемиологии считают Гиппократа.    С тех времен под эпидемиологией подразумевали массовые заболевания среди населения, в которые входили болезни инфекционного и неинфекционного характера.  В древние времена эпидемии чаще всего становились результатом распространения заразных болезней. Уже тогда появились две теории появления эпидемии. </vt:lpstr>
      <vt:lpstr>Во времена Возрождения в трудах итальянского медика Фракасторо получила развитие контагионистская гипотеза </vt:lpstr>
      <vt:lpstr>Презентация PowerPoint</vt:lpstr>
      <vt:lpstr>Сущность эпидемии помогли познать величайшие микробиологические открытия, в частности открытие А. Левенгуком микробов. В дальнейшем исследования Л. Пастера,  Р. Коха и их последователей помогли восторжествовать контагионистской теории, что позволило разработать множество мер по борьбе с заразными болезнями.</vt:lpstr>
      <vt:lpstr>Презентация PowerPoint</vt:lpstr>
      <vt:lpstr>В эпоху феодализма, зачатки личной и общественной гигиены, а также профилактики болезней были утрачены. </vt:lpstr>
      <vt:lpstr>Презентация PowerPoint</vt:lpstr>
      <vt:lpstr>Презентация PowerPoint</vt:lpstr>
      <vt:lpstr>Основоположник отечественной эпидемиологии Даниил Самойлович Самойлович </vt:lpstr>
      <vt:lpstr>«Игра в цифры»</vt:lpstr>
      <vt:lpstr>Эпидемиологию иногда называют своеобразной “игрой в цифры”, отражающие показатели заболеваемости, смертности, инвалидности или другие проявления, характеризующие здоровье населения).   Вклад в развитие эпидемиологии внесли российские гигиенисты Ф.Ф. Эрисман и  С.П. Доброславин, которые в программы преподавания гигиены включали вопросы эпидемиологии. </vt:lpstr>
      <vt:lpstr>Статистические методы</vt:lpstr>
      <vt:lpstr>Презентация PowerPoint</vt:lpstr>
      <vt:lpstr>Презентация PowerPoint</vt:lpstr>
      <vt:lpstr>Презентация PowerPoint</vt:lpstr>
      <vt:lpstr>Доказательная медицина и статистика </vt:lpstr>
      <vt:lpstr>Уильям Фарр  (1807-1883) </vt:lpstr>
      <vt:lpstr>Важным вкладом У. Фарра стала его работа по упорядочиванию причин смерти.  Классификация состояла из пяти групп: </vt:lpstr>
      <vt:lpstr>Л. Пастер</vt:lpstr>
      <vt:lpstr>Проведенные английским врачом Джоном Сноу исследования причин эпидемии холеры положили начало современной эпидемиологии в основе которой лежит эпидемиологический метод. </vt:lpstr>
      <vt:lpstr>Джон Сноу (1813-1858), знаменитый английский анестезиолог</vt:lpstr>
      <vt:lpstr> Вклад отечественных ученых в развитие эпидемиологии. </vt:lpstr>
      <vt:lpstr>Презентация PowerPoint</vt:lpstr>
      <vt:lpstr>Даниил Кириллович Заболотный – украинский и советский бактериолог.  Президент Всеукраинской академии наук, академик АН СССР (1929).</vt:lpstr>
      <vt:lpstr>Презентация PowerPoint</vt:lpstr>
      <vt:lpstr>Презентация PowerPoint</vt:lpstr>
      <vt:lpstr> Создателем фундаментальной теоретической базы эпидемиологии Л.В. Громашевский.  Сформулировал учение об эпидемическом процессе.   Значительный вклад в развитие науки внесли:  </vt:lpstr>
      <vt:lpstr>В.А. Башенин соавтор открытия безжелтушного лептоспироза.</vt:lpstr>
      <vt:lpstr>В.А. Башенин соавтор открытия безжелтушного лептоспироза.   считал эпидемиологию наукой, которая предназначена для изучения всех без исключения болезней, а не только заболеваний инфекционного характера.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последние десятилетия большое значение приобретают различные гнойно-воспалительные внутрибольничные инфекции, вызванные условно-патогенными микроорганизмами.  Возбудители этих  инфекций приобрели антибиотикорезистентность поэтому антибиотикотерапия малоэффективна. Значительный вклад в изучение данной проблемы внесли труды белорусских ученых А.П. Красильникова, А.И. Кондрусева.</vt:lpstr>
      <vt:lpstr>В последние годы все чаще обнаруживаются новые ранее неизвестные инфекции: легионеллез, микоплазмозы, ротавирусная инфекция, медленные инфекции – куру, лимфоцитарный хориоменингити др.   Особенно необходимо назвать (СПИД), вызванный вирусом иммунодефицита человека (ВИЧ). </vt:lpstr>
      <vt:lpstr>    Стоящие перед эпидемиологией инфекционных              задачи расширяются и усложняются.                              Это связано: 1. С изменениями социально-экономических      условий жизни населения. 2. Миграцией людей. 3. Загрязнением биосферы и т.п. 4. Ростом инфекционной заболеваемости, а также     с расширением числа нозологических форм        инфекций, расшифрованных в последнее время. 5. Быстрой эволюции усиления патогенности и      вирулентности условно-патогенных      возбудителей.</vt:lpstr>
      <vt:lpstr>Презентация PowerPoint</vt:lpstr>
      <vt:lpstr>Цель эпидемиологии заключается в выявлении закономерностей возникновения, распространения и прекращения болезней человека и разработке мер профилактики и борьбы с ними </vt:lpstr>
      <vt:lpstr>                          Задачи эпидемиологии 1. Определению медицинской и социально-     экономической значимости болезни, её места в      структуре патологии населения; 2. Изучению закономерностей распространения      болезни во времени (по годам, месяцам и т. п.), по      территории и среди различных групп населения      (возрастных, половых, профессиональных и т. д.); 3. Выявлению причин и условий, определяющих      наблюдаемый характер распространения болезни; 4. Разработке рекомендаций по оптимизации      профилактики; 5. Разработке прогноза распространения изучаемой      болезни.</vt:lpstr>
      <vt:lpstr>Объектом эпидемиологии являются: процесс возникновения и распространения любых патологических состояний среди людей (в популяции); состояние здоровья (невозможность возникновения и распространения патологических состояний).    Предметом эпидемиологии инфекционных болезней является эпидемический процесс, закономерности его развития и формы проявления.</vt:lpstr>
      <vt:lpstr>Эпидемиологический метод – специфическая совокупность приемов и способов, предназначенных для изучения причин возникновения и распространения любых патологических состояний в популяции людей (включает наблюдение, обследование, историческое и географическое описание, сопоставление, эксперимент, статистический и логический анализ) </vt:lpstr>
      <vt:lpstr>Структура современной эпидемиологии</vt:lpstr>
      <vt:lpstr>Эпидемиология неинфекционных болезней   наука, изучающая причины и условия возникновения и распространения неинфекционной заболеваемости среди населения для разработки и применения профилактических мероприятий. </vt:lpstr>
      <vt:lpstr>В эпидемиологии неинфекционных заболеваний выделяются, в зависимости от временной протяженности причинно-следственных связей, обуславливаемых реактивностью и компенсаторными механизмами, пространственное (хорологическое) и пространственно-временное (хронологическое) направления. Эти направления достаточно существенно отличаются своими аналитическими системами и используемыми показателями. </vt:lpstr>
      <vt:lpstr>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vt:lpstr>
      <vt:lpstr>Так ученые смогли провести параллель в возникновении рака легких у многих курильщиков. Именно это открытие и стало началом научных исследований, помогающих дать оценку целому ряду факторов, а также повлияло на многие достижения неинфекционной эпидемиологии.   Это повлияло на формирование стратегии профилактики неинфекционных заболеваний, в том числе и хронических.</vt:lpstr>
      <vt:lpstr>Клиническая эпидемиология  (фармокоэпидемиология)</vt:lpstr>
      <vt:lpstr>Экологическая эпидемиология – это отрасль общественного здоровья, изучающая экологические условия и опасности, представляющие риск для здоровья человека.</vt:lpstr>
      <vt:lpstr>Термин «экологическая эпидемиология» сформулирован в последние два десятилетия на Западе, вначале – как ветвь эпидемиологии неинфекционных заболеваний, затем – как особое научное направление, посвященное изучению, анализу и доказательству зависимости здоровья населения от состояния окружающей среды </vt:lpstr>
      <vt:lpstr>Предметом экологической эпидемиологии являются массовые экологически обусловленные болезни среди населения.   Следовательно, экологическая эпидемиология являются частью науки эпидемиологии, а не «самостоятельной наукой», и не «методологией гигиены» или «экологии», или «общественного здравоохранения» </vt:lpstr>
      <vt:lpstr>Одним из современных направлений эпидемиологии является ландшафтная эпидемиология</vt:lpstr>
      <vt:lpstr>Ландшафтная эпидемиология происходит из области ландшафтной экологии. Так же, как ландшафтная экология связана с анализом структуры и происходящих в экосистеме процессов (во времени и пространстве), ландшафтная эпидемиология может быть использована для анализа факторов риска и их моделирования. Это основывается на теории, что большинство переносчиков, их хозяев и возбудителей заболеваний, обычно связаны с ландшафтом, а экологические факторы контролируют их распределение и количество.</vt:lpstr>
      <vt:lpstr>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vt:lpstr>
      <vt:lpstr>Эпидемиология инфекционных болезней представлена в виде системы знаний о составляющих эпидемического процесса, а также методах его изучения, различных проводимых противоэпидемических мероприятий, а также их организация. </vt:lpstr>
      <vt:lpstr>Эпидемиология инфекционных болезней изучает эпидемический процесс, закономерность его развития, а также, то в каких формах он проявляется. </vt:lpstr>
      <vt:lpstr>Эпидемический процесс  </vt:lpstr>
      <vt:lpstr>Эпидемиология (от греч. epi— над- и demos — народ + logos — наука,) — медицинская наука, изучающая причины возникновения и особенности распространения заболеваний в обществе с целью применения полученных знаний для решения проблем здравоохранения. </vt:lpstr>
      <vt:lpstr>Джон Гронт первым проанализировал количественные характеристики рождаемости, смертности и заболеваемости с  учётом различий между женщинами и мужчинами, высокой детской смертности, различий между городом и селом и сезонных колебаний.</vt:lpstr>
      <vt:lpstr>Фарр, считающийся отцом  современной демографической статистики и надзора, разработал многие основные принципы, применяемые в классификации болезней.   Расширил методику эпидемиологического анализа данных по заболеваемости и смертности, принимая во внимание влияние рода занятий, социального положения и отношений. </vt:lpstr>
      <vt:lpstr>Первое эпидемиологическое исследование, ставившее целью описать, объяснить и даже принять меры по устранению выявленных причин заболеваемости, провёл английский анестезиолог Джон Сноу, позднее получивший имя «отца полевой эпидемиологии».</vt:lpstr>
      <vt:lpstr>Исследование –  одна из форм познавательной деятельности в эпидемиологии   … процесс получения знаний, характеризующийся объективностью, воспроизводимостью и точностью.</vt:lpstr>
      <vt:lpstr>Норман Мак Алистер Грегг обратил внимание на необычно высокий уровень врождённой катаракты в Сиднее и других городах Австралии.  На основе совокупности собранных материалов Грегг сформулировал гипотезу причинно-следственной связи врождённой катаракты с краснухой, перенесённой матерью на раннем сроке беременности. </vt:lpstr>
      <vt:lpstr>Подобные выводы могли быть обоснованы только результатами, полученными эпидемиологическими методами – сопоставлением интересующих исследователя данных в отдельных группах людей и в разные периоды времени.</vt:lpstr>
      <vt:lpstr>Подход, выявляющий закономерности распределения заболеваний во времени, территориально и среди различных групп населения определяется как эпидемиологический. </vt:lpstr>
      <vt:lpstr>Эпидемиологический метод – это специфическая совокупность приемов, которая предназначена для изучения причин и условий возникновения и распространения любых патологических состояний и состояний здоровья в популяции людей. </vt:lpstr>
      <vt:lpstr>Эпидемиологический метод, применён и оказался эффективным при изучении закономерностей распространения среди населения болезней неинфекционной природы. </vt:lpstr>
      <vt:lpstr>Объект эпидемиологии – заболеваемость   Предмет эпидемиологии – эпидемический процесс</vt:lpstr>
      <vt:lpstr>Заболеваемость рассматривается как медико-биологическая характеристика образа жизни.    Показатель заболеваемости – совокупность случаев заболевания в популяции. </vt:lpstr>
      <vt:lpstr> Показатели заболеваемости :  качественные  количественные</vt:lpstr>
      <vt:lpstr>Структура эпидемиологического метода  Используемые приемы:</vt:lpstr>
      <vt:lpstr>Целью описательных приемов  исследования  определение проблем медицины и профилактики в общем и по нозологическим формам болезней, и формирование гипотез о факторах риска.   Задачами описательных исследований являются выявление территорий риска, времени риска, групп риска. </vt:lpstr>
      <vt:lpstr>Целью аналитических приемов исследования является оценка гипотез о факторах риска.   К аналитическим приемам исследования относятся: Когортные исследования Исследования типа случай-контроль Гибридные (комбинированные) исследования</vt:lpstr>
      <vt:lpstr>Целью экспериментальных приемов исследования  доказательство гипотез, количественная оценка эффективности средств и методов профилактики.</vt:lpstr>
      <vt:lpstr>Основные цели эпидемиологии как познавательной деятельности:</vt:lpstr>
      <vt:lpstr>Описать заболеваемость -</vt:lpstr>
      <vt:lpstr>Выявить причины возникновения, развития и распространения болезней  </vt:lpstr>
      <vt:lpstr>Причина  событие, вслед за которым наблюдается другое и когда после всех событий, подобных первому, наблюдаются события, подобные второму. Д.Хьюм, XVIII в. </vt:lpstr>
      <vt:lpstr>Словарь Вебстера  «причина – это то, что вызывает эффект или результат». </vt:lpstr>
      <vt:lpstr>Согласно «Философскому словарю» под ред. М.М. Розенталя и П.Ф. Юдина, различают полную и специфическую причинность.   Полная причинность - это совокупность всех обстоятельств, при которых наступает следствие.   Специфическая причина - это совокупность обстоятельств, появление которых (при наличии многих других обстоятельств, уже имевшихся в данной ситуации до наступления следствия и образующих собой условия действия причины) ведет к появлению следствия (в нашем случае - заболеваемость, смертность и т.д.). </vt:lpstr>
      <vt:lpstr>Необходимая причина </vt:lpstr>
      <vt:lpstr>Достаточная причина </vt:lpstr>
      <vt:lpstr>Достаточная и необходимая причина </vt:lpstr>
      <vt:lpstr>Компонентные  причины </vt:lpstr>
      <vt:lpstr>Презентация PowerPoint</vt:lpstr>
      <vt:lpstr>Презентация PowerPoint</vt:lpstr>
      <vt:lpstr>Презентация PowerPoint</vt:lpstr>
      <vt:lpstr>Установление причинности</vt:lpstr>
      <vt:lpstr>     5. Степень выраженности ассоциации       – вычисление коэффициента риска; 6. Зависимость «доза – ответ» –       увеличение действия причинного        фактора ассоциируется с      увеличением эффекта;  7. Доказательство «от противного» –      устранение возможной причины      приводит к снижению риска      заболевания.</vt:lpstr>
      <vt:lpstr>Фактором в эпидемиологии называют событие или признак, рассматриваемый в связи с развитием болезни (состояния).  Риском в эпидемиологии называют вероятность развития события, обычно неблагоприятного, в течение некоторого периода времени.</vt:lpstr>
      <vt:lpstr>Чаще используют термин «фактор риска», подчеркивая, что этот признак связан с повышенной вероятностью заболевания.</vt:lpstr>
      <vt:lpstr>Факторы риска- факторы (условия, экспозиции, признаки), связанные с вероятностью развития (риском) заболевания и отвечают некоторым признакам причинности, но их роль окончательно не выяснена. </vt:lpstr>
      <vt:lpstr>Фактор риска -детерминанта, которая может быть изменена вмешательством, таким образом снижая вероятность возникновения заболевания или других конкретных исходов </vt:lpstr>
      <vt:lpstr> Оценка фактора риска  </vt:lpstr>
      <vt:lpstr>Качество </vt:lpstr>
      <vt:lpstr>Благодарю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Эпидемиологический метод - это специфическая совокупность приемов, которая предназначена для изучения причин и условий возникновения и распространения любых патологических состояний и состояний здоровья в популяции людей.</dc:title>
  <dc:creator>user</dc:creator>
  <cp:lastModifiedBy>Владелец</cp:lastModifiedBy>
  <cp:revision>72</cp:revision>
  <dcterms:created xsi:type="dcterms:W3CDTF">2015-01-14T03:33:13Z</dcterms:created>
  <dcterms:modified xsi:type="dcterms:W3CDTF">2019-12-13T13:36:27Z</dcterms:modified>
</cp:coreProperties>
</file>