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F7A7E-9EE2-4B58-AB82-24CAE233A87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A3B209-83BC-40A7-A54D-34CF6F8FA2FF}">
      <dgm:prSet/>
      <dgm:spPr/>
      <dgm:t>
        <a:bodyPr/>
        <a:lstStyle/>
        <a:p>
          <a:pPr rtl="0"/>
          <a:r>
            <a:rPr lang="ru-RU" dirty="0" smtClean="0"/>
            <a:t>Боль – это неприятное, в виде страдания ощущение, возникающее в результате действия на организм сверхсильного раздражителя, патологического процесса или и кислородного голодания тканей.</a:t>
          </a:r>
          <a:endParaRPr lang="ru-RU" dirty="0"/>
        </a:p>
      </dgm:t>
    </dgm:pt>
    <dgm:pt modelId="{B9D20064-D6FD-4705-B668-23CB3DE4D7AD}" type="parTrans" cxnId="{14768874-4A7C-43A3-923D-A5B0850ACDB9}">
      <dgm:prSet/>
      <dgm:spPr/>
      <dgm:t>
        <a:bodyPr/>
        <a:lstStyle/>
        <a:p>
          <a:endParaRPr lang="ru-RU"/>
        </a:p>
      </dgm:t>
    </dgm:pt>
    <dgm:pt modelId="{DC6C2B45-1660-48B4-BF1A-23380AE0C5AD}" type="sibTrans" cxnId="{14768874-4A7C-43A3-923D-A5B0850ACDB9}">
      <dgm:prSet/>
      <dgm:spPr/>
      <dgm:t>
        <a:bodyPr/>
        <a:lstStyle/>
        <a:p>
          <a:endParaRPr lang="ru-RU"/>
        </a:p>
      </dgm:t>
    </dgm:pt>
    <dgm:pt modelId="{906146D4-F97F-47FD-8242-C118E3CA8584}">
      <dgm:prSet/>
      <dgm:spPr/>
      <dgm:t>
        <a:bodyPr/>
        <a:lstStyle/>
        <a:p>
          <a:pPr rtl="0"/>
          <a:r>
            <a:rPr lang="ru-RU" dirty="0" smtClean="0"/>
            <a:t>Зубная боль – самый распространенный и явный симптом начала развития  стоматологических патологий; это то, что непрерывно сопровождает весь процесс лечения, а иногда и включает этап реабилитации. </a:t>
          </a:r>
          <a:endParaRPr lang="ru-RU" dirty="0"/>
        </a:p>
      </dgm:t>
    </dgm:pt>
    <dgm:pt modelId="{DB09A9D3-B05B-461D-8E52-48C285385199}" type="parTrans" cxnId="{DD536D07-2E47-4A68-8670-DF29D589A3DB}">
      <dgm:prSet/>
      <dgm:spPr/>
      <dgm:t>
        <a:bodyPr/>
        <a:lstStyle/>
        <a:p>
          <a:endParaRPr lang="ru-RU"/>
        </a:p>
      </dgm:t>
    </dgm:pt>
    <dgm:pt modelId="{26D24647-D05C-4876-915B-C2DE3C5CACD8}" type="sibTrans" cxnId="{DD536D07-2E47-4A68-8670-DF29D589A3DB}">
      <dgm:prSet/>
      <dgm:spPr/>
      <dgm:t>
        <a:bodyPr/>
        <a:lstStyle/>
        <a:p>
          <a:endParaRPr lang="ru-RU"/>
        </a:p>
      </dgm:t>
    </dgm:pt>
    <dgm:pt modelId="{9E986EC4-AE53-463A-8E7F-638EDE281185}" type="pres">
      <dgm:prSet presAssocID="{968F7A7E-9EE2-4B58-AB82-24CAE233A87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2FFAB2-E9E3-430F-B8DC-73B14B009C01}" type="pres">
      <dgm:prSet presAssocID="{DFA3B209-83BC-40A7-A54D-34CF6F8FA2FF}" presName="root" presStyleCnt="0">
        <dgm:presLayoutVars>
          <dgm:chMax/>
          <dgm:chPref val="4"/>
        </dgm:presLayoutVars>
      </dgm:prSet>
      <dgm:spPr/>
    </dgm:pt>
    <dgm:pt modelId="{F42489A7-7639-4E00-8894-E4876128EF27}" type="pres">
      <dgm:prSet presAssocID="{DFA3B209-83BC-40A7-A54D-34CF6F8FA2FF}" presName="rootComposite" presStyleCnt="0">
        <dgm:presLayoutVars/>
      </dgm:prSet>
      <dgm:spPr/>
    </dgm:pt>
    <dgm:pt modelId="{09EDBB96-9EB0-47CB-8CE1-9179DBF86AE1}" type="pres">
      <dgm:prSet presAssocID="{DFA3B209-83BC-40A7-A54D-34CF6F8FA2FF}" presName="rootText" presStyleLbl="node0" presStyleIdx="0" presStyleCnt="2" custScaleX="94362" custScaleY="386986" custLinFactY="100000" custLinFactNeighborX="-737" custLinFactNeighborY="10220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D350508-EBD0-4565-A161-22CA7ADED77F}" type="pres">
      <dgm:prSet presAssocID="{DFA3B209-83BC-40A7-A54D-34CF6F8FA2FF}" presName="childShape" presStyleCnt="0">
        <dgm:presLayoutVars>
          <dgm:chMax val="0"/>
          <dgm:chPref val="0"/>
        </dgm:presLayoutVars>
      </dgm:prSet>
      <dgm:spPr/>
    </dgm:pt>
    <dgm:pt modelId="{BD3B40EA-B265-4FD9-8A0E-C3CA43197991}" type="pres">
      <dgm:prSet presAssocID="{906146D4-F97F-47FD-8242-C118E3CA8584}" presName="root" presStyleCnt="0">
        <dgm:presLayoutVars>
          <dgm:chMax/>
          <dgm:chPref val="4"/>
        </dgm:presLayoutVars>
      </dgm:prSet>
      <dgm:spPr/>
    </dgm:pt>
    <dgm:pt modelId="{A30D192B-D2CC-47F2-8AE9-52AD47C4D61D}" type="pres">
      <dgm:prSet presAssocID="{906146D4-F97F-47FD-8242-C118E3CA8584}" presName="rootComposite" presStyleCnt="0">
        <dgm:presLayoutVars/>
      </dgm:prSet>
      <dgm:spPr/>
    </dgm:pt>
    <dgm:pt modelId="{3B10DDEF-A1AA-4AAF-941E-60A481C81D69}" type="pres">
      <dgm:prSet presAssocID="{906146D4-F97F-47FD-8242-C118E3CA8584}" presName="rootText" presStyleLbl="node0" presStyleIdx="1" presStyleCnt="2" custScaleX="94715" custScaleY="401687" custLinFactY="-67313" custLinFactNeighborX="-4064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00992B0-68CA-4825-AFEC-0138AAF01703}" type="pres">
      <dgm:prSet presAssocID="{906146D4-F97F-47FD-8242-C118E3CA8584}" presName="childShape" presStyleCnt="0">
        <dgm:presLayoutVars>
          <dgm:chMax val="0"/>
          <dgm:chPref val="0"/>
        </dgm:presLayoutVars>
      </dgm:prSet>
      <dgm:spPr/>
    </dgm:pt>
  </dgm:ptLst>
  <dgm:cxnLst>
    <dgm:cxn modelId="{AC5BA00F-D39C-403E-8187-F541FF3AD43E}" type="presOf" srcId="{906146D4-F97F-47FD-8242-C118E3CA8584}" destId="{3B10DDEF-A1AA-4AAF-941E-60A481C81D69}" srcOrd="0" destOrd="0" presId="urn:microsoft.com/office/officeart/2008/layout/PictureAccentList"/>
    <dgm:cxn modelId="{14768874-4A7C-43A3-923D-A5B0850ACDB9}" srcId="{968F7A7E-9EE2-4B58-AB82-24CAE233A873}" destId="{DFA3B209-83BC-40A7-A54D-34CF6F8FA2FF}" srcOrd="0" destOrd="0" parTransId="{B9D20064-D6FD-4705-B668-23CB3DE4D7AD}" sibTransId="{DC6C2B45-1660-48B4-BF1A-23380AE0C5AD}"/>
    <dgm:cxn modelId="{69D7A801-2522-4284-A7FF-32219CDEEBAA}" type="presOf" srcId="{DFA3B209-83BC-40A7-A54D-34CF6F8FA2FF}" destId="{09EDBB96-9EB0-47CB-8CE1-9179DBF86AE1}" srcOrd="0" destOrd="0" presId="urn:microsoft.com/office/officeart/2008/layout/PictureAccentList"/>
    <dgm:cxn modelId="{DD536D07-2E47-4A68-8670-DF29D589A3DB}" srcId="{968F7A7E-9EE2-4B58-AB82-24CAE233A873}" destId="{906146D4-F97F-47FD-8242-C118E3CA8584}" srcOrd="1" destOrd="0" parTransId="{DB09A9D3-B05B-461D-8E52-48C285385199}" sibTransId="{26D24647-D05C-4876-915B-C2DE3C5CACD8}"/>
    <dgm:cxn modelId="{C00EF420-E67C-4CE3-8943-7AC9E6334FB5}" type="presOf" srcId="{968F7A7E-9EE2-4B58-AB82-24CAE233A873}" destId="{9E986EC4-AE53-463A-8E7F-638EDE281185}" srcOrd="0" destOrd="0" presId="urn:microsoft.com/office/officeart/2008/layout/PictureAccentList"/>
    <dgm:cxn modelId="{29DCCA3B-7979-4D1D-943F-42C6039A5158}" type="presParOf" srcId="{9E986EC4-AE53-463A-8E7F-638EDE281185}" destId="{D82FFAB2-E9E3-430F-B8DC-73B14B009C01}" srcOrd="0" destOrd="0" presId="urn:microsoft.com/office/officeart/2008/layout/PictureAccentList"/>
    <dgm:cxn modelId="{95636FD8-CD02-4C20-8110-FE57D6121FFB}" type="presParOf" srcId="{D82FFAB2-E9E3-430F-B8DC-73B14B009C01}" destId="{F42489A7-7639-4E00-8894-E4876128EF27}" srcOrd="0" destOrd="0" presId="urn:microsoft.com/office/officeart/2008/layout/PictureAccentList"/>
    <dgm:cxn modelId="{C2B8F241-C1FD-4F36-A36D-F70EBB9DB9BF}" type="presParOf" srcId="{F42489A7-7639-4E00-8894-E4876128EF27}" destId="{09EDBB96-9EB0-47CB-8CE1-9179DBF86AE1}" srcOrd="0" destOrd="0" presId="urn:microsoft.com/office/officeart/2008/layout/PictureAccentList"/>
    <dgm:cxn modelId="{F671B2A1-4253-4A2F-9286-EA547F78D921}" type="presParOf" srcId="{D82FFAB2-E9E3-430F-B8DC-73B14B009C01}" destId="{9D350508-EBD0-4565-A161-22CA7ADED77F}" srcOrd="1" destOrd="0" presId="urn:microsoft.com/office/officeart/2008/layout/PictureAccentList"/>
    <dgm:cxn modelId="{3184D414-A1B8-4059-B05B-A7B31929B80D}" type="presParOf" srcId="{9E986EC4-AE53-463A-8E7F-638EDE281185}" destId="{BD3B40EA-B265-4FD9-8A0E-C3CA43197991}" srcOrd="1" destOrd="0" presId="urn:microsoft.com/office/officeart/2008/layout/PictureAccentList"/>
    <dgm:cxn modelId="{D84E05F4-696C-412F-9987-44799114E856}" type="presParOf" srcId="{BD3B40EA-B265-4FD9-8A0E-C3CA43197991}" destId="{A30D192B-D2CC-47F2-8AE9-52AD47C4D61D}" srcOrd="0" destOrd="0" presId="urn:microsoft.com/office/officeart/2008/layout/PictureAccentList"/>
    <dgm:cxn modelId="{D27E9A4C-D0C6-4F39-B898-4E3FAA32489F}" type="presParOf" srcId="{A30D192B-D2CC-47F2-8AE9-52AD47C4D61D}" destId="{3B10DDEF-A1AA-4AAF-941E-60A481C81D69}" srcOrd="0" destOrd="0" presId="urn:microsoft.com/office/officeart/2008/layout/PictureAccentList"/>
    <dgm:cxn modelId="{025107BA-8676-488E-806C-CF3A18C1BA03}" type="presParOf" srcId="{BD3B40EA-B265-4FD9-8A0E-C3CA43197991}" destId="{300992B0-68CA-4825-AFEC-0138AAF0170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389127-A75C-4357-8FD3-EDE629EBD772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DD804-354C-4055-8DA7-CFF86144CD63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 данным Всемирной организации здравоохранения на 2014 год самым распространенным заболеванием на земле признан кариес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– деминерализация и </a:t>
          </a: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протеолиз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твердых тканей зуба, возникающие после прорезывания зубов, вызванные действием патологической микрофлоры полости рта и сопровождающиеся периодическими болями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700" dirty="0" smtClean="0"/>
            <a:t> </a:t>
          </a:r>
          <a:endParaRPr lang="ru-RU" sz="1700" dirty="0"/>
        </a:p>
      </dgm:t>
    </dgm:pt>
    <dgm:pt modelId="{0AA9456A-8086-4619-BC71-9334534DAFC6}" type="parTrans" cxnId="{9C7A5C06-1665-4F96-923E-1C843F529C84}">
      <dgm:prSet/>
      <dgm:spPr/>
      <dgm:t>
        <a:bodyPr/>
        <a:lstStyle/>
        <a:p>
          <a:endParaRPr lang="ru-RU"/>
        </a:p>
      </dgm:t>
    </dgm:pt>
    <dgm:pt modelId="{BF933F7C-5B06-4477-8FCB-025F9DEDCCDC}" type="sibTrans" cxnId="{9C7A5C06-1665-4F96-923E-1C843F529C84}">
      <dgm:prSet/>
      <dgm:spPr/>
      <dgm:t>
        <a:bodyPr/>
        <a:lstStyle/>
        <a:p>
          <a:endParaRPr lang="ru-RU"/>
        </a:p>
      </dgm:t>
    </dgm:pt>
    <dgm:pt modelId="{CF64CD47-6C88-472F-AA44-01FC6F84DBA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Лечение его весьма затруднительно вследствие того, что при препарировании твердых тканей зуба возбуждаются нервные окончания в эмалево – дентинной границе, что неминуемо ведет к возникновению обширного болевого ощущения.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704D20-1872-46D4-959B-C3B3EFE25191}" type="parTrans" cxnId="{92F86B9B-C849-495D-B7D4-152AF3204D04}">
      <dgm:prSet/>
      <dgm:spPr/>
      <dgm:t>
        <a:bodyPr/>
        <a:lstStyle/>
        <a:p>
          <a:endParaRPr lang="ru-RU"/>
        </a:p>
      </dgm:t>
    </dgm:pt>
    <dgm:pt modelId="{2C59AC08-37E7-41C0-878B-3546BBB42865}" type="sibTrans" cxnId="{92F86B9B-C849-495D-B7D4-152AF3204D04}">
      <dgm:prSet/>
      <dgm:spPr/>
      <dgm:t>
        <a:bodyPr/>
        <a:lstStyle/>
        <a:p>
          <a:endParaRPr lang="ru-RU"/>
        </a:p>
      </dgm:t>
    </dgm:pt>
    <dgm:pt modelId="{D2E2FC3B-DD75-4E6C-AA8B-C84D357290DF}" type="pres">
      <dgm:prSet presAssocID="{1A389127-A75C-4357-8FD3-EDE629EBD77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E769B-44B1-4824-8E69-45BD176F26DE}" type="pres">
      <dgm:prSet presAssocID="{1A389127-A75C-4357-8FD3-EDE629EBD772}" presName="arrow" presStyleLbl="bgShp" presStyleIdx="0" presStyleCnt="1" custScaleX="115653" custScaleY="100000"/>
      <dgm:spPr/>
    </dgm:pt>
    <dgm:pt modelId="{01554FDC-03BF-4EEC-8685-1B20FBFDEA32}" type="pres">
      <dgm:prSet presAssocID="{1A389127-A75C-4357-8FD3-EDE629EBD772}" presName="linearProcess" presStyleCnt="0"/>
      <dgm:spPr/>
    </dgm:pt>
    <dgm:pt modelId="{996B2484-972F-4C56-8ACE-880CCD06ADC9}" type="pres">
      <dgm:prSet presAssocID="{1B6DD804-354C-4055-8DA7-CFF86144CD63}" presName="textNode" presStyleLbl="node1" presStyleIdx="0" presStyleCnt="2" custScaleX="111567" custScaleY="14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3A232-52BA-44FE-A738-34582753F83F}" type="pres">
      <dgm:prSet presAssocID="{BF933F7C-5B06-4477-8FCB-025F9DEDCCDC}" presName="sibTrans" presStyleCnt="0"/>
      <dgm:spPr/>
    </dgm:pt>
    <dgm:pt modelId="{1BD2971E-581E-44C1-9F23-E70F1C2CA1F5}" type="pres">
      <dgm:prSet presAssocID="{CF64CD47-6C88-472F-AA44-01FC6F84DBAB}" presName="textNode" presStyleLbl="node1" presStyleIdx="1" presStyleCnt="2" custScaleX="68172" custScaleY="13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86B9B-C849-495D-B7D4-152AF3204D04}" srcId="{1A389127-A75C-4357-8FD3-EDE629EBD772}" destId="{CF64CD47-6C88-472F-AA44-01FC6F84DBAB}" srcOrd="1" destOrd="0" parTransId="{3A704D20-1872-46D4-959B-C3B3EFE25191}" sibTransId="{2C59AC08-37E7-41C0-878B-3546BBB42865}"/>
    <dgm:cxn modelId="{F6F5088F-6E8F-4AA2-A4CC-532B9EE24705}" type="presOf" srcId="{1A389127-A75C-4357-8FD3-EDE629EBD772}" destId="{D2E2FC3B-DD75-4E6C-AA8B-C84D357290DF}" srcOrd="0" destOrd="0" presId="urn:microsoft.com/office/officeart/2005/8/layout/hProcess9"/>
    <dgm:cxn modelId="{3AEC4238-6EDC-409B-AFFF-81FE7DFEFDC6}" type="presOf" srcId="{1B6DD804-354C-4055-8DA7-CFF86144CD63}" destId="{996B2484-972F-4C56-8ACE-880CCD06ADC9}" srcOrd="0" destOrd="0" presId="urn:microsoft.com/office/officeart/2005/8/layout/hProcess9"/>
    <dgm:cxn modelId="{9C7A5C06-1665-4F96-923E-1C843F529C84}" srcId="{1A389127-A75C-4357-8FD3-EDE629EBD772}" destId="{1B6DD804-354C-4055-8DA7-CFF86144CD63}" srcOrd="0" destOrd="0" parTransId="{0AA9456A-8086-4619-BC71-9334534DAFC6}" sibTransId="{BF933F7C-5B06-4477-8FCB-025F9DEDCCDC}"/>
    <dgm:cxn modelId="{0AAFE8CA-E648-4F6A-B8D9-7CBBDB44464C}" type="presOf" srcId="{CF64CD47-6C88-472F-AA44-01FC6F84DBAB}" destId="{1BD2971E-581E-44C1-9F23-E70F1C2CA1F5}" srcOrd="0" destOrd="0" presId="urn:microsoft.com/office/officeart/2005/8/layout/hProcess9"/>
    <dgm:cxn modelId="{F5FCAE21-816F-492B-995F-FA6C924B0B76}" type="presParOf" srcId="{D2E2FC3B-DD75-4E6C-AA8B-C84D357290DF}" destId="{9A1E769B-44B1-4824-8E69-45BD176F26DE}" srcOrd="0" destOrd="0" presId="urn:microsoft.com/office/officeart/2005/8/layout/hProcess9"/>
    <dgm:cxn modelId="{2FDD2073-0683-46F6-802E-75F9C4FAF5BC}" type="presParOf" srcId="{D2E2FC3B-DD75-4E6C-AA8B-C84D357290DF}" destId="{01554FDC-03BF-4EEC-8685-1B20FBFDEA32}" srcOrd="1" destOrd="0" presId="urn:microsoft.com/office/officeart/2005/8/layout/hProcess9"/>
    <dgm:cxn modelId="{12721E9C-F891-47B2-8395-A6FB1C4194E2}" type="presParOf" srcId="{01554FDC-03BF-4EEC-8685-1B20FBFDEA32}" destId="{996B2484-972F-4C56-8ACE-880CCD06ADC9}" srcOrd="0" destOrd="0" presId="urn:microsoft.com/office/officeart/2005/8/layout/hProcess9"/>
    <dgm:cxn modelId="{4E29E983-1D37-4B30-8413-357118B38550}" type="presParOf" srcId="{01554FDC-03BF-4EEC-8685-1B20FBFDEA32}" destId="{CBE3A232-52BA-44FE-A738-34582753F83F}" srcOrd="1" destOrd="0" presId="urn:microsoft.com/office/officeart/2005/8/layout/hProcess9"/>
    <dgm:cxn modelId="{91236B3C-733E-4B71-87ED-3D9CA5A1C2D4}" type="presParOf" srcId="{01554FDC-03BF-4EEC-8685-1B20FBFDEA32}" destId="{1BD2971E-581E-44C1-9F23-E70F1C2CA1F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BB96-9EB0-47CB-8CE1-9179DBF86AE1}">
      <dsp:nvSpPr>
        <dsp:cNvPr id="0" name=""/>
        <dsp:cNvSpPr/>
      </dsp:nvSpPr>
      <dsp:spPr>
        <a:xfrm>
          <a:off x="0" y="3440742"/>
          <a:ext cx="4024603" cy="3330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Боль – это неприятное, в виде страдания ощущение, возникающее в результате действия на организм сверхсильного раздражителя, патологического процесса или и кислородного голодания тканей.</a:t>
          </a:r>
          <a:endParaRPr lang="ru-RU" sz="2400" kern="1200" dirty="0"/>
        </a:p>
      </dsp:txBody>
      <dsp:txXfrm>
        <a:off x="97544" y="3538286"/>
        <a:ext cx="3829515" cy="3135308"/>
      </dsp:txXfrm>
    </dsp:sp>
    <dsp:sp modelId="{3B10DDEF-A1AA-4AAF-941E-60A481C81D69}">
      <dsp:nvSpPr>
        <dsp:cNvPr id="0" name=""/>
        <dsp:cNvSpPr/>
      </dsp:nvSpPr>
      <dsp:spPr>
        <a:xfrm>
          <a:off x="4280865" y="260650"/>
          <a:ext cx="4039658" cy="3456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Зубная боль – самый распространенный и явный симптом начала развития  стоматологических патологий; это то, что непрерывно сопровождает весь процесс лечения, а иногда и включает этап реабилитации. </a:t>
          </a:r>
          <a:endParaRPr lang="ru-RU" sz="2400" kern="1200" dirty="0"/>
        </a:p>
      </dsp:txBody>
      <dsp:txXfrm>
        <a:off x="4382114" y="361899"/>
        <a:ext cx="3837160" cy="3254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E769B-44B1-4824-8E69-45BD176F26DE}">
      <dsp:nvSpPr>
        <dsp:cNvPr id="0" name=""/>
        <dsp:cNvSpPr/>
      </dsp:nvSpPr>
      <dsp:spPr>
        <a:xfrm>
          <a:off x="72009" y="0"/>
          <a:ext cx="8352925" cy="6408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6B2484-972F-4C56-8ACE-880CCD06ADC9}">
      <dsp:nvSpPr>
        <dsp:cNvPr id="0" name=""/>
        <dsp:cNvSpPr/>
      </dsp:nvSpPr>
      <dsp:spPr>
        <a:xfrm>
          <a:off x="42046" y="1296149"/>
          <a:ext cx="4969875" cy="38164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 данным Всемирной организации здравоохранения на 2014 год самым распространенным заболеванием на земле признан кариес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– деминерализация и </a:t>
          </a: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протеолиз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твердых тканей зуба, возникающие после прорезывания зубов, вызванные действием патологической микрофлоры полости рта и сопровождающиеся периодическими болями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28348" y="1482451"/>
        <a:ext cx="4597271" cy="3443809"/>
      </dsp:txXfrm>
    </dsp:sp>
    <dsp:sp modelId="{1BD2971E-581E-44C1-9F23-E70F1C2CA1F5}">
      <dsp:nvSpPr>
        <dsp:cNvPr id="0" name=""/>
        <dsp:cNvSpPr/>
      </dsp:nvSpPr>
      <dsp:spPr>
        <a:xfrm>
          <a:off x="5418099" y="1512161"/>
          <a:ext cx="3036797" cy="33843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Лечение его весьма затруднительно вследствие того, что при препарировании твердых тканей зуба возбуждаются нервные окончания в эмалево – дентинной границе, что неминуемо ведет к возникновению обширного болевого ощущения.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66343" y="1660405"/>
        <a:ext cx="2740309" cy="308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/>
              <a:t>Физиология боли и обезболивания в стоматологии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1141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 24ст группы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Кривобок Е.В.,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А.С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доц.к.м.н.,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Н.Р.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73992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61206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Проводниковая анестезия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82436"/>
            <a:ext cx="5616624" cy="5539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1979712" cy="427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Адресуется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нервным стволам, в составе которых проходят волокна, проводящие возбуждения 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ноцицепторов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Анестетики, введенные в окружающую нервный проводник ткань,  вызывают в мембране нерва явления, нарушающие проводимость нервного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40313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Альтернативным методом обезболивания считается обезболивание охлаждением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физический метод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 раствором или аэрозолем анестетика – химический метод.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176465" cy="3341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099172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596" y="157022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Электроаналгезия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Виды движений Woman Life - женский жур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457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58557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Аудиоаналгезия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8" name="Picture 4" descr="izobretenija - Изобретения, которые потрясут мир Очки &quot;Антибол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2" y="2422971"/>
            <a:ext cx="4095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855180" y="112474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195736" y="1152601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648" y="19849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Методы, подавляющие активность </a:t>
            </a:r>
            <a:r>
              <a:rPr lang="ru-RU" sz="2800" dirty="0" err="1" smtClean="0"/>
              <a:t>ноцицептивной</a:t>
            </a:r>
            <a:r>
              <a:rPr lang="ru-RU" sz="2800" dirty="0" smtClean="0"/>
              <a:t> системы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60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чевые инфекции будут обезврежены анальгетиками : Doribax (doripenem) - лечение инфек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7" y="1988840"/>
            <a:ext cx="27241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глоукалывание для здоровья и долголетия Твой ювел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082">
            <a:off x="4056112" y="2463406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9369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Увеличение активности </a:t>
            </a:r>
            <a:r>
              <a:rPr lang="ru-RU" sz="2800" dirty="0" err="1" smtClean="0"/>
              <a:t>антиноцицептивной</a:t>
            </a:r>
            <a:r>
              <a:rPr lang="ru-RU" sz="2800" dirty="0" smtClean="0"/>
              <a:t> системы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77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63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30750"/>
              </p:ext>
            </p:extLst>
          </p:nvPr>
        </p:nvGraphicFramePr>
        <p:xfrm>
          <a:off x="467544" y="0"/>
          <a:ext cx="84969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46562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50002"/>
              </p:ext>
            </p:extLst>
          </p:nvPr>
        </p:nvGraphicFramePr>
        <p:xfrm>
          <a:off x="323528" y="-99392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75810"/>
            <a:ext cx="4187335" cy="25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798" y="270618"/>
            <a:ext cx="8712968" cy="61926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Зубная боль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Пульпитная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Периодонтовая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052736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1052736"/>
            <a:ext cx="243988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0" y="3284984"/>
            <a:ext cx="3637916" cy="28999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67449"/>
            <a:ext cx="3819710" cy="27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Пульпа имеет очень низкий порог чувствительности к электрическому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Приступообразность боли, т.е. чередование приступов и светлых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промежутков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локализованность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боли может быть обусловлена ничтожным представительством в коре головного мозга пульпы каждого зуба.</a:t>
            </a:r>
          </a:p>
        </p:txBody>
      </p:sp>
    </p:spTree>
    <p:extLst>
      <p:ext uri="{BB962C8B-B14F-4D97-AF65-F5344CB8AC3E}">
        <p14:creationId xmlns:p14="http://schemas.microsoft.com/office/powerpoint/2010/main" val="2479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99866" cy="4320480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331640" y="4081454"/>
            <a:ext cx="1429468" cy="1805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588224" y="3933056"/>
            <a:ext cx="136815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47664" y="908720"/>
            <a:ext cx="108513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112474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8410" y="5883565"/>
            <a:ext cx="199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Пульповая камера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07823" y="6313097"/>
            <a:ext cx="303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Дентино</a:t>
            </a:r>
            <a:r>
              <a:rPr lang="ru-RU" dirty="0" smtClean="0"/>
              <a:t> – эмалевая граница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9901" y="404663"/>
            <a:ext cx="337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Ход нервных волокон к слизистой оболочке десны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40466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Межальвеолярная</a:t>
            </a:r>
            <a:r>
              <a:rPr lang="ru-RU" dirty="0" smtClean="0"/>
              <a:t> перегородка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5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256" y="454967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латеральный спиноталамический путь; 2 - передний спиноталамический путь; 3 - таламус; 4 - медиальная петля; 5 - поперечный разрез среднего мозга; 6 - поперечный разрез моста; 7 - поперечный разрез продолговатого мозга; 8 - спинномозговой узел; 9 - поперечный разрез спинного мозга. Стрелками показано направление движения нервных импульсов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5435"/>
            <a:ext cx="2664296" cy="6723459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292080" y="3933056"/>
            <a:ext cx="108012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200" y="350100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Афферентная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импульсация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органов головы и шеи (а именно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зубоальвеолярного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комплекса) идет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чуствствительное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ядро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дентальной боли обусловлены: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ипси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контралатеральной проекцией первичных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афферентов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нейронами;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обширными связями между стволовыми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тригеминальными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структурами;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проекцией первичных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афферентов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 ядрам ретикулярной формации;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наличием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ипси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контралатеральных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тригеминоталамических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трактов;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конвергенцией на нейронах коры сигналов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афферентов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разных зубов.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0821">
            <a:off x="4863860" y="3938273"/>
            <a:ext cx="4052221" cy="23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Направленное изменение функций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ноцицептивной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системы связано с выключением различных ее отделов.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8110"/>
            <a:ext cx="9144000" cy="5599889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Местная инфильтрационная анестезия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449" y="5373216"/>
            <a:ext cx="331236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Блокада фармакологическими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ноцицепторов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претерминальных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нервных волокон.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846547" cy="29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431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Физиология боли и обезболивания в стоматологии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Направленное изменение функций ноцицептивной системы связано с выключением различных ее отделов.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Денисов Евгений Николаевич</cp:lastModifiedBy>
  <cp:revision>14</cp:revision>
  <dcterms:created xsi:type="dcterms:W3CDTF">2015-04-02T16:51:35Z</dcterms:created>
  <dcterms:modified xsi:type="dcterms:W3CDTF">2017-02-15T10:52:38Z</dcterms:modified>
</cp:coreProperties>
</file>