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45" r:id="rId4"/>
    <p:sldId id="349" r:id="rId5"/>
    <p:sldId id="350" r:id="rId6"/>
    <p:sldId id="339" r:id="rId7"/>
    <p:sldId id="340" r:id="rId8"/>
    <p:sldId id="341" r:id="rId9"/>
    <p:sldId id="342" r:id="rId10"/>
    <p:sldId id="343" r:id="rId11"/>
    <p:sldId id="344" r:id="rId12"/>
    <p:sldId id="261" r:id="rId13"/>
    <p:sldId id="262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346" r:id="rId27"/>
    <p:sldId id="284" r:id="rId28"/>
    <p:sldId id="286" r:id="rId29"/>
    <p:sldId id="347" r:id="rId30"/>
    <p:sldId id="351" r:id="rId31"/>
    <p:sldId id="288" r:id="rId32"/>
    <p:sldId id="289" r:id="rId33"/>
    <p:sldId id="290" r:id="rId34"/>
    <p:sldId id="291" r:id="rId35"/>
    <p:sldId id="292" r:id="rId36"/>
    <p:sldId id="293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52" r:id="rId53"/>
    <p:sldId id="313" r:id="rId54"/>
    <p:sldId id="314" r:id="rId55"/>
    <p:sldId id="365" r:id="rId56"/>
    <p:sldId id="353" r:id="rId57"/>
    <p:sldId id="315" r:id="rId58"/>
    <p:sldId id="316" r:id="rId59"/>
    <p:sldId id="317" r:id="rId60"/>
    <p:sldId id="318" r:id="rId61"/>
    <p:sldId id="354" r:id="rId62"/>
    <p:sldId id="319" r:id="rId63"/>
    <p:sldId id="320" r:id="rId64"/>
    <p:sldId id="321" r:id="rId65"/>
    <p:sldId id="355" r:id="rId66"/>
    <p:sldId id="356" r:id="rId67"/>
    <p:sldId id="357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58" r:id="rId76"/>
    <p:sldId id="359" r:id="rId77"/>
    <p:sldId id="329" r:id="rId78"/>
    <p:sldId id="360" r:id="rId79"/>
    <p:sldId id="331" r:id="rId80"/>
    <p:sldId id="332" r:id="rId81"/>
    <p:sldId id="361" r:id="rId82"/>
    <p:sldId id="362" r:id="rId83"/>
    <p:sldId id="363" r:id="rId84"/>
    <p:sldId id="364" r:id="rId85"/>
    <p:sldId id="333" r:id="rId86"/>
    <p:sldId id="334" r:id="rId87"/>
    <p:sldId id="335" r:id="rId88"/>
    <p:sldId id="336" r:id="rId89"/>
    <p:sldId id="337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3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5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4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4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9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7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84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8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7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8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D743-247E-4170-983C-B4831A9CA8D9}" type="datetimeFigureOut">
              <a:rPr lang="ru-RU" smtClean="0"/>
              <a:t>31.08.2019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F439-F0B3-405C-A31E-3BE333286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3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0%BA_%D0%BC%D0%BE%D0%BB%D0%BE%D1%87%D0%BD%D0%BE%D0%B9_%D0%B6%D0%B5%D0%BB%D0%B5%D0%B7%D1%8B" TargetMode="External"/><Relationship Id="rId3" Type="http://schemas.openxmlformats.org/officeDocument/2006/relationships/hyperlink" Target="https://ru.wikipedia.org/wiki/%D0%9F%D0%B5%D1%80%D0%B5%D0%BB%D0%BE%D0%BC_%D1%88%D0%B5%D0%B9%D0%BA%D0%B8_%D0%B1%D0%B5%D0%B4%D1%80%D0%B0" TargetMode="External"/><Relationship Id="rId7" Type="http://schemas.openxmlformats.org/officeDocument/2006/relationships/hyperlink" Target="https://ru.wikipedia.org/wiki/%D0%98%D0%BD%D1%84%D0%B0%D1%80%D0%BA%D1%82_%D0%BC%D0%B8%D0%BE%D0%BA%D0%B0%D1%80%D0%B4%D0%B0" TargetMode="External"/><Relationship Id="rId2" Type="http://schemas.openxmlformats.org/officeDocument/2006/relationships/hyperlink" Target="https://ru.wikipedia.org/wiki/%D0%92%D0%9E%D0%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0%D1%85%D0%B0%D1%80%D0%BD%D1%8B%D0%B9_%D0%B4%D0%B8%D0%B0%D0%B1%D0%B5%D1%82" TargetMode="External"/><Relationship Id="rId5" Type="http://schemas.openxmlformats.org/officeDocument/2006/relationships/hyperlink" Target="https://ru.wikipedia.org/wiki/%D0%A0%D0%B0%D0%BA_%D0%BB%D1%91%D0%B3%D0%BA%D0%BE%D0%B3%D0%BE" TargetMode="External"/><Relationship Id="rId4" Type="http://schemas.openxmlformats.org/officeDocument/2006/relationships/hyperlink" Target="https://ru.wikipedia.org/wiki/%D0%9B%D0%B5%D1%82%D0%B0%D0%BB%D1%8C%D0%BD%D0%BE%D1%81%D1%82%D1%8C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B%D0%B5%D1%82%D0%BE%D1%87%D0%BD%D0%B0%D1%8F_%D0%BC%D0%B5%D0%BC%D0%B1%D1%80%D0%B0%D0%BD%D0%B0" TargetMode="External"/><Relationship Id="rId3" Type="http://schemas.openxmlformats.org/officeDocument/2006/relationships/hyperlink" Target="https://ru.wikipedia.org/wiki/%D0%9C%D0%B8%D1%82%D0%BE%D1%85%D0%BE%D0%BD%D0%B4%D1%80%D0%B8%D0%B8" TargetMode="External"/><Relationship Id="rId7" Type="http://schemas.openxmlformats.org/officeDocument/2006/relationships/hyperlink" Target="https://ru.wikipedia.org/wiki/%D0%9A%D0%BE%D1%81%D1%82%D1%8C" TargetMode="External"/><Relationship Id="rId2" Type="http://schemas.openxmlformats.org/officeDocument/2006/relationships/hyperlink" Target="https://ru.wikipedia.org/wiki/%D0%9B%D0%B8%D0%B7%D0%BE%D1%81%D0%BE%D0%BC%D1%8B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A%D0%BB%D0%B5%D1%82%D0%BA%D0%B0" TargetMode="External"/><Relationship Id="rId11" Type="http://schemas.openxmlformats.org/officeDocument/2006/relationships/image" Target="../media/image13.jpeg"/><Relationship Id="rId5" Type="http://schemas.openxmlformats.org/officeDocument/2006/relationships/hyperlink" Target="https://ru.wikipedia.org/wiki/%D0%9E%D1%81%D1%82%D0%B5%D0%BE%D0%BA%D0%BB%D0%B0%D1%81%D1%82" TargetMode="External"/><Relationship Id="rId10" Type="http://schemas.openxmlformats.org/officeDocument/2006/relationships/hyperlink" Target="https://commons.wikimedia.org/wiki/File:Osteoclast.jpg?uselang=ru" TargetMode="External"/><Relationship Id="rId4" Type="http://schemas.openxmlformats.org/officeDocument/2006/relationships/hyperlink" Target="https://ru.wikipedia.org/wiki/%D0%92%D0%B0%D0%BA%D1%83%D0%BE%D0%BB%D0%B8" TargetMode="External"/><Relationship Id="rId9" Type="http://schemas.openxmlformats.org/officeDocument/2006/relationships/hyperlink" Target="https://ru.wikipedia.org/wiki/%D0%A6%D0%B8%D1%82%D0%BE%D0%BF%D0%BB%D0%B0%D0%B7%D0%BC%D0%B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D%D1%82%D0%B5%D0%B3%D1%80%D0%B8%D0%BD_%D0%B1%D0%B5%D1%82%D0%B0-1" TargetMode="External"/><Relationship Id="rId13" Type="http://schemas.openxmlformats.org/officeDocument/2006/relationships/hyperlink" Target="https://ru.wikipedia.org/wiki/%D0%A5%D0%B5%D0%BC%D0%BE%D1%82%D0%B0%D0%BA%D1%81%D0%B8%D1%81" TargetMode="External"/><Relationship Id="rId18" Type="http://schemas.openxmlformats.org/officeDocument/2006/relationships/hyperlink" Target="https://ru.wikipedia.org/wiki/%D0%9F%D0%A2%D0%93" TargetMode="External"/><Relationship Id="rId3" Type="http://schemas.openxmlformats.org/officeDocument/2006/relationships/hyperlink" Target="https://ru.wikipedia.org/wiki/%D0%9A%D0%BE%D1%81%D1%82%D0%BD%D1%8B%D0%B9_%D0%BC%D0%B0%D1%82%D1%80%D0%B8%D0%BA%D1%81" TargetMode="External"/><Relationship Id="rId7" Type="http://schemas.openxmlformats.org/officeDocument/2006/relationships/hyperlink" Target="https://ru.wikipedia.org/wiki/%D0%98%D0%BD%D1%82%D0%B5%D0%B3%D1%80%D0%B8%D0%BD_%D0%B0%D0%BB%D1%8C%D1%84%D0%B0-V" TargetMode="External"/><Relationship Id="rId12" Type="http://schemas.openxmlformats.org/officeDocument/2006/relationships/hyperlink" Target="https://ru.wikipedia.org/wiki/%D0%A4%D0%B0%D0%B3%D0%BE%D1%86%D0%B8%D1%82%D0%BE%D0%B7" TargetMode="External"/><Relationship Id="rId17" Type="http://schemas.openxmlformats.org/officeDocument/2006/relationships/hyperlink" Target="https://ru.wikipedia.org/wiki/%D0%92%D0%B8%D1%82%D0%B0%D0%BC%D0%B8%D0%BD_D" TargetMode="External"/><Relationship Id="rId2" Type="http://schemas.openxmlformats.org/officeDocument/2006/relationships/hyperlink" Target="https://ru.wikipedia.org/wiki/%D0%93%D0%B8%D0%B4%D1%80%D0%BE%D0%BB%D0%B8%D0%B7" TargetMode="External"/><Relationship Id="rId16" Type="http://schemas.openxmlformats.org/officeDocument/2006/relationships/hyperlink" Target="https://ru.wikipedia.org/wiki/%D0%A4%D0%B0%D0%BA%D1%82%D0%BE%D1%80_%D0%BD%D0%B5%D0%BA%D1%80%D0%BE%D0%B7%D0%B0_%D0%BE%D0%BF%D1%83%D1%85%D0%BE%D0%BB%D0%B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8%D0%BD%D1%82%D0%B5%D0%B3%D1%80%D0%B8%D0%BD_%D0%B0%D0%BB%D1%8C%D1%84%D0%B0-1" TargetMode="External"/><Relationship Id="rId11" Type="http://schemas.openxmlformats.org/officeDocument/2006/relationships/hyperlink" Target="https://ru.wikipedia.org/wiki/%D0%9C%D0%B0%D0%BA%D1%80%D0%BE%D1%84%D0%B0%D0%B3" TargetMode="External"/><Relationship Id="rId5" Type="http://schemas.openxmlformats.org/officeDocument/2006/relationships/hyperlink" Target="https://ru.wikipedia.org/wiki/%D0%98%D0%BD%D1%82%D0%B5%D0%B3%D1%80%D0%B8%D0%BD" TargetMode="External"/><Relationship Id="rId15" Type="http://schemas.openxmlformats.org/officeDocument/2006/relationships/hyperlink" Target="https://ru.wikipedia.org/w/index.php?title=%D0%9A%D0%BE%D0%BB%D0%BB%D0%B0%D0%B3%D0%B5%D0%BD%D0%B0%D0%B7%D0%B0&amp;action=edit&amp;redlink=1" TargetMode="External"/><Relationship Id="rId10" Type="http://schemas.openxmlformats.org/officeDocument/2006/relationships/hyperlink" Target="https://ru.wikipedia.org/wiki/%D0%9C%D0%BE%D0%BD%D0%BE%D1%86%D0%B8%D1%82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ru.wikipedia.org/wiki/%D0%A4%D0%B5%D1%80%D0%BC%D0%B5%D0%BD%D1%82%D1%8B" TargetMode="External"/><Relationship Id="rId9" Type="http://schemas.openxmlformats.org/officeDocument/2006/relationships/hyperlink" Target="https://ru.wikipedia.org/wiki/%D0%98%D0%BD%D1%82%D0%B5%D0%B3%D1%80%D0%B8%D0%BD_%D0%B1%D0%B5%D1%82%D0%B0-3" TargetMode="External"/><Relationship Id="rId14" Type="http://schemas.openxmlformats.org/officeDocument/2006/relationships/hyperlink" Target="https://ru.wikipedia.org/wiki/%D0%A6%D0%B8%D1%82%D0%BE%D0%BA%D0%B8%D0%BD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E%D1%81%D1%82%D0%B0%D0%B3%D0%BB%D0%B0%D0%BD%D0%B4%D0%B8%D0%BD%D1%8B" TargetMode="External"/><Relationship Id="rId13" Type="http://schemas.openxmlformats.org/officeDocument/2006/relationships/hyperlink" Target="https://ru.wikipedia.org/wiki/%D0%AD%D0%BD%D0%B4%D0%BE%D0%BA%D1%80%D0%B8%D0%BD%D0%BD%D0%B0%D1%8F_%D1%81%D0%B8%D1%81%D1%82%D0%B5%D0%BC%D0%B0" TargetMode="External"/><Relationship Id="rId18" Type="http://schemas.openxmlformats.org/officeDocument/2006/relationships/image" Target="../media/image6.png"/><Relationship Id="rId3" Type="http://schemas.openxmlformats.org/officeDocument/2006/relationships/hyperlink" Target="https://ru.wikipedia.org/wiki/%D0%9F%D0%B0%D1%82%D0%BE%D0%BB%D0%BE%D0%B3%D0%B8%D1%8F" TargetMode="External"/><Relationship Id="rId7" Type="http://schemas.openxmlformats.org/officeDocument/2006/relationships/hyperlink" Target="https://ru.wikipedia.org/wiki/%D0%92%D0%BE%D1%81%D0%BF%D0%B0%D0%BB%D0%B5%D0%BD%D0%B8%D0%B5" TargetMode="External"/><Relationship Id="rId12" Type="http://schemas.openxmlformats.org/officeDocument/2006/relationships/hyperlink" Target="https://ru.wikipedia.org/wiki/%D0%9E%D1%81%D1%82%D0%B5%D0%BE%D0%BF%D0%BE%D1%80%D0%BE%D0%B7" TargetMode="External"/><Relationship Id="rId17" Type="http://schemas.openxmlformats.org/officeDocument/2006/relationships/hyperlink" Target="https://ru.wikipedia.org/wiki/%D0%93%D0%B5%D0%BD%D0%B5%D1%82%D0%B8%D1%87%D0%B5%D1%81%D0%BA%D0%B8%D0%B5_%D0%B7%D0%B0%D0%B1%D0%BE%D0%BB%D0%B5%D0%B2%D0%B0%D0%BD%D0%B8%D1%8F" TargetMode="External"/><Relationship Id="rId2" Type="http://schemas.openxmlformats.org/officeDocument/2006/relationships/hyperlink" Target="https://ru.wikipedia.org/wiki/%D0%A4%D0%B8%D0%B7%D0%B8%D0%BE%D0%BB%D0%BE%D0%B3%D0%B8%D1%8F" TargetMode="External"/><Relationship Id="rId16" Type="http://schemas.openxmlformats.org/officeDocument/2006/relationships/hyperlink" Target="https://ru.wikipedia.org/wiki/%D0%9F%D0%BE%D1%87%D0%BA%D0%B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/index.php?title=%D0%A0%D0%B5%D0%BC%D0%BE%D0%B4%D0%B5%D0%BB%D0%B8%D1%80%D0%BE%D0%B2%D0%B0%D0%BD%D0%B8%D0%B5_%D0%BA%D0%BE%D1%81%D1%82%D0%BD%D0%BE%D0%B9_%D1%82%D0%BA%D0%B0%D0%BD%D0%B8&amp;action=edit&amp;redlink=1" TargetMode="External"/><Relationship Id="rId11" Type="http://schemas.openxmlformats.org/officeDocument/2006/relationships/hyperlink" Target="https://ru.wikipedia.org/w/index.php?title=%D0%9E%D1%81%D1%82%D0%B5%D0%BE%D0%BF%D0%B5%D0%BD%D0%B8%D1%8F&amp;action=edit&amp;redlink=1" TargetMode="External"/><Relationship Id="rId5" Type="http://schemas.openxmlformats.org/officeDocument/2006/relationships/hyperlink" Target="https://ru.wikipedia.org/wiki/%D0%9A%D0%BE%D1%81%D1%82%D0%BD%D1%8B%D0%B9_%D0%BC%D0%B0%D1%82%D1%80%D0%B8%D0%BA%D1%81" TargetMode="External"/><Relationship Id="rId15" Type="http://schemas.openxmlformats.org/officeDocument/2006/relationships/hyperlink" Target="https://ru.wikipedia.org/wiki/%D0%9F%D0%B8%D1%89%D0%B5%D0%B2%D0%B0%D1%80%D0%B8%D1%82%D0%B5%D0%BB%D1%8C%D0%BD%D0%B0%D1%8F_%D1%81%D0%B8%D1%81%D1%82%D0%B5%D0%BC%D0%B0" TargetMode="External"/><Relationship Id="rId10" Type="http://schemas.openxmlformats.org/officeDocument/2006/relationships/hyperlink" Target="https://ru.wikipedia.org/wiki/%D0%9C%D0%B5%D1%82%D0%B0%D0%B1%D0%BE%D0%BB%D0%B8%D1%87%D0%B5%D1%81%D0%BA%D0%B8%D0%B5_%D0%B7%D0%B0%D0%B1%D0%BE%D0%BB%D0%B5%D0%B2%D0%B0%D0%BD%D0%B8%D1%8F" TargetMode="External"/><Relationship Id="rId4" Type="http://schemas.openxmlformats.org/officeDocument/2006/relationships/hyperlink" Target="https://ru.wikipedia.org/wiki/%D0%9A%D0%BE%D1%81%D1%82%D0%BD%D0%B0%D1%8F_%D1%82%D0%BA%D0%B0%D0%BD%D1%8C" TargetMode="External"/><Relationship Id="rId9" Type="http://schemas.openxmlformats.org/officeDocument/2006/relationships/hyperlink" Target="https://ru.wikipedia.org/wiki/%D0%A1%D0%BA%D0%B5%D0%BB%D0%B5%D1%82" TargetMode="External"/><Relationship Id="rId14" Type="http://schemas.openxmlformats.org/officeDocument/2006/relationships/hyperlink" Target="https://ru.wikipedia.org/wiki/%D0%A0%D0%B5%D0%B2%D0%BC%D0%B0%D1%82%D0%B8%D1%87%D0%B5%D1%81%D0%BA%D0%B8%D0%B5_%D0%B1%D0%BE%D0%BB%D0%B5%D0%B7%D0%BD%D0%B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8%D0%BA%D1%80%D0%BE%D1%8D%D0%BB%D0%B5%D0%BC%D0%B5%D0%BD%D1%82%D1%8B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ru.wikipedia.org/w/index.php?title=%D0%9C%D0%B8%D0%BD%D0%B5%D1%80%D0%B0%D0%BB%D1%8C%D0%BD%D1%8B%D0%B9_%D0%BE%D0%B1%D0%BC%D0%B5%D0%BD&amp;action=edit&amp;redlink=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4%D0%BE%D1%81%D1%84%D0%B0%D1%82%D1%8B" TargetMode="External"/><Relationship Id="rId5" Type="http://schemas.openxmlformats.org/officeDocument/2006/relationships/hyperlink" Target="https://ru.wikipedia.org/wiki/%D0%9C%D0%B0%D0%B3%D0%BD%D0%B8%D0%B9" TargetMode="External"/><Relationship Id="rId4" Type="http://schemas.openxmlformats.org/officeDocument/2006/relationships/hyperlink" Target="https://ru.wikipedia.org/wiki/%D0%9A%D0%B0%D0%BB%D1%8C%D1%86%D0%B8%D0%B9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E%D1%81%D1%82%D0%B5%D0%BE%D0%BF%D0%BE%D1%80%D0%BE%D0%B7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0%D0%BB%D1%8C%D1%86%D0%B8%D0%B9" TargetMode="External"/><Relationship Id="rId3" Type="http://schemas.openxmlformats.org/officeDocument/2006/relationships/hyperlink" Target="https://ru.wikipedia.org/wiki/%D0%A4%D0%BE%D1%81%D1%84%D0%B0%D1%82%D0%B0%D0%B7%D0%B0" TargetMode="External"/><Relationship Id="rId7" Type="http://schemas.openxmlformats.org/officeDocument/2006/relationships/hyperlink" Target="https://ru.wikipedia.org/wiki/%D0%98%D0%BE%D0%BD%D0%B8%D0%B7%D0%B0%D1%86%D0%B8%D1%8F" TargetMode="External"/><Relationship Id="rId2" Type="http://schemas.openxmlformats.org/officeDocument/2006/relationships/hyperlink" Target="https://ru.wikipedia.org/wiki/%D0%9E%D1%81%D1%82%D0%B5%D0%BE%D0%BA%D0%BB%D0%B0%D1%81%D1%82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/index.php?title=%D0%9F%D0%B8%D1%80%D0%B8%D0%B4%D0%B8%D0%BD%D0%BE%D0%BB%D0%B8%D0%BD&amp;action=edit&amp;redlink=1" TargetMode="External"/><Relationship Id="rId5" Type="http://schemas.openxmlformats.org/officeDocument/2006/relationships/hyperlink" Target="https://ru.wikipedia.org/wiki/%D0%93%D0%B8%D0%B4%D1%80%D0%BE%D0%BA%D1%81%D0%B8%D0%BF%D1%80%D0%BE%D0%BB%D0%B8%D0%BD" TargetMode="External"/><Relationship Id="rId4" Type="http://schemas.openxmlformats.org/officeDocument/2006/relationships/hyperlink" Target="https://ru.wikipedia.org/wiki/%D0%9A%D0%BE%D0%BB%D0%BB%D0%B0%D0%B3%D0%B5%D0%BD" TargetMode="External"/><Relationship Id="rId9" Type="http://schemas.openxmlformats.org/officeDocument/2006/relationships/hyperlink" Target="https://ru.wikipedia.org/wiki/%D0%9A%D1%80%D0%B5%D0%B0%D1%82%D0%B8%D0%BD%D0%B8%D0%BD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hef.ac.uk/FRAX/index.jsp?lang=rs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C%D0%BE%D1%80%D1%84%D0%BE%D0%BB%D0%BE%D0%B3%D0%B8%D1%8F_%D1%87%D0%B5%D0%BB%D0%BE%D0%B2%D0%B5%D0%BA%D0%B0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7992888" cy="1830065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rgbClr val="CC0000"/>
                </a:solidFill>
                <a:latin typeface="Arial Unicode MS" pitchFamily="34" charset="-128"/>
              </a:rPr>
              <a:t>Оренбургский государственный </a:t>
            </a:r>
            <a:br>
              <a:rPr lang="ru-RU" sz="3100" b="1" dirty="0" smtClean="0">
                <a:solidFill>
                  <a:srgbClr val="CC0000"/>
                </a:solidFill>
                <a:latin typeface="Arial Unicode MS" pitchFamily="34" charset="-128"/>
              </a:rPr>
            </a:br>
            <a:r>
              <a:rPr lang="ru-RU" sz="3100" b="1" dirty="0" smtClean="0">
                <a:solidFill>
                  <a:srgbClr val="CC0000"/>
                </a:solidFill>
                <a:latin typeface="Arial Unicode MS" pitchFamily="34" charset="-128"/>
              </a:rPr>
              <a:t>медицинский университет</a:t>
            </a:r>
            <a:r>
              <a:rPr lang="ru-RU" sz="6000" b="1" dirty="0" smtClean="0">
                <a:solidFill>
                  <a:srgbClr val="CC0000"/>
                </a:solidFill>
                <a:latin typeface="Calibri" pitchFamily="34" charset="0"/>
              </a:rPr>
              <a:t/>
            </a:r>
            <a:br>
              <a:rPr lang="ru-RU" sz="6000" b="1" dirty="0" smtClean="0">
                <a:solidFill>
                  <a:srgbClr val="CC0000"/>
                </a:solidFill>
                <a:latin typeface="Calibri" pitchFamily="34" charset="0"/>
              </a:rPr>
            </a:br>
            <a:r>
              <a:rPr lang="ru-RU" sz="6000" b="1" dirty="0" smtClean="0">
                <a:solidFill>
                  <a:srgbClr val="CC0000"/>
                </a:solidFill>
                <a:latin typeface="Calibri" pitchFamily="34" charset="0"/>
              </a:rPr>
              <a:t/>
            </a:r>
            <a:br>
              <a:rPr lang="ru-RU" sz="6000" b="1" dirty="0" smtClean="0">
                <a:solidFill>
                  <a:srgbClr val="CC0000"/>
                </a:solidFill>
                <a:latin typeface="Calibri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ОСТЕОПОРОЗ В ПРАКТИКЕ ВРАЧА ПОЛИКЛИНИКИ</a:t>
            </a:r>
            <a:b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endParaRPr lang="ru-RU" sz="20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ru-RU" sz="20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_______________________________________________</a:t>
            </a:r>
          </a:p>
          <a:p>
            <a:pPr algn="r"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Кафедра поликлинической терапии</a:t>
            </a:r>
          </a:p>
          <a:p>
            <a:pPr algn="r">
              <a:lnSpc>
                <a:spcPct val="9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Профессор Ольга Юрьевна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Майко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endParaRPr lang="ru-RU" sz="2000" b="1" dirty="0" smtClean="0"/>
          </a:p>
          <a:p>
            <a:pPr algn="r">
              <a:lnSpc>
                <a:spcPct val="90000"/>
              </a:lnSpc>
            </a:pPr>
            <a:r>
              <a:rPr lang="ru-RU" sz="2000" b="1" dirty="0" smtClean="0"/>
              <a:t> </a:t>
            </a:r>
          </a:p>
          <a:p>
            <a:pPr algn="r"/>
            <a:endParaRPr lang="ru-RU" sz="2000" dirty="0"/>
          </a:p>
        </p:txBody>
      </p:sp>
      <p:pic>
        <p:nvPicPr>
          <p:cNvPr id="4" name="Picture 2" descr="http://dizain-proekt56.ru/foto/CatalogCat/3/92/177b.jpg"/>
          <p:cNvPicPr>
            <a:picLocks noChangeAspect="1" noChangeArrowheads="1"/>
          </p:cNvPicPr>
          <p:nvPr/>
        </p:nvPicPr>
        <p:blipFill rotWithShape="1">
          <a:blip r:embed="rId2" cstate="print"/>
          <a:srcRect l="-1347" r="-6896" b="37127"/>
          <a:stretch/>
        </p:blipFill>
        <p:spPr bwMode="auto">
          <a:xfrm>
            <a:off x="6152606" y="332656"/>
            <a:ext cx="2739874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2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ВТОРИЧНЫЙ ОСТЕОПОРОЗ (2)</a:t>
            </a:r>
            <a:endParaRPr lang="ru-RU" sz="4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234314"/>
              </p:ext>
            </p:extLst>
          </p:nvPr>
        </p:nvGraphicFramePr>
        <p:xfrm>
          <a:off x="467544" y="1268760"/>
          <a:ext cx="8229600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15547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Ревматические </a:t>
                      </a:r>
                      <a:r>
                        <a:rPr lang="ru-RU" b="1" dirty="0" err="1" smtClean="0"/>
                        <a:t>заолевания</a:t>
                      </a:r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/>
                        <a:t>Ревматоидный артрит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/>
                        <a:t>СКВ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err="1" smtClean="0"/>
                        <a:t>Анкилозирующий</a:t>
                      </a:r>
                      <a:r>
                        <a:rPr lang="ru-RU" b="1" dirty="0" smtClean="0"/>
                        <a:t> спондилоартрит</a:t>
                      </a:r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5547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Заболевания органов пищеварения</a:t>
                      </a:r>
                      <a:endParaRPr lang="ru-RU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 Состояние после резекции желудка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Мальабсорбция</a:t>
                      </a:r>
                      <a:endParaRPr lang="ru-RU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Хронические заболевания печени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5547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Заболевание почек</a:t>
                      </a:r>
                      <a:endParaRPr lang="ru-RU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ХПН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Почечный </a:t>
                      </a:r>
                      <a:r>
                        <a:rPr lang="ru-RU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канальцевый</a:t>
                      </a: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ацидоз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Синдром </a:t>
                      </a:r>
                      <a:r>
                        <a:rPr lang="ru-RU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Фанкони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50212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Заболевания крови</a:t>
                      </a:r>
                      <a:endParaRPr lang="ru-RU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Миеломная</a:t>
                      </a: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болезнь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Талассемия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Системный </a:t>
                      </a:r>
                      <a:r>
                        <a:rPr lang="ru-RU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мастоцитоз</a:t>
                      </a:r>
                      <a:endParaRPr lang="ru-RU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Лейкозы и </a:t>
                      </a:r>
                      <a:r>
                        <a:rPr lang="ru-RU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лимфомы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85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ВТОРИЧНЫЙ ОСТЕОПОРОЗ (3)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686125"/>
              </p:ext>
            </p:extLst>
          </p:nvPr>
        </p:nvGraphicFramePr>
        <p:xfrm>
          <a:off x="539552" y="1119349"/>
          <a:ext cx="8229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Генетические нарушения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Несовершенный </a:t>
                      </a:r>
                      <a:r>
                        <a:rPr lang="ru-RU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остеогенез</a:t>
                      </a:r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Синдром </a:t>
                      </a:r>
                      <a:r>
                        <a:rPr lang="ru-RU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Марфана</a:t>
                      </a:r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Синдром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Элерса-Данло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(несовершенный </a:t>
                      </a:r>
                      <a:r>
                        <a:rPr lang="ru-RU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десмогенез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Гомоцистинурия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и </a:t>
                      </a:r>
                      <a:r>
                        <a:rPr lang="ru-RU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лизинурия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Другие заболевания и состояния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Иммобилизация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Овариэктомия</a:t>
                      </a:r>
                      <a:endParaRPr lang="ru-RU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ХОБЛ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Алкоголизм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Нервная анорексия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Нарушение питания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Трансплантация органов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Лекарственные препараты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Антиконвульсанты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Иммунодепрессанты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Агонисты гонадотропин-</a:t>
                      </a:r>
                      <a:r>
                        <a:rPr lang="ru-RU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рилизинг</a:t>
                      </a: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-гормона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Антациды, содержащие алюминий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Тиреоидные</a:t>
                      </a:r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гормоны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269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ЭПИДЕМИОЛОГИЯ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По данным </a:t>
            </a:r>
            <a:r>
              <a:rPr lang="ru-RU" b="1" dirty="0">
                <a:solidFill>
                  <a:srgbClr val="002060"/>
                </a:solidFill>
                <a:hlinkClick r:id="rId2" tooltip="ВОЗ"/>
              </a:rPr>
              <a:t>ВОЗ</a:t>
            </a:r>
            <a:r>
              <a:rPr lang="ru-RU" b="1" dirty="0">
                <a:solidFill>
                  <a:srgbClr val="002060"/>
                </a:solidFill>
              </a:rPr>
              <a:t>, около 35 % травмированных женщин и 20 % мужчин имеют переломы, связанные с остеопорозом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Проблема остеопороза затрагивает около 75 млн граждан Европы, США и Японии.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Европе в 2000 г. количество </a:t>
            </a:r>
            <a:r>
              <a:rPr lang="ru-RU" b="1" dirty="0" err="1">
                <a:solidFill>
                  <a:srgbClr val="002060"/>
                </a:solidFill>
              </a:rPr>
              <a:t>остеопоротических</a:t>
            </a:r>
            <a:r>
              <a:rPr lang="ru-RU" b="1" dirty="0">
                <a:solidFill>
                  <a:srgbClr val="002060"/>
                </a:solidFill>
              </a:rPr>
              <a:t> переломов оценивалось в 3,79 млн, из которых 890 тыс. составляли </a:t>
            </a:r>
            <a:r>
              <a:rPr lang="ru-RU" b="1" dirty="0">
                <a:solidFill>
                  <a:srgbClr val="002060"/>
                </a:solidFill>
                <a:hlinkClick r:id="rId3" tooltip="Перелом шейки бедра"/>
              </a:rPr>
              <a:t>переломы шейки бедренной кости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Европе </a:t>
            </a:r>
            <a:r>
              <a:rPr lang="ru-RU" b="1" dirty="0">
                <a:solidFill>
                  <a:srgbClr val="002060"/>
                </a:solidFill>
                <a:hlinkClick r:id="rId4" tooltip="Летальность"/>
              </a:rPr>
              <a:t>летальность</a:t>
            </a:r>
            <a:r>
              <a:rPr lang="ru-RU" b="1" dirty="0">
                <a:solidFill>
                  <a:srgbClr val="002060"/>
                </a:solidFill>
              </a:rPr>
              <a:t>, связанная с </a:t>
            </a:r>
            <a:r>
              <a:rPr lang="ru-RU" b="1" dirty="0" err="1">
                <a:solidFill>
                  <a:srgbClr val="002060"/>
                </a:solidFill>
              </a:rPr>
              <a:t>остеопоротическими</a:t>
            </a:r>
            <a:r>
              <a:rPr lang="ru-RU" b="1" dirty="0">
                <a:solidFill>
                  <a:srgbClr val="002060"/>
                </a:solidFill>
              </a:rPr>
              <a:t> переломами, превышает онкологическую (за исключением смертности от </a:t>
            </a:r>
            <a:r>
              <a:rPr lang="ru-RU" b="1" dirty="0">
                <a:solidFill>
                  <a:srgbClr val="002060"/>
                </a:solidFill>
                <a:hlinkClick r:id="rId5" tooltip="Рак лёгкого"/>
              </a:rPr>
              <a:t>рака легкого</a:t>
            </a:r>
            <a:r>
              <a:rPr lang="ru-RU" b="1" dirty="0">
                <a:solidFill>
                  <a:srgbClr val="002060"/>
                </a:solidFill>
              </a:rPr>
              <a:t>).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Женщины </a:t>
            </a:r>
            <a:r>
              <a:rPr lang="ru-RU" b="1" dirty="0">
                <a:solidFill>
                  <a:srgbClr val="002060"/>
                </a:solidFill>
              </a:rPr>
              <a:t>после 45 лет проводят больше времени в больнице с остеопорозом, чем по поводу </a:t>
            </a:r>
            <a:r>
              <a:rPr lang="ru-RU" b="1" dirty="0">
                <a:solidFill>
                  <a:srgbClr val="002060"/>
                </a:solidFill>
                <a:hlinkClick r:id="rId6" tooltip="Сахарный диабет"/>
              </a:rPr>
              <a:t>сахарного диабета</a:t>
            </a:r>
            <a:r>
              <a:rPr lang="ru-RU" b="1" dirty="0">
                <a:solidFill>
                  <a:srgbClr val="002060"/>
                </a:solidFill>
              </a:rPr>
              <a:t>, </a:t>
            </a:r>
            <a:r>
              <a:rPr lang="ru-RU" b="1" dirty="0">
                <a:solidFill>
                  <a:srgbClr val="002060"/>
                </a:solidFill>
                <a:hlinkClick r:id="rId7" tooltip="Инфаркт миокарда"/>
              </a:rPr>
              <a:t>инфаркта миокарда</a:t>
            </a:r>
            <a:r>
              <a:rPr lang="ru-RU" b="1" dirty="0">
                <a:solidFill>
                  <a:srgbClr val="002060"/>
                </a:solidFill>
              </a:rPr>
              <a:t> и </a:t>
            </a:r>
            <a:r>
              <a:rPr lang="ru-RU" b="1" dirty="0">
                <a:solidFill>
                  <a:srgbClr val="002060"/>
                </a:solidFill>
                <a:hlinkClick r:id="rId8" tooltip="Рак молочной железы"/>
              </a:rPr>
              <a:t>рака молочной железы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Население </a:t>
            </a:r>
            <a:r>
              <a:rPr lang="ru-RU" b="1" dirty="0">
                <a:solidFill>
                  <a:srgbClr val="002060"/>
                </a:solidFill>
              </a:rPr>
              <a:t>Европы стареет. К 2050 г. ожидается рост количества </a:t>
            </a:r>
            <a:r>
              <a:rPr lang="ru-RU" b="1" dirty="0" err="1">
                <a:solidFill>
                  <a:srgbClr val="002060"/>
                </a:solidFill>
              </a:rPr>
              <a:t>остеопоротических</a:t>
            </a:r>
            <a:r>
              <a:rPr lang="ru-RU" b="1" dirty="0">
                <a:solidFill>
                  <a:srgbClr val="002060"/>
                </a:solidFill>
              </a:rPr>
              <a:t> переломов шейки бедренной </a:t>
            </a:r>
            <a:r>
              <a:rPr lang="ru-RU" b="1" dirty="0" smtClean="0">
                <a:solidFill>
                  <a:srgbClr val="002060"/>
                </a:solidFill>
              </a:rPr>
              <a:t>кости </a:t>
            </a:r>
            <a:r>
              <a:rPr lang="ru-RU" b="1" u="sng" dirty="0">
                <a:solidFill>
                  <a:srgbClr val="0070C0"/>
                </a:solidFill>
              </a:rPr>
              <a:t>до 1 млн случаев </a:t>
            </a:r>
            <a:r>
              <a:rPr lang="ru-RU" b="1" u="sng" dirty="0" smtClean="0">
                <a:solidFill>
                  <a:srgbClr val="0070C0"/>
                </a:solidFill>
              </a:rPr>
              <a:t>ежегодно.</a:t>
            </a:r>
            <a:endParaRPr lang="ru-RU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ЭПИДЕМИОЛОГИЯ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Остеопороз </a:t>
            </a:r>
            <a:r>
              <a:rPr lang="ru-RU" sz="4400" b="1" dirty="0" smtClean="0">
                <a:solidFill>
                  <a:srgbClr val="0070C0"/>
                </a:solidFill>
              </a:rPr>
              <a:t>в России, </a:t>
            </a:r>
            <a:r>
              <a:rPr lang="ru-RU" sz="4400" b="1" dirty="0" smtClean="0">
                <a:solidFill>
                  <a:srgbClr val="002060"/>
                </a:solidFill>
              </a:rPr>
              <a:t>как и во всем мире, представляет одну из важнейших проблем здравоохранения, частота его в последнее время увеличивается - ОП выявлен у </a:t>
            </a:r>
            <a:r>
              <a:rPr lang="ru-RU" sz="4400" b="1" dirty="0" smtClean="0">
                <a:solidFill>
                  <a:srgbClr val="0070C0"/>
                </a:solidFill>
              </a:rPr>
              <a:t>14 млн. </a:t>
            </a:r>
            <a:r>
              <a:rPr lang="ru-RU" sz="4400" b="1" dirty="0" smtClean="0">
                <a:solidFill>
                  <a:srgbClr val="002060"/>
                </a:solidFill>
              </a:rPr>
              <a:t>человек в России,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srgbClr val="002060"/>
                </a:solidFill>
              </a:rPr>
              <a:t>В соответствии с  критериями ВОЗ </a:t>
            </a:r>
            <a:r>
              <a:rPr lang="ru-RU" sz="4400" b="1" dirty="0" smtClean="0">
                <a:solidFill>
                  <a:srgbClr val="002060"/>
                </a:solidFill>
              </a:rPr>
              <a:t>в возрастной группе 50 лет и старше ОП выявляется у </a:t>
            </a:r>
            <a:r>
              <a:rPr lang="ru-RU" sz="4400" b="1" dirty="0" smtClean="0">
                <a:solidFill>
                  <a:srgbClr val="0070C0"/>
                </a:solidFill>
              </a:rPr>
              <a:t>30,5-34% </a:t>
            </a:r>
            <a:r>
              <a:rPr lang="ru-RU" sz="4400" b="1" dirty="0" smtClean="0">
                <a:solidFill>
                  <a:srgbClr val="002060"/>
                </a:solidFill>
              </a:rPr>
              <a:t>женщин и </a:t>
            </a:r>
            <a:r>
              <a:rPr lang="ru-RU" sz="4400" b="1" dirty="0" smtClean="0">
                <a:solidFill>
                  <a:srgbClr val="0070C0"/>
                </a:solidFill>
              </a:rPr>
              <a:t>24-27% </a:t>
            </a:r>
            <a:r>
              <a:rPr lang="ru-RU" sz="4400" b="1" dirty="0" smtClean="0">
                <a:solidFill>
                  <a:srgbClr val="002060"/>
                </a:solidFill>
              </a:rPr>
              <a:t>мужчин,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>
                <a:solidFill>
                  <a:srgbClr val="0070C0"/>
                </a:solidFill>
              </a:rPr>
              <a:t>24%</a:t>
            </a:r>
            <a:r>
              <a:rPr lang="ru-RU" sz="4400" b="1" dirty="0" smtClean="0">
                <a:solidFill>
                  <a:srgbClr val="002060"/>
                </a:solidFill>
              </a:rPr>
              <a:t> женщин и </a:t>
            </a:r>
            <a:r>
              <a:rPr lang="ru-RU" sz="4400" b="1" dirty="0" smtClean="0">
                <a:solidFill>
                  <a:srgbClr val="0070C0"/>
                </a:solidFill>
              </a:rPr>
              <a:t>13% </a:t>
            </a:r>
            <a:r>
              <a:rPr lang="ru-RU" sz="4400" b="1" dirty="0" smtClean="0">
                <a:solidFill>
                  <a:srgbClr val="002060"/>
                </a:solidFill>
              </a:rPr>
              <a:t>мужчин среди городского населения России имели хотя бы один </a:t>
            </a:r>
            <a:r>
              <a:rPr lang="ru-RU" sz="4400" b="1" dirty="0" err="1" smtClean="0">
                <a:solidFill>
                  <a:srgbClr val="0070C0"/>
                </a:solidFill>
              </a:rPr>
              <a:t>остеопоротический</a:t>
            </a:r>
            <a:r>
              <a:rPr lang="ru-RU" sz="4400" b="1" dirty="0" smtClean="0">
                <a:solidFill>
                  <a:srgbClr val="0070C0"/>
                </a:solidFill>
              </a:rPr>
              <a:t> перелом </a:t>
            </a:r>
            <a:r>
              <a:rPr lang="ru-RU" sz="4400" b="1" dirty="0" smtClean="0">
                <a:solidFill>
                  <a:srgbClr val="002060"/>
                </a:solidFill>
              </a:rPr>
              <a:t>в анамнезе,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По данным эпидемиологических исследований частота </a:t>
            </a:r>
            <a:r>
              <a:rPr lang="ru-RU" sz="4400" b="1" dirty="0" err="1" smtClean="0">
                <a:solidFill>
                  <a:srgbClr val="002060"/>
                </a:solidFill>
              </a:rPr>
              <a:t>остеопоротических</a:t>
            </a:r>
            <a:r>
              <a:rPr lang="ru-RU" sz="4400" b="1" dirty="0" smtClean="0">
                <a:solidFill>
                  <a:srgbClr val="002060"/>
                </a:solidFill>
              </a:rPr>
              <a:t> переломов позвонков составляет </a:t>
            </a:r>
            <a:r>
              <a:rPr lang="ru-RU" sz="4400" b="1" dirty="0" smtClean="0">
                <a:solidFill>
                  <a:srgbClr val="0070C0"/>
                </a:solidFill>
              </a:rPr>
              <a:t>10-12%</a:t>
            </a:r>
            <a:r>
              <a:rPr lang="ru-RU" sz="4400" b="1" dirty="0" smtClean="0">
                <a:solidFill>
                  <a:srgbClr val="002060"/>
                </a:solidFill>
              </a:rPr>
              <a:t>, проксимального отдела бедра – </a:t>
            </a:r>
            <a:r>
              <a:rPr lang="ru-RU" sz="4400" b="1" dirty="0" smtClean="0">
                <a:solidFill>
                  <a:srgbClr val="0070C0"/>
                </a:solidFill>
              </a:rPr>
              <a:t>239</a:t>
            </a:r>
            <a:r>
              <a:rPr lang="ru-RU" sz="4400" b="1" dirty="0" smtClean="0">
                <a:solidFill>
                  <a:srgbClr val="002060"/>
                </a:solidFill>
              </a:rPr>
              <a:t> случаев на 100 тыс. населения, а дистального отдела предплечья – </a:t>
            </a:r>
            <a:r>
              <a:rPr lang="ru-RU" sz="4400" b="1" dirty="0" smtClean="0">
                <a:solidFill>
                  <a:srgbClr val="0070C0"/>
                </a:solidFill>
              </a:rPr>
              <a:t>426</a:t>
            </a:r>
            <a:r>
              <a:rPr lang="ru-RU" sz="4400" b="1" dirty="0" smtClean="0">
                <a:solidFill>
                  <a:srgbClr val="002060"/>
                </a:solidFill>
              </a:rPr>
              <a:t> случаев на 100 тыс. населения,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b="1" dirty="0" smtClean="0">
                <a:solidFill>
                  <a:srgbClr val="002060"/>
                </a:solidFill>
              </a:rPr>
              <a:t>Летальность в течение первого года после перелома бедра составляет </a:t>
            </a:r>
            <a:r>
              <a:rPr lang="ru-RU" sz="4400" b="1" dirty="0" smtClean="0">
                <a:solidFill>
                  <a:srgbClr val="0070C0"/>
                </a:solidFill>
              </a:rPr>
              <a:t>12-40%</a:t>
            </a:r>
            <a:r>
              <a:rPr lang="ru-RU" sz="4400" b="1" dirty="0" smtClean="0">
                <a:solidFill>
                  <a:srgbClr val="002060"/>
                </a:solidFill>
              </a:rPr>
              <a:t> и выше у мужчин.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2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t="22059" r="40552" b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1530" r="40331" b="24822"/>
          <a:stretch/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1925" y="265067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ПАТОГЕНЕЗ  ОСТЕОПОРОЗА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2236" r="40551" b="25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547664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76256" y="5943600"/>
            <a:ext cx="22677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6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23117" r="40110" b="25353"/>
          <a:stretch/>
        </p:blipFill>
        <p:spPr bwMode="auto">
          <a:xfrm>
            <a:off x="107504" y="0"/>
            <a:ext cx="903649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8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1529" r="40331" b="25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1882" r="40331" b="25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1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21214" r="34306" b="24814"/>
          <a:stretch/>
        </p:blipFill>
        <p:spPr bwMode="auto">
          <a:xfrm>
            <a:off x="0" y="3860800"/>
            <a:ext cx="40894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21412" r="38640" b="25117"/>
          <a:stretch/>
        </p:blipFill>
        <p:spPr bwMode="auto">
          <a:xfrm>
            <a:off x="4644008" y="2996952"/>
            <a:ext cx="4248471" cy="342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375" y="476672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метаболическое заболевание скелета, характеризующееся снижением массы костной  ткани и нарушением ее качества (микро архитектоники), приводящее к хрупкости костей, которая проявляется переломами при незначительной травме (при падении с высоты не выше собственного роста или спонтанно)  /АРР, 2017/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23470" r="40441" b="261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t="22059" r="50368" b="2500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1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ОСТЕОЛИЗ - костная резорбция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395536" y="908720"/>
            <a:ext cx="5328592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Механизмы резорбции:</a:t>
            </a:r>
          </a:p>
          <a:p>
            <a:r>
              <a:rPr lang="ru-RU" sz="1800" dirty="0" smtClean="0"/>
              <a:t>Резорбция костной ткани (разрушение, рассасывание кости, </a:t>
            </a:r>
            <a:r>
              <a:rPr lang="ru-RU" sz="1800" dirty="0" err="1" smtClean="0"/>
              <a:t>остеолиз</a:t>
            </a:r>
            <a:r>
              <a:rPr lang="ru-RU" sz="1800" dirty="0" smtClean="0"/>
              <a:t>) происходит при участии гигантских многоядерных клеток, так называемых </a:t>
            </a:r>
            <a:r>
              <a:rPr lang="ru-RU" sz="1800" i="1" u="sng" dirty="0" smtClean="0">
                <a:solidFill>
                  <a:srgbClr val="0070C0"/>
                </a:solidFill>
              </a:rPr>
              <a:t>остеокластов</a:t>
            </a:r>
            <a:r>
              <a:rPr lang="ru-RU" sz="1800" dirty="0" smtClean="0"/>
              <a:t>, которые  имеют большое количество </a:t>
            </a:r>
            <a:r>
              <a:rPr lang="ru-RU" sz="1800" dirty="0" smtClean="0">
                <a:hlinkClick r:id="rId2" tooltip="Лизосомы"/>
              </a:rPr>
              <a:t>лизосом</a:t>
            </a:r>
            <a:r>
              <a:rPr lang="ru-RU" sz="1800" dirty="0" smtClean="0"/>
              <a:t>, </a:t>
            </a:r>
            <a:r>
              <a:rPr lang="ru-RU" sz="1800" dirty="0" smtClean="0">
                <a:hlinkClick r:id="rId3" tooltip="Митохондрии"/>
              </a:rPr>
              <a:t>митохондрий</a:t>
            </a:r>
            <a:r>
              <a:rPr lang="ru-RU" sz="1800" dirty="0" smtClean="0"/>
              <a:t> и </a:t>
            </a:r>
            <a:r>
              <a:rPr lang="ru-RU" sz="1800" dirty="0" smtClean="0">
                <a:hlinkClick r:id="rId4" tooltip="Вакуоли"/>
              </a:rPr>
              <a:t>вакуолей</a:t>
            </a:r>
            <a:r>
              <a:rPr lang="ru-RU" sz="1800" dirty="0" smtClean="0"/>
              <a:t>.</a:t>
            </a:r>
          </a:p>
          <a:p>
            <a:r>
              <a:rPr lang="ru-RU" sz="1800" dirty="0" smtClean="0">
                <a:hlinkClick r:id="rId5" tooltip="Остеокласт"/>
              </a:rPr>
              <a:t>Остеокласт</a:t>
            </a:r>
            <a:r>
              <a:rPr lang="ru-RU" sz="1800" dirty="0" smtClean="0"/>
              <a:t> — это основная </a:t>
            </a:r>
            <a:r>
              <a:rPr lang="ru-RU" sz="1800" dirty="0" smtClean="0">
                <a:hlinkClick r:id="rId6" tooltip="Клетка"/>
              </a:rPr>
              <a:t>клетка</a:t>
            </a:r>
            <a:r>
              <a:rPr lang="ru-RU" sz="1800" dirty="0" smtClean="0"/>
              <a:t>, участвующая в процессе резорбции </a:t>
            </a:r>
            <a:r>
              <a:rPr lang="ru-RU" sz="1800" dirty="0" smtClean="0">
                <a:hlinkClick r:id="rId7" tooltip="Кость"/>
              </a:rPr>
              <a:t>кости</a:t>
            </a:r>
            <a:r>
              <a:rPr lang="ru-RU" sz="1800" dirty="0" smtClean="0"/>
              <a:t>. Характерной особенностью остеокласта является появление некоей </a:t>
            </a:r>
            <a:r>
              <a:rPr lang="ru-RU" sz="1800" u="sng" dirty="0" smtClean="0">
                <a:solidFill>
                  <a:srgbClr val="0070C0"/>
                </a:solidFill>
              </a:rPr>
              <a:t>функциональной зоны — «гофрированного края» или «щёточной каёмки</a:t>
            </a:r>
            <a:r>
              <a:rPr lang="ru-RU" sz="1800" dirty="0" smtClean="0"/>
              <a:t>» при активизации этих клеток. Гофрированный край представляет собой спирально-скрученную </a:t>
            </a:r>
            <a:r>
              <a:rPr lang="ru-RU" sz="1800" dirty="0" smtClean="0">
                <a:hlinkClick r:id="rId8" tooltip="Клеточная мембрана"/>
              </a:rPr>
              <a:t>мембрану</a:t>
            </a:r>
            <a:r>
              <a:rPr lang="ru-RU" sz="1800" dirty="0" smtClean="0"/>
              <a:t> клетки с множественными </a:t>
            </a:r>
            <a:r>
              <a:rPr lang="ru-RU" sz="1800" dirty="0" smtClean="0">
                <a:hlinkClick r:id="rId9" tooltip="Цитоплазма"/>
              </a:rPr>
              <a:t>цитоплазматическими</a:t>
            </a:r>
            <a:r>
              <a:rPr lang="ru-RU" sz="1800" dirty="0" smtClean="0"/>
              <a:t> складками, который обращён в сторону развивающегося процесса резорбции, и является местом активного окисления тканей.</a:t>
            </a:r>
            <a:endParaRPr lang="ru-RU" sz="1800" baseline="30000" dirty="0" smtClean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5940152" y="1600200"/>
            <a:ext cx="2746648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4" descr="Osteoclast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7363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Костная резорбция (2)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5436096" cy="5976664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dirty="0" smtClean="0"/>
              <a:t> </a:t>
            </a:r>
            <a:r>
              <a:rPr lang="ru-RU" sz="5600" b="1" dirty="0" smtClean="0">
                <a:solidFill>
                  <a:srgbClr val="C00000"/>
                </a:solidFill>
              </a:rPr>
              <a:t>Группа остеокластов растворяет </a:t>
            </a:r>
            <a:r>
              <a:rPr lang="ru-RU" sz="5600" b="1" u="sng" dirty="0" smtClean="0">
                <a:solidFill>
                  <a:srgbClr val="002060"/>
                </a:solidFill>
              </a:rPr>
              <a:t>минеральный компонент </a:t>
            </a:r>
            <a:r>
              <a:rPr lang="ru-RU" sz="5600" b="1" dirty="0" smtClean="0">
                <a:solidFill>
                  <a:srgbClr val="C00000"/>
                </a:solidFill>
              </a:rPr>
              <a:t>кости</a:t>
            </a:r>
            <a:r>
              <a:rPr lang="ru-RU" sz="5600" b="1" dirty="0" smtClean="0"/>
              <a:t>, </a:t>
            </a:r>
            <a:r>
              <a:rPr lang="ru-RU" sz="6400" b="1" dirty="0" smtClean="0"/>
              <a:t>а также </a:t>
            </a:r>
            <a:r>
              <a:rPr lang="ru-RU" sz="6400" b="1" dirty="0" err="1" smtClean="0">
                <a:hlinkClick r:id="rId2" tooltip="Гидролиз"/>
              </a:rPr>
              <a:t>гидролизует</a:t>
            </a:r>
            <a:r>
              <a:rPr lang="ru-RU" sz="6400" b="1" dirty="0" smtClean="0"/>
              <a:t> </a:t>
            </a:r>
            <a:r>
              <a:rPr lang="ru-RU" sz="6400" b="1" dirty="0" smtClean="0">
                <a:hlinkClick r:id="rId3" tooltip="Костный матрикс"/>
              </a:rPr>
              <a:t>органический матрикс</a:t>
            </a:r>
            <a:r>
              <a:rPr lang="ru-RU" sz="6400" b="1" dirty="0" smtClean="0"/>
              <a:t>. Разрушение кости начинается с прикрепления остеокласта к минерализованной костной поверхности «гофрированным краем», через который выделяются гидролитические </a:t>
            </a:r>
            <a:r>
              <a:rPr lang="ru-RU" sz="6400" b="1" dirty="0" smtClean="0">
                <a:hlinkClick r:id="rId4" tooltip="Ферменты"/>
              </a:rPr>
              <a:t>ферменты</a:t>
            </a:r>
            <a:r>
              <a:rPr lang="ru-RU" sz="6400" b="1" dirty="0" smtClean="0"/>
              <a:t> и </a:t>
            </a:r>
            <a:r>
              <a:rPr lang="ru-RU" sz="6400" b="1" dirty="0" smtClean="0">
                <a:solidFill>
                  <a:srgbClr val="002060"/>
                </a:solidFill>
              </a:rPr>
              <a:t>протоны</a:t>
            </a:r>
            <a:r>
              <a:rPr lang="ru-RU" sz="6400" b="1" dirty="0" smtClean="0"/>
              <a:t>, а также различные </a:t>
            </a:r>
            <a:r>
              <a:rPr lang="ru-RU" sz="6400" b="1" dirty="0" err="1" smtClean="0">
                <a:hlinkClick r:id="rId5" tooltip="Интегрин"/>
              </a:rPr>
              <a:t>интегрины</a:t>
            </a:r>
            <a:r>
              <a:rPr lang="ru-RU" sz="6400" b="1" dirty="0" smtClean="0"/>
              <a:t> (</a:t>
            </a:r>
            <a:r>
              <a:rPr lang="ru-RU" sz="6400" b="1" dirty="0" smtClean="0">
                <a:hlinkClick r:id="rId6" tooltip="Интегрин альфа-1"/>
              </a:rPr>
              <a:t>α₁</a:t>
            </a:r>
            <a:r>
              <a:rPr lang="ru-RU" sz="6400" b="1" dirty="0" smtClean="0"/>
              <a:t>, </a:t>
            </a:r>
            <a:r>
              <a:rPr lang="ru-RU" sz="6400" b="1" dirty="0" smtClean="0">
                <a:hlinkClick r:id="rId7" tooltip="Интегрин альфа-V"/>
              </a:rPr>
              <a:t>αᵥ</a:t>
            </a:r>
            <a:r>
              <a:rPr lang="ru-RU" sz="6400" b="1" dirty="0" smtClean="0"/>
              <a:t>, </a:t>
            </a:r>
            <a:r>
              <a:rPr lang="ru-RU" sz="6400" b="1" dirty="0" smtClean="0">
                <a:hlinkClick r:id="rId8" tooltip="Интегрин бета-1"/>
              </a:rPr>
              <a:t>β₁</a:t>
            </a:r>
            <a:r>
              <a:rPr lang="ru-RU" sz="6400" b="1" dirty="0" smtClean="0"/>
              <a:t>, </a:t>
            </a:r>
            <a:r>
              <a:rPr lang="ru-RU" sz="6400" b="1" dirty="0" smtClean="0">
                <a:hlinkClick r:id="rId9" tooltip="Интегрин бета-3"/>
              </a:rPr>
              <a:t>β₃</a:t>
            </a:r>
            <a:r>
              <a:rPr lang="ru-RU" sz="6400" b="1" dirty="0" smtClean="0"/>
              <a:t>), участвующие в растворении кости.</a:t>
            </a:r>
            <a:endParaRPr lang="ru-RU" sz="6400" b="1" baseline="30000" dirty="0" smtClean="0"/>
          </a:p>
          <a:p>
            <a:r>
              <a:rPr lang="ru-RU" sz="6400" b="1" dirty="0" smtClean="0"/>
              <a:t>Другие клетки, принимающие участие в резорбции костной ткани — это </a:t>
            </a:r>
            <a:r>
              <a:rPr lang="ru-RU" sz="6400" b="1" dirty="0" smtClean="0">
                <a:hlinkClick r:id="rId10" tooltip="Моноцит"/>
              </a:rPr>
              <a:t>моноциты</a:t>
            </a:r>
            <a:r>
              <a:rPr lang="ru-RU" sz="6400" b="1" dirty="0" smtClean="0"/>
              <a:t> и </a:t>
            </a:r>
            <a:r>
              <a:rPr lang="ru-RU" sz="6400" b="1" dirty="0" smtClean="0">
                <a:hlinkClick r:id="rId11" tooltip="Макрофаг"/>
              </a:rPr>
              <a:t>макрофаги</a:t>
            </a:r>
            <a:r>
              <a:rPr lang="ru-RU" sz="6400" b="1" dirty="0" smtClean="0"/>
              <a:t>. Они взаимодействуют с костной тканью посредством </a:t>
            </a:r>
            <a:r>
              <a:rPr lang="ru-RU" sz="6400" b="1" dirty="0" smtClean="0">
                <a:hlinkClick r:id="rId12" tooltip="Фагоцитоз"/>
              </a:rPr>
              <a:t>фагоцитоза</a:t>
            </a:r>
            <a:r>
              <a:rPr lang="ru-RU" sz="6400" b="1" dirty="0" smtClean="0"/>
              <a:t> и </a:t>
            </a:r>
            <a:r>
              <a:rPr lang="ru-RU" sz="6400" b="1" dirty="0" smtClean="0">
                <a:hlinkClick r:id="rId13" tooltip="Хемотаксис"/>
              </a:rPr>
              <a:t>хемотаксиса</a:t>
            </a:r>
            <a:r>
              <a:rPr lang="ru-RU" sz="6400" b="1" dirty="0" smtClean="0"/>
              <a:t>, в большинстве случаев действуя как «уборщики мусора». Помимо фагоцитарной активности продуцируются </a:t>
            </a:r>
            <a:r>
              <a:rPr lang="ru-RU" sz="6400" b="1" dirty="0" smtClean="0">
                <a:hlinkClick r:id="rId14" tooltip="Цитокин"/>
              </a:rPr>
              <a:t>цитокины</a:t>
            </a:r>
            <a:r>
              <a:rPr lang="ru-RU" sz="6400" b="1" dirty="0" smtClean="0"/>
              <a:t> (ИЛ-1, ИЛ-1α, ИЛ-1β, ФНО-α и др.), влияющие на активизацию </a:t>
            </a:r>
            <a:r>
              <a:rPr lang="ru-RU" sz="6400" b="1" dirty="0" err="1" smtClean="0">
                <a:hlinkClick r:id="rId15" tooltip="Коллагеназа (страница отсутствует)"/>
              </a:rPr>
              <a:t>коллагеназ</a:t>
            </a:r>
            <a:r>
              <a:rPr lang="ru-RU" sz="6400" b="1" dirty="0" smtClean="0"/>
              <a:t>, разрушающих </a:t>
            </a:r>
            <a:r>
              <a:rPr lang="ru-RU" sz="6400" b="1" dirty="0" smtClean="0">
                <a:hlinkClick r:id="rId3" tooltip="Костный матрикс"/>
              </a:rPr>
              <a:t>белковый матрикс</a:t>
            </a:r>
            <a:r>
              <a:rPr lang="ru-RU" sz="6400" b="1" dirty="0" smtClean="0"/>
              <a:t>. </a:t>
            </a:r>
          </a:p>
          <a:p>
            <a:r>
              <a:rPr lang="ru-RU" sz="6400" b="1" dirty="0" smtClean="0"/>
              <a:t>Кроме того, моноциты и макрофаги рассматриваются как предшественники остеокластов.</a:t>
            </a:r>
          </a:p>
          <a:p>
            <a:r>
              <a:rPr lang="ru-RU" sz="6400" b="1" dirty="0" smtClean="0"/>
              <a:t>На резорбцию костной ткани посредством секреции </a:t>
            </a:r>
            <a:r>
              <a:rPr lang="ru-RU" sz="6400" b="1" dirty="0" smtClean="0">
                <a:hlinkClick r:id="rId16" tooltip="Фактор некроза опухоли"/>
              </a:rPr>
              <a:t>ФНО-β</a:t>
            </a:r>
            <a:r>
              <a:rPr lang="ru-RU" sz="6400" b="1" dirty="0" smtClean="0"/>
              <a:t>, а также через 1,25-дигидроксивитамин </a:t>
            </a:r>
            <a:r>
              <a:rPr lang="ru-RU" sz="6400" b="1" dirty="0" smtClean="0">
                <a:hlinkClick r:id="rId17" tooltip="Витамин D"/>
              </a:rPr>
              <a:t>D</a:t>
            </a:r>
            <a:r>
              <a:rPr lang="ru-RU" sz="6400" b="1" dirty="0" smtClean="0"/>
              <a:t> и </a:t>
            </a:r>
            <a:r>
              <a:rPr lang="ru-RU" sz="6400" b="1" dirty="0" smtClean="0">
                <a:hlinkClick r:id="rId18" tooltip="ПТГ"/>
              </a:rPr>
              <a:t>ПТГ</a:t>
            </a:r>
            <a:r>
              <a:rPr lang="ru-RU" sz="6400" b="1" dirty="0" smtClean="0"/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1529" r="40441" b="24647"/>
          <a:stretch/>
        </p:blipFill>
        <p:spPr bwMode="auto">
          <a:xfrm>
            <a:off x="5436096" y="2132856"/>
            <a:ext cx="352839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067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Костная резорбция (3)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548680"/>
            <a:ext cx="6444208" cy="5217443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Резорбция костной ткани является частью как </a:t>
            </a:r>
            <a:r>
              <a:rPr lang="ru-RU" sz="1600" b="1" dirty="0" smtClean="0">
                <a:hlinkClick r:id="rId2" tooltip="Физиология"/>
              </a:rPr>
              <a:t>физиологического</a:t>
            </a:r>
            <a:r>
              <a:rPr lang="ru-RU" sz="1600" b="1" dirty="0" smtClean="0"/>
              <a:t> процесса, так и </a:t>
            </a:r>
            <a:r>
              <a:rPr lang="ru-RU" sz="1600" b="1" dirty="0" smtClean="0">
                <a:hlinkClick r:id="rId3" tooltip="Патология"/>
              </a:rPr>
              <a:t>патологического</a:t>
            </a:r>
            <a:r>
              <a:rPr lang="ru-RU" sz="1600" b="1" dirty="0" smtClean="0"/>
              <a:t>. </a:t>
            </a:r>
          </a:p>
          <a:p>
            <a:r>
              <a:rPr lang="ru-RU" sz="1600" b="1" i="1" dirty="0" smtClean="0">
                <a:solidFill>
                  <a:srgbClr val="0070C0"/>
                </a:solidFill>
              </a:rPr>
              <a:t>Физиологическая костная резорбция</a:t>
            </a:r>
            <a:r>
              <a:rPr lang="ru-RU" sz="1600" b="1" dirty="0" smtClean="0"/>
              <a:t> является неотъемлемой частью функционирования кости, которая постоянно обновляется за счёт двух противоположных процессов — разрушения и образования костной ткани. </a:t>
            </a:r>
            <a:r>
              <a:rPr lang="ru-RU" sz="1600" b="1" dirty="0" smtClean="0">
                <a:hlinkClick r:id="rId4" tooltip="Костная ткань"/>
              </a:rPr>
              <a:t>Костная ткань</a:t>
            </a:r>
            <a:r>
              <a:rPr lang="ru-RU" sz="1600" b="1" dirty="0" smtClean="0"/>
              <a:t> —это динамическая система с активным метаболизмом. Последовательная цепь процессов удаления участков старого </a:t>
            </a:r>
            <a:r>
              <a:rPr lang="ru-RU" sz="1600" b="1" dirty="0" smtClean="0">
                <a:hlinkClick r:id="rId5" tooltip="Костный матрикс"/>
              </a:rPr>
              <a:t>костного матрикса</a:t>
            </a:r>
            <a:r>
              <a:rPr lang="ru-RU" sz="1600" b="1" dirty="0" smtClean="0"/>
              <a:t> и замещение его новым носит название </a:t>
            </a:r>
            <a:r>
              <a:rPr lang="ru-RU" sz="1600" b="1" dirty="0" err="1" smtClean="0">
                <a:hlinkClick r:id="rId6" tooltip="Ремоделирование костной ткани (страница отсутствует)"/>
              </a:rPr>
              <a:t>ремоделирования</a:t>
            </a:r>
            <a:r>
              <a:rPr lang="ru-RU" sz="1600" b="1" dirty="0" smtClean="0">
                <a:hlinkClick r:id="rId6" tooltip="Ремоделирование костной ткани (страница отсутствует)"/>
              </a:rPr>
              <a:t> костной ткани</a:t>
            </a:r>
            <a:r>
              <a:rPr lang="ru-RU" sz="1600" b="1" dirty="0" smtClean="0"/>
              <a:t> .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Патологическая костная резорбция </a:t>
            </a:r>
            <a:r>
              <a:rPr lang="ru-RU" sz="1600" b="1" dirty="0" smtClean="0"/>
              <a:t>может быть ограниченная (локальная), которая спровоцирована местным </a:t>
            </a:r>
            <a:r>
              <a:rPr lang="ru-RU" sz="1600" b="1" dirty="0" smtClean="0">
                <a:hlinkClick r:id="rId7" tooltip="Воспаление"/>
              </a:rPr>
              <a:t>воспалением</a:t>
            </a:r>
            <a:r>
              <a:rPr lang="ru-RU" sz="1600" b="1" dirty="0" smtClean="0"/>
              <a:t>, например, вследствие травмы или инфекции, при этом запускаются локальные факторы, активирующие резорбцию, такие как </a:t>
            </a:r>
            <a:r>
              <a:rPr lang="ru-RU" sz="1600" b="1" dirty="0" smtClean="0">
                <a:solidFill>
                  <a:srgbClr val="0070C0"/>
                </a:solidFill>
              </a:rPr>
              <a:t>факторы роста, цитокины</a:t>
            </a:r>
            <a:r>
              <a:rPr lang="ru-RU" sz="1600" b="1" dirty="0" smtClean="0"/>
              <a:t>, </a:t>
            </a:r>
            <a:r>
              <a:rPr lang="ru-RU" sz="1600" b="1" dirty="0" smtClean="0">
                <a:hlinkClick r:id="rId8" tooltip="Простагландины"/>
              </a:rPr>
              <a:t>простагландины</a:t>
            </a:r>
            <a:r>
              <a:rPr lang="ru-RU" sz="1600" b="1" dirty="0" smtClean="0"/>
              <a:t> и др. Повышенная костная резорбция может проявляться во многих областях </a:t>
            </a:r>
            <a:r>
              <a:rPr lang="ru-RU" sz="1600" b="1" dirty="0" smtClean="0">
                <a:hlinkClick r:id="rId9" tooltip="Скелет"/>
              </a:rPr>
              <a:t>скелета</a:t>
            </a:r>
            <a:r>
              <a:rPr lang="ru-RU" sz="1600" b="1" dirty="0" smtClean="0"/>
              <a:t> и тогда она имеет системный характер, в этих случаях задействованы системные факторы регуляции. Такая резорбция костной ткани наблюдается при многих </a:t>
            </a:r>
            <a:r>
              <a:rPr lang="ru-RU" sz="1600" b="1" dirty="0" smtClean="0">
                <a:hlinkClick r:id="rId10" tooltip="Метаболические заболевания"/>
              </a:rPr>
              <a:t>метаболических заболевания</a:t>
            </a:r>
            <a:r>
              <a:rPr lang="ru-RU" sz="1600" b="1" dirty="0" smtClean="0"/>
              <a:t> скелета, особенно при </a:t>
            </a:r>
            <a:r>
              <a:rPr lang="ru-RU" sz="1600" b="1" dirty="0" err="1" smtClean="0">
                <a:hlinkClick r:id="rId11" tooltip="Остеопения (страница отсутствует)"/>
              </a:rPr>
              <a:t>остеопении</a:t>
            </a:r>
            <a:r>
              <a:rPr lang="ru-RU" sz="1600" b="1" dirty="0" smtClean="0"/>
              <a:t> и </a:t>
            </a:r>
            <a:r>
              <a:rPr lang="ru-RU" sz="1600" b="1" dirty="0" smtClean="0">
                <a:hlinkClick r:id="rId12" tooltip="Остеопороз"/>
              </a:rPr>
              <a:t>остеопорозе</a:t>
            </a:r>
            <a:r>
              <a:rPr lang="ru-RU" sz="1600" b="1" dirty="0" smtClean="0"/>
              <a:t>, заболеваниях </a:t>
            </a:r>
            <a:r>
              <a:rPr lang="ru-RU" sz="1600" b="1" dirty="0" smtClean="0">
                <a:hlinkClick r:id="rId13" tooltip="Эндокринная система"/>
              </a:rPr>
              <a:t>эндокринной системы</a:t>
            </a:r>
            <a:r>
              <a:rPr lang="ru-RU" sz="1600" b="1" dirty="0" smtClean="0"/>
              <a:t>, </a:t>
            </a:r>
            <a:r>
              <a:rPr lang="ru-RU" sz="1600" b="1" dirty="0" smtClean="0">
                <a:hlinkClick r:id="rId14" tooltip="Ревматические болезни"/>
              </a:rPr>
              <a:t>ревматических заболеваниях</a:t>
            </a:r>
            <a:r>
              <a:rPr lang="ru-RU" sz="1600" b="1" dirty="0" smtClean="0"/>
              <a:t>, заболеваниях </a:t>
            </a:r>
            <a:r>
              <a:rPr lang="ru-RU" sz="1600" b="1" dirty="0" smtClean="0">
                <a:hlinkClick r:id="rId15" tooltip="Пищеварительная система"/>
              </a:rPr>
              <a:t>органов пищеварения</a:t>
            </a:r>
            <a:r>
              <a:rPr lang="ru-RU" sz="1600" b="1" dirty="0" smtClean="0"/>
              <a:t>, </a:t>
            </a:r>
            <a:r>
              <a:rPr lang="ru-RU" sz="1600" b="1" dirty="0" smtClean="0">
                <a:hlinkClick r:id="rId16" tooltip="Почки"/>
              </a:rPr>
              <a:t>почек</a:t>
            </a:r>
            <a:r>
              <a:rPr lang="ru-RU" sz="1600" b="1" dirty="0" smtClean="0"/>
              <a:t>, крови и других состояниях, а также при </a:t>
            </a:r>
            <a:r>
              <a:rPr lang="ru-RU" sz="1600" b="1" dirty="0" smtClean="0">
                <a:hlinkClick r:id="rId17" tooltip="Генетические заболевания"/>
              </a:rPr>
              <a:t>генетических нарушениях</a:t>
            </a:r>
            <a:r>
              <a:rPr lang="ru-RU" sz="1600" b="1" dirty="0" smtClean="0"/>
              <a:t> и приёме некоторых медикаментов.</a:t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1530" r="67426" b="24822"/>
          <a:stretch/>
        </p:blipFill>
        <p:spPr bwMode="auto">
          <a:xfrm>
            <a:off x="6588224" y="1319226"/>
            <a:ext cx="23762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88224" y="1316954"/>
            <a:ext cx="2376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06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Костная резорбция (4)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5050904" cy="525658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С возрастом и/или</a:t>
            </a:r>
            <a:r>
              <a:rPr lang="ru-RU" b="1" dirty="0" smtClean="0">
                <a:solidFill>
                  <a:srgbClr val="002060"/>
                </a:solidFill>
              </a:rPr>
              <a:t> при ФР процессы </a:t>
            </a:r>
            <a:r>
              <a:rPr lang="ru-RU" b="1" dirty="0" err="1" smtClean="0">
                <a:solidFill>
                  <a:srgbClr val="002060"/>
                </a:solidFill>
              </a:rPr>
              <a:t>ремоделирования</a:t>
            </a:r>
            <a:r>
              <a:rPr lang="ru-RU" b="1" dirty="0" smtClean="0"/>
              <a:t> постепенно смещаются в сторону </a:t>
            </a:r>
            <a:r>
              <a:rPr lang="ru-RU" b="1" dirty="0" smtClean="0">
                <a:solidFill>
                  <a:srgbClr val="002060"/>
                </a:solidFill>
              </a:rPr>
              <a:t>резорбции</a:t>
            </a:r>
            <a:r>
              <a:rPr lang="ru-RU" b="1" dirty="0" smtClean="0"/>
              <a:t>, и количество рассосавшейся костной ткани начинает преобладать над вновь образованной, в результате чего и происходит постепенная </a:t>
            </a:r>
            <a:r>
              <a:rPr lang="ru-RU" b="1" dirty="0" smtClean="0">
                <a:solidFill>
                  <a:srgbClr val="002060"/>
                </a:solidFill>
              </a:rPr>
              <a:t>потеря костной массы</a:t>
            </a:r>
            <a:r>
              <a:rPr lang="ru-RU" b="1" dirty="0" smtClean="0"/>
              <a:t>, что может приводить сначала к возрастной </a:t>
            </a:r>
            <a:r>
              <a:rPr lang="ru-RU" b="1" i="1" u="sng" dirty="0" err="1" smtClean="0">
                <a:solidFill>
                  <a:srgbClr val="002060"/>
                </a:solidFill>
              </a:rPr>
              <a:t>остеопении</a:t>
            </a:r>
            <a:r>
              <a:rPr lang="ru-RU" b="1" i="1" u="sng" dirty="0" smtClean="0">
                <a:solidFill>
                  <a:srgbClr val="002060"/>
                </a:solidFill>
              </a:rPr>
              <a:t>, а затем и к — остеопорозу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/>
              <a:t>Ремоделирование</a:t>
            </a:r>
            <a:r>
              <a:rPr lang="ru-RU" b="1" dirty="0" smtClean="0"/>
              <a:t> кости не только обеспечивает сохранность и обновление скелета, но и играет важную роль в </a:t>
            </a:r>
            <a:r>
              <a:rPr lang="ru-RU" b="1" dirty="0" smtClean="0">
                <a:hlinkClick r:id="rId2" tooltip="Минеральный обмен (страница отсутствует)"/>
              </a:rPr>
              <a:t>минеральном обмене</a:t>
            </a:r>
            <a:r>
              <a:rPr lang="ru-RU" b="1" dirty="0" smtClean="0"/>
              <a:t>, так как кость является естественным резервуаром </a:t>
            </a:r>
            <a:r>
              <a:rPr lang="ru-RU" b="1" dirty="0" smtClean="0">
                <a:hlinkClick r:id="rId3" tooltip="Микроэлементы"/>
              </a:rPr>
              <a:t>микроэлементов</a:t>
            </a:r>
            <a:r>
              <a:rPr lang="ru-RU" b="1" dirty="0" smtClean="0"/>
              <a:t> (</a:t>
            </a:r>
            <a:r>
              <a:rPr lang="ru-RU" b="1" dirty="0" smtClean="0">
                <a:hlinkClick r:id="rId4" tooltip="Кальций"/>
              </a:rPr>
              <a:t>кальция</a:t>
            </a:r>
            <a:r>
              <a:rPr lang="ru-RU" b="1" dirty="0" smtClean="0"/>
              <a:t>   </a:t>
            </a:r>
            <a:r>
              <a:rPr lang="ru-RU" b="1" dirty="0" smtClean="0">
                <a:hlinkClick r:id="rId5" tooltip="Магний"/>
              </a:rPr>
              <a:t>магния</a:t>
            </a:r>
            <a:r>
              <a:rPr lang="ru-RU" b="1" dirty="0" smtClean="0"/>
              <a:t> и </a:t>
            </a:r>
            <a:r>
              <a:rPr lang="ru-RU" b="1" dirty="0" smtClean="0">
                <a:hlinkClick r:id="rId6" tooltip="Фосфаты"/>
              </a:rPr>
              <a:t>фосфатов</a:t>
            </a:r>
            <a:r>
              <a:rPr lang="ru-RU" b="1" dirty="0" smtClean="0"/>
              <a:t>), которые в период резорбции постепенно высвобождаются и поступают в кровоток.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1530" r="67426" b="24822"/>
          <a:stretch/>
        </p:blipFill>
        <p:spPr bwMode="auto">
          <a:xfrm>
            <a:off x="5602955" y="1819192"/>
            <a:ext cx="2641453" cy="408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0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ВИТАМИН </a:t>
            </a:r>
            <a:r>
              <a:rPr lang="en-US" b="1" dirty="0">
                <a:solidFill>
                  <a:srgbClr val="002060"/>
                </a:solidFill>
              </a:rPr>
              <a:t>D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Играет важную роль в поддержании </a:t>
            </a:r>
            <a:r>
              <a:rPr lang="ru-RU" b="1" dirty="0" smtClean="0">
                <a:solidFill>
                  <a:srgbClr val="0070C0"/>
                </a:solidFill>
              </a:rPr>
              <a:t>гомеостаза кальция, </a:t>
            </a:r>
            <a:r>
              <a:rPr lang="ru-RU" b="1" dirty="0" smtClean="0">
                <a:solidFill>
                  <a:srgbClr val="002060"/>
                </a:solidFill>
              </a:rPr>
              <a:t>усиление </a:t>
            </a:r>
            <a:r>
              <a:rPr lang="ru-RU" b="1" dirty="0">
                <a:solidFill>
                  <a:srgbClr val="002060"/>
                </a:solidFill>
              </a:rPr>
              <a:t>всасывания в кишечнике</a:t>
            </a:r>
            <a:r>
              <a:rPr lang="ru-RU" b="1" dirty="0" smtClean="0">
                <a:solidFill>
                  <a:srgbClr val="002060"/>
                </a:solidFill>
              </a:rPr>
              <a:t> и костного </a:t>
            </a:r>
            <a:r>
              <a:rPr lang="ru-RU" b="1" dirty="0" err="1" smtClean="0">
                <a:solidFill>
                  <a:srgbClr val="002060"/>
                </a:solidFill>
              </a:rPr>
              <a:t>ремоделирования</a:t>
            </a:r>
            <a:r>
              <a:rPr lang="ru-RU" b="1" dirty="0" smtClean="0">
                <a:solidFill>
                  <a:srgbClr val="002060"/>
                </a:solidFill>
              </a:rPr>
              <a:t>, подавление избыточной секреции ПТГ, угнетение костной резорбции, улучшение мышечной проводимости.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Витамин </a:t>
            </a:r>
            <a:r>
              <a:rPr lang="en-US" b="1" u="sng" dirty="0" smtClean="0">
                <a:solidFill>
                  <a:srgbClr val="002060"/>
                </a:solidFill>
              </a:rPr>
              <a:t>D</a:t>
            </a:r>
            <a:r>
              <a:rPr lang="ru-RU" b="1" u="sng" dirty="0" smtClean="0">
                <a:solidFill>
                  <a:srgbClr val="002060"/>
                </a:solidFill>
              </a:rPr>
              <a:t> поступает в организм двумя путями: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1) через </a:t>
            </a:r>
            <a:r>
              <a:rPr lang="ru-RU" b="1" dirty="0" smtClean="0">
                <a:solidFill>
                  <a:srgbClr val="0070C0"/>
                </a:solidFill>
              </a:rPr>
              <a:t>кожу</a:t>
            </a:r>
            <a:r>
              <a:rPr lang="ru-RU" b="1" dirty="0" smtClean="0">
                <a:solidFill>
                  <a:srgbClr val="002060"/>
                </a:solidFill>
              </a:rPr>
              <a:t>, под воздействием УФ-излучения образуется </a:t>
            </a:r>
            <a:r>
              <a:rPr lang="ru-RU" b="1" dirty="0" err="1" smtClean="0">
                <a:solidFill>
                  <a:srgbClr val="002060"/>
                </a:solidFill>
              </a:rPr>
              <a:t>колекальциферол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ru-RU" b="1" dirty="0" smtClean="0">
                <a:solidFill>
                  <a:srgbClr val="002060"/>
                </a:solidFill>
              </a:rPr>
              <a:t>3),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2) через </a:t>
            </a:r>
            <a:r>
              <a:rPr lang="ru-RU" b="1" dirty="0" smtClean="0">
                <a:solidFill>
                  <a:srgbClr val="0070C0"/>
                </a:solidFill>
              </a:rPr>
              <a:t>ЖКТ</a:t>
            </a:r>
            <a:r>
              <a:rPr lang="ru-RU" b="1" dirty="0" smtClean="0">
                <a:solidFill>
                  <a:srgbClr val="002060"/>
                </a:solidFill>
              </a:rPr>
              <a:t>  в виде </a:t>
            </a:r>
            <a:r>
              <a:rPr lang="ru-RU" b="1" dirty="0" err="1" smtClean="0">
                <a:solidFill>
                  <a:srgbClr val="002060"/>
                </a:solidFill>
              </a:rPr>
              <a:t>эргокальциферола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ru-RU" b="1" dirty="0" smtClean="0">
                <a:solidFill>
                  <a:srgbClr val="002060"/>
                </a:solidFill>
              </a:rPr>
              <a:t>2) с пищей,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организме образуются активные метаболиты – </a:t>
            </a:r>
            <a:r>
              <a:rPr lang="ru-RU" b="1" dirty="0" err="1" smtClean="0">
                <a:solidFill>
                  <a:srgbClr val="002060"/>
                </a:solidFill>
              </a:rPr>
              <a:t>кальцитриол</a:t>
            </a:r>
            <a:r>
              <a:rPr lang="ru-RU" b="1" dirty="0" smtClean="0">
                <a:solidFill>
                  <a:srgbClr val="002060"/>
                </a:solidFill>
              </a:rPr>
              <a:t> и др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644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22059" r="42647" b="25428"/>
          <a:stretch/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7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Глюкокортикоидный остеопороз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7853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1059" r="36911" b="34470"/>
          <a:stretch/>
        </p:blipFill>
        <p:spPr bwMode="auto">
          <a:xfrm>
            <a:off x="1411941" y="2366682"/>
            <a:ext cx="6279778" cy="26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ДИАГНОСТИКА ОСТЕОПОРОЗА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err="1">
                <a:solidFill>
                  <a:srgbClr val="002060"/>
                </a:solidFill>
              </a:rPr>
              <a:t>Диагноз</a:t>
            </a:r>
            <a:r>
              <a:rPr lang="en-US" u="sng" dirty="0">
                <a:solidFill>
                  <a:srgbClr val="002060"/>
                </a:solidFill>
              </a:rPr>
              <a:t> </a:t>
            </a:r>
            <a:r>
              <a:rPr lang="en-US" u="sng" dirty="0" err="1">
                <a:solidFill>
                  <a:srgbClr val="002060"/>
                </a:solidFill>
              </a:rPr>
              <a:t>устанавливается</a:t>
            </a:r>
            <a:r>
              <a:rPr lang="en-US" u="sng" dirty="0">
                <a:solidFill>
                  <a:srgbClr val="002060"/>
                </a:solidFill>
              </a:rPr>
              <a:t>:</a:t>
            </a:r>
            <a:endParaRPr lang="ru-RU" u="sng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клинически </a:t>
            </a:r>
            <a:r>
              <a:rPr lang="ru-RU" dirty="0">
                <a:solidFill>
                  <a:srgbClr val="002060"/>
                </a:solidFill>
              </a:rPr>
              <a:t>на основании типичного для остеопороза перелома, перенесенного в возрасте старше 50 лет при незначительной травме или спонтанного, при исключении других причин перелома (А);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либо при проведении </a:t>
            </a:r>
            <a:r>
              <a:rPr lang="ru-RU" dirty="0" smtClean="0">
                <a:solidFill>
                  <a:srgbClr val="002060"/>
                </a:solidFill>
              </a:rPr>
              <a:t>ДРА  (</a:t>
            </a:r>
            <a:r>
              <a:rPr lang="ru-RU" dirty="0" err="1" smtClean="0">
                <a:solidFill>
                  <a:srgbClr val="002060"/>
                </a:solidFill>
              </a:rPr>
              <a:t>двухэнергетическая</a:t>
            </a:r>
            <a:r>
              <a:rPr lang="ru-RU" dirty="0" smtClean="0">
                <a:solidFill>
                  <a:srgbClr val="002060"/>
                </a:solidFill>
              </a:rPr>
              <a:t> рентгеновская </a:t>
            </a:r>
            <a:r>
              <a:rPr lang="ru-RU" dirty="0" err="1" smtClean="0">
                <a:solidFill>
                  <a:srgbClr val="002060"/>
                </a:solidFill>
              </a:rPr>
              <a:t>абсорбциометрия</a:t>
            </a:r>
            <a:r>
              <a:rPr lang="ru-RU" dirty="0" smtClean="0">
                <a:solidFill>
                  <a:srgbClr val="002060"/>
                </a:solidFill>
              </a:rPr>
              <a:t>) </a:t>
            </a:r>
            <a:r>
              <a:rPr lang="ru-RU" dirty="0">
                <a:solidFill>
                  <a:srgbClr val="002060"/>
                </a:solidFill>
              </a:rPr>
              <a:t>денситометрии позвоночника и/или бедра (А). </a:t>
            </a: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Решение </a:t>
            </a:r>
            <a:r>
              <a:rPr lang="ru-RU" dirty="0">
                <a:solidFill>
                  <a:srgbClr val="002060"/>
                </a:solidFill>
              </a:rPr>
              <a:t>о начале лечения остеопороза может быть принято также на основании подсчета </a:t>
            </a:r>
            <a:r>
              <a:rPr lang="en-US" dirty="0">
                <a:solidFill>
                  <a:srgbClr val="002060"/>
                </a:solidFill>
              </a:rPr>
              <a:t>FRAX</a:t>
            </a:r>
            <a:r>
              <a:rPr lang="ru-RU" dirty="0">
                <a:solidFill>
                  <a:srgbClr val="002060"/>
                </a:solidFill>
              </a:rPr>
              <a:t> при высокой 10-летней вероятности перелома (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ru-RU" dirty="0">
                <a:solidFill>
                  <a:srgbClr val="002060"/>
                </a:solidFill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88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26622" r="40331" b="29498"/>
          <a:stretch/>
        </p:blipFill>
        <p:spPr bwMode="auto">
          <a:xfrm>
            <a:off x="1909482" y="2245659"/>
            <a:ext cx="5365377" cy="3213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ОСТЕОПОРОЗ - «тихая эпидемия» </a:t>
            </a:r>
            <a:r>
              <a:rPr lang="en-US" sz="3200" b="1" dirty="0" smtClean="0">
                <a:solidFill>
                  <a:srgbClr val="C00000"/>
                </a:solidFill>
              </a:rPr>
              <a:t>XXI</a:t>
            </a:r>
            <a:r>
              <a:rPr lang="ru-RU" sz="3200" b="1" dirty="0" smtClean="0">
                <a:solidFill>
                  <a:srgbClr val="C00000"/>
                </a:solidFill>
              </a:rPr>
              <a:t> века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6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Диагностика ОСТЕОПОРОЗА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02060"/>
                </a:solidFill>
              </a:rPr>
              <a:t>Методы диагностики остеопороза: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Клинический</a:t>
            </a:r>
            <a:r>
              <a:rPr lang="ru-RU" b="1" dirty="0" smtClean="0">
                <a:solidFill>
                  <a:srgbClr val="002060"/>
                </a:solidFill>
              </a:rPr>
              <a:t> со сбором анамнеза (оценка факторов риска, </a:t>
            </a:r>
            <a:r>
              <a:rPr lang="ru-RU" b="1" dirty="0" err="1" smtClean="0">
                <a:solidFill>
                  <a:srgbClr val="002060"/>
                </a:solidFill>
              </a:rPr>
              <a:t>физикальное</a:t>
            </a:r>
            <a:r>
              <a:rPr lang="ru-RU" b="1" dirty="0" smtClean="0">
                <a:solidFill>
                  <a:srgbClr val="002060"/>
                </a:solidFill>
              </a:rPr>
              <a:t> исследование с антропометрией);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Лучевая </a:t>
            </a:r>
            <a:r>
              <a:rPr lang="ru-RU" b="1" dirty="0" smtClean="0">
                <a:solidFill>
                  <a:srgbClr val="002060"/>
                </a:solidFill>
              </a:rPr>
              <a:t>диагностика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-рентгенологическое,   </a:t>
            </a: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2060"/>
                </a:solidFill>
              </a:rPr>
              <a:t>томографическое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денситометрическое исследование;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Биохимические методы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Исследование биоптата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226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22942" r="40551" b="25085"/>
          <a:stretch/>
        </p:blipFill>
        <p:spPr bwMode="auto">
          <a:xfrm>
            <a:off x="0" y="2420888"/>
            <a:ext cx="4794393" cy="442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21971" r="40679" b="25057"/>
          <a:stretch/>
        </p:blipFill>
        <p:spPr bwMode="auto">
          <a:xfrm>
            <a:off x="4787903" y="2420888"/>
            <a:ext cx="4356097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83" y="365"/>
            <a:ext cx="9144000" cy="1706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КЛИНИЧЕСКИЕ ПРОЯВЛЕНИЯ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898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21529" r="35146" b="25177"/>
          <a:stretch/>
        </p:blipFill>
        <p:spPr bwMode="auto">
          <a:xfrm>
            <a:off x="2433917" y="0"/>
            <a:ext cx="6710083" cy="40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t="23294" r="52684" b="26941"/>
          <a:stretch/>
        </p:blipFill>
        <p:spPr bwMode="auto">
          <a:xfrm>
            <a:off x="-53789" y="3065930"/>
            <a:ext cx="2487706" cy="37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3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КЛИНИЧЕСКИЕ ПРИЗНАКИ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Хроническая или впервые возникшая </a:t>
            </a:r>
            <a:r>
              <a:rPr lang="ru-RU" b="1" dirty="0" smtClean="0">
                <a:solidFill>
                  <a:srgbClr val="0070C0"/>
                </a:solidFill>
              </a:rPr>
              <a:t>боль</a:t>
            </a:r>
            <a:r>
              <a:rPr lang="ru-RU" b="1" dirty="0" smtClean="0">
                <a:solidFill>
                  <a:srgbClr val="002060"/>
                </a:solidFill>
              </a:rPr>
              <a:t> в спине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Уменьшение роста </a:t>
            </a:r>
            <a:r>
              <a:rPr lang="ru-RU" b="1" dirty="0" smtClean="0">
                <a:solidFill>
                  <a:srgbClr val="002060"/>
                </a:solidFill>
              </a:rPr>
              <a:t>на 2 см и более за 1-3 года или на 4 см и более по сравнению с возрастом в 25 лет (отражает снижении высоты позвонков при компрессии)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Расстояние между затылком и стеной при измерении роста составляет более 5 см (отражает </a:t>
            </a:r>
            <a:r>
              <a:rPr lang="ru-RU" b="1" dirty="0" smtClean="0">
                <a:solidFill>
                  <a:srgbClr val="0070C0"/>
                </a:solidFill>
              </a:rPr>
              <a:t>грудной кифоз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Расстояние между нижними ребрами и крылом </a:t>
            </a:r>
            <a:r>
              <a:rPr lang="ru-RU" b="1" dirty="0" err="1" smtClean="0">
                <a:solidFill>
                  <a:srgbClr val="002060"/>
                </a:solidFill>
              </a:rPr>
              <a:t>повздошной</a:t>
            </a:r>
            <a:r>
              <a:rPr lang="ru-RU" b="1" dirty="0" smtClean="0">
                <a:solidFill>
                  <a:srgbClr val="002060"/>
                </a:solidFill>
              </a:rPr>
              <a:t> кости составляет ширину двух пальцев и менее (отражает </a:t>
            </a:r>
            <a:r>
              <a:rPr lang="ru-RU" b="1" dirty="0" smtClean="0">
                <a:solidFill>
                  <a:srgbClr val="0070C0"/>
                </a:solidFill>
              </a:rPr>
              <a:t>укорочение позвоночного столба из-за компрессий позвонков</a:t>
            </a:r>
            <a:r>
              <a:rPr lang="ru-RU" b="1" dirty="0" smtClean="0">
                <a:solidFill>
                  <a:srgbClr val="002060"/>
                </a:solidFill>
              </a:rPr>
              <a:t>).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65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5588" r="40551" b="251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4223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1177" r="40441" b="25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22764" r="33933" b="255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Оценка риска падений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Проводится у всех людей старше 65 лет. Тест </a:t>
            </a:r>
            <a:r>
              <a:rPr lang="ru-RU" b="1" dirty="0" smtClean="0">
                <a:solidFill>
                  <a:srgbClr val="0070C0"/>
                </a:solidFill>
              </a:rPr>
              <a:t>«Встань и иди»: </a:t>
            </a:r>
            <a:r>
              <a:rPr lang="ru-RU" b="1" dirty="0" smtClean="0">
                <a:solidFill>
                  <a:srgbClr val="002060"/>
                </a:solidFill>
              </a:rPr>
              <a:t>встать со стула, пройти 3 м и вернуться обратно. Время выполнения теста более 10 с свидетельствует о повышенном риске падений,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Косвенными свидетельствами повышения риска падений является невозможность </a:t>
            </a:r>
            <a:r>
              <a:rPr lang="ru-RU" b="1" dirty="0" smtClean="0">
                <a:solidFill>
                  <a:srgbClr val="0070C0"/>
                </a:solidFill>
              </a:rPr>
              <a:t>пройти без остановки 100 м</a:t>
            </a:r>
            <a:r>
              <a:rPr lang="ru-RU" b="1" dirty="0" smtClean="0">
                <a:solidFill>
                  <a:srgbClr val="002060"/>
                </a:solidFill>
              </a:rPr>
              <a:t>, невозможность подняться со стула без опоры на руки, частые падения в анамнезе.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Рентгенологическое исследование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Стандартное рентгенологическое исследование следует проводить для диагностики переломов костей периферического скелета и позвонков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u="sng" dirty="0">
                <a:hlinkClick r:id="rId2" tooltip="Остеопороз"/>
              </a:rPr>
              <a:t>Остеопороз</a:t>
            </a:r>
            <a:r>
              <a:rPr lang="ru-RU" b="1" dirty="0"/>
              <a:t> по рентгенограммам выявляется лишь на поздних стадиях, когда происходит потеря уже </a:t>
            </a:r>
            <a:r>
              <a:rPr lang="ru-RU" b="1" dirty="0">
                <a:solidFill>
                  <a:srgbClr val="0070C0"/>
                </a:solidFill>
              </a:rPr>
              <a:t>30 % </a:t>
            </a:r>
            <a:r>
              <a:rPr lang="ru-RU" b="1" dirty="0"/>
              <a:t>костной массы и более. </a:t>
            </a:r>
            <a:endParaRPr lang="ru-RU" b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При наличии </a:t>
            </a:r>
            <a:r>
              <a:rPr lang="ru-RU" b="1" dirty="0" err="1" smtClean="0">
                <a:solidFill>
                  <a:srgbClr val="0070C0"/>
                </a:solidFill>
              </a:rPr>
              <a:t>остеопоротических</a:t>
            </a:r>
            <a:r>
              <a:rPr lang="ru-RU" b="1" dirty="0" smtClean="0">
                <a:solidFill>
                  <a:srgbClr val="0070C0"/>
                </a:solidFill>
              </a:rPr>
              <a:t> деформаций позвонков </a:t>
            </a:r>
            <a:r>
              <a:rPr lang="ru-RU" b="1" dirty="0" smtClean="0">
                <a:solidFill>
                  <a:srgbClr val="002060"/>
                </a:solidFill>
              </a:rPr>
              <a:t>подтверждение диагноза с помощью </a:t>
            </a:r>
            <a:r>
              <a:rPr lang="ru-RU" b="1" dirty="0" smtClean="0">
                <a:solidFill>
                  <a:srgbClr val="0070C0"/>
                </a:solidFill>
              </a:rPr>
              <a:t>ДРА необязательно</a:t>
            </a:r>
            <a:r>
              <a:rPr lang="ru-RU" b="1" dirty="0" smtClean="0">
                <a:solidFill>
                  <a:srgbClr val="002060"/>
                </a:solidFill>
              </a:rPr>
              <a:t>, поскольку пациент должен рассматриваться как кандидат на лечение независимо от показателей МПК.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26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1706" r="41102" b="25000"/>
          <a:stretch/>
        </p:blipFill>
        <p:spPr bwMode="auto">
          <a:xfrm>
            <a:off x="1302918" y="1700808"/>
            <a:ext cx="652405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2918" y="476672"/>
            <a:ext cx="65240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РЕНТГЕНОЛОГИЧЕСКОЕ ИССЛЕДОВАНИЕ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325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Диагностика и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Диагноз по МКБ-10: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М80.-80.9 ОП с патологическим переломом.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М81.-М81.9 ОП без патологического перелома.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М82. ОП при болезнях, классифицированных в других рубриках (</a:t>
            </a:r>
            <a:r>
              <a:rPr lang="ru-RU" b="1" dirty="0" err="1" smtClean="0">
                <a:solidFill>
                  <a:srgbClr val="002060"/>
                </a:solidFill>
              </a:rPr>
              <a:t>миеломатоз</a:t>
            </a:r>
            <a:r>
              <a:rPr lang="ru-RU" b="1" dirty="0" smtClean="0">
                <a:solidFill>
                  <a:srgbClr val="002060"/>
                </a:solidFill>
              </a:rPr>
              <a:t>, эндокринные нарушения и пр.)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14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21564" r="40441" b="25389"/>
          <a:stretch/>
        </p:blipFill>
        <p:spPr bwMode="auto">
          <a:xfrm>
            <a:off x="1259632" y="1734670"/>
            <a:ext cx="6696744" cy="457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92696"/>
            <a:ext cx="66967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РЕНТГЕНОЛОГИЧЕСКОЕ ИССЛЕДОВАНИЕ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218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РЕНТГЕНОГРАФИЯ ПОЗВОНОЧНИКА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При ОП выделяют три основных типа деформации тел позвонков: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1) полная компрессия (снижение высоты тела позвонка на всем его протяжении);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2) клиновидная деформация (снижение высоты передней или реже, задней части позвонка);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3) «рыбий» позвонок (когда верхняя, нижняя или обе эти поверхности тела позвонка приобретают неправильную, вогнутую форму).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79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AX\Pictures\MP Navigator EX\2017_09_10\IM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332" r="3247"/>
          <a:stretch/>
        </p:blipFill>
        <p:spPr bwMode="auto">
          <a:xfrm>
            <a:off x="300446" y="91440"/>
            <a:ext cx="8543108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64288" y="5943600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65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X\Pictures\MP Navigator EX\2017_09_10\IMG_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239" r="12294" b="7048"/>
          <a:stretch/>
        </p:blipFill>
        <p:spPr bwMode="auto">
          <a:xfrm>
            <a:off x="755576" y="0"/>
            <a:ext cx="727280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64420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81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Двухэнергетическая</a:t>
            </a:r>
            <a:r>
              <a:rPr lang="ru-RU" sz="3600" b="1" dirty="0" smtClean="0">
                <a:solidFill>
                  <a:srgbClr val="002060"/>
                </a:solidFill>
              </a:rPr>
              <a:t> рентгеновская </a:t>
            </a:r>
            <a:r>
              <a:rPr lang="ru-RU" sz="3600" b="1" dirty="0" err="1" smtClean="0">
                <a:solidFill>
                  <a:srgbClr val="002060"/>
                </a:solidFill>
              </a:rPr>
              <a:t>абсорбциометрия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(ДРА) - ДЕНСИТОМЕТРИЯ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t="21882" r="37353" b="24823"/>
          <a:stretch/>
        </p:blipFill>
        <p:spPr bwMode="auto">
          <a:xfrm>
            <a:off x="539552" y="1667434"/>
            <a:ext cx="8136904" cy="44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Денситометрия /ДРА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1" u="sng" dirty="0" smtClean="0">
                <a:solidFill>
                  <a:srgbClr val="002060"/>
                </a:solidFill>
              </a:rPr>
              <a:t>Критерии диагностики ОП ВОЗ </a:t>
            </a:r>
            <a:r>
              <a:rPr lang="ru-RU" sz="2800" b="1" u="sng" dirty="0" smtClean="0">
                <a:solidFill>
                  <a:srgbClr val="002060"/>
                </a:solidFill>
              </a:rPr>
              <a:t>(по Т-критерию) </a:t>
            </a:r>
            <a:r>
              <a:rPr lang="ru-RU" sz="2800" b="1" dirty="0" smtClean="0">
                <a:solidFill>
                  <a:srgbClr val="002060"/>
                </a:solidFill>
              </a:rPr>
              <a:t>применимы только при исследовании </a:t>
            </a:r>
            <a:r>
              <a:rPr lang="ru-RU" sz="2800" b="1" u="sng" dirty="0" smtClean="0">
                <a:solidFill>
                  <a:srgbClr val="002060"/>
                </a:solidFill>
              </a:rPr>
              <a:t>позвоночника и 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проксимального 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отдела бедренной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кости,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При невозможности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проведения можно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использовать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периферическую на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уровне дистальной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трети костей предплечья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25588" r="40551" b="25177"/>
          <a:stretch/>
        </p:blipFill>
        <p:spPr bwMode="auto">
          <a:xfrm>
            <a:off x="4283968" y="2276872"/>
            <a:ext cx="4613629" cy="3751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1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Критерии ВОЗ по интерпретации результатов ДРА у женщин в пери- и постменопаузе и у мужчин старше 50 лет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137162"/>
              </p:ext>
            </p:extLst>
          </p:nvPr>
        </p:nvGraphicFramePr>
        <p:xfrm>
          <a:off x="457200" y="1600200"/>
          <a:ext cx="8229600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76"/>
                <a:gridCol w="6131024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Показатели Т-критерия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Норма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+2,5 до -1,0 СО от пиковой массы кости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Остеопения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От -1,0 до -2,5 СО от пиковой массы кости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Остеопороз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-2,5 и ниже от  пиковой массы кости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Тяжелый остеопороз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-2,5 и ниже от  пиковой массы кости</a:t>
                      </a:r>
                    </a:p>
                    <a:p>
                      <a:r>
                        <a:rPr lang="ru-RU" sz="2400" b="1" dirty="0" smtClean="0"/>
                        <a:t>с наличием в анамнезе одного или более переломов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2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Показания к оценке МПК при первичном обследовании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Женщины в возрасте 65 лет и старше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Женщины в постменопаузе в возрасте до 65 лет с факторами риска переломов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Мужчины в возрасте 70 лет и старше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Мужчины моложе 70 лет с факторами риска переломов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Лица, перенесшие низкоэнергетические переломы после 40 лет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Лица с заболеваниями и состояниями, ассоциируемыми с низкой МПК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Лица, принимающие медикаментозные препараты, ассоциируемые с низкой МПК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9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Z</a:t>
            </a:r>
            <a:r>
              <a:rPr lang="ru-RU" b="1" dirty="0" smtClean="0">
                <a:solidFill>
                  <a:srgbClr val="002060"/>
                </a:solidFill>
              </a:rPr>
              <a:t>-критерий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u="sng" dirty="0" smtClean="0">
                <a:solidFill>
                  <a:srgbClr val="002060"/>
                </a:solidFill>
              </a:rPr>
              <a:t>У мужчин моложе 50 лет и женщин в </a:t>
            </a:r>
            <a:r>
              <a:rPr lang="ru-RU" b="1" i="1" u="sng" dirty="0" err="1" smtClean="0">
                <a:solidFill>
                  <a:srgbClr val="002060"/>
                </a:solidFill>
              </a:rPr>
              <a:t>пременопаузе</a:t>
            </a:r>
            <a:r>
              <a:rPr lang="ru-RU" b="1" dirty="0" smtClean="0">
                <a:solidFill>
                  <a:srgbClr val="002060"/>
                </a:solidFill>
              </a:rPr>
              <a:t> уменьшение МПК ниже возрастной нормы устанавливается по </a:t>
            </a:r>
            <a:r>
              <a:rPr lang="en-US" b="1" u="sng" dirty="0" smtClean="0">
                <a:solidFill>
                  <a:srgbClr val="002060"/>
                </a:solidFill>
              </a:rPr>
              <a:t>Z</a:t>
            </a:r>
            <a:r>
              <a:rPr lang="ru-RU" b="1" u="sng" dirty="0" smtClean="0">
                <a:solidFill>
                  <a:srgbClr val="002060"/>
                </a:solidFill>
              </a:rPr>
              <a:t>-критерию</a:t>
            </a:r>
            <a:r>
              <a:rPr lang="ru-RU" b="1" dirty="0" smtClean="0">
                <a:solidFill>
                  <a:srgbClr val="002060"/>
                </a:solidFill>
              </a:rPr>
              <a:t> (количество стандартных отклонений-СО от возрастной нормы) при его значении ≤-2,0 СО (уровень доказательности А), при этом    при </a:t>
            </a:r>
            <a:r>
              <a:rPr lang="ru-RU" b="1" dirty="0">
                <a:solidFill>
                  <a:srgbClr val="002060"/>
                </a:solidFill>
              </a:rPr>
              <a:t>постановке диагноза ОП необходимо учитывать клиническую картину </a:t>
            </a:r>
            <a:r>
              <a:rPr lang="ru-RU" b="1" dirty="0" smtClean="0">
                <a:solidFill>
                  <a:srgbClr val="002060"/>
                </a:solidFill>
              </a:rPr>
              <a:t>заболевания.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23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Лабораторная диагностика (1)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Лабораторная диагностика при ОП включает исследование: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минерального обмена, 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гормональное обследование 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rgbClr val="002060"/>
                </a:solidFill>
              </a:rPr>
              <a:t>определение маркеров костного метаболизма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4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b="1" dirty="0" err="1" smtClean="0">
                <a:solidFill>
                  <a:srgbClr val="002060"/>
                </a:solidFill>
              </a:rPr>
              <a:t>Коды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по</a:t>
            </a:r>
            <a:r>
              <a:rPr lang="en-US" sz="2800" b="1" dirty="0" smtClean="0">
                <a:solidFill>
                  <a:srgbClr val="002060"/>
                </a:solidFill>
              </a:rPr>
              <a:t> МКБ-10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25000" lnSpcReduction="20000"/>
          </a:bodyPr>
          <a:lstStyle/>
          <a:p>
            <a:r>
              <a:rPr lang="en-US" sz="5600" b="1" dirty="0" smtClean="0">
                <a:solidFill>
                  <a:srgbClr val="002060"/>
                </a:solidFill>
              </a:rPr>
              <a:t>M80 </a:t>
            </a:r>
            <a:r>
              <a:rPr lang="en-US" sz="5600" b="1" dirty="0" err="1">
                <a:solidFill>
                  <a:srgbClr val="002060"/>
                </a:solidFill>
              </a:rPr>
              <a:t>Остеопороз</a:t>
            </a:r>
            <a:r>
              <a:rPr lang="en-US" sz="5600" b="1" dirty="0">
                <a:solidFill>
                  <a:srgbClr val="002060"/>
                </a:solidFill>
              </a:rPr>
              <a:t> с </a:t>
            </a:r>
            <a:r>
              <a:rPr lang="en-US" sz="5600" b="1" dirty="0" err="1">
                <a:solidFill>
                  <a:srgbClr val="002060"/>
                </a:solidFill>
              </a:rPr>
              <a:t>патологическим</a:t>
            </a:r>
            <a:r>
              <a:rPr lang="en-US" sz="5600" b="1" dirty="0">
                <a:solidFill>
                  <a:srgbClr val="002060"/>
                </a:solidFill>
              </a:rPr>
              <a:t> </a:t>
            </a:r>
            <a:r>
              <a:rPr lang="en-US" sz="5600" b="1" dirty="0" err="1">
                <a:solidFill>
                  <a:srgbClr val="002060"/>
                </a:solidFill>
              </a:rPr>
              <a:t>переломом</a:t>
            </a:r>
            <a:endParaRPr lang="ru-RU" sz="5600" dirty="0">
              <a:solidFill>
                <a:srgbClr val="002060"/>
              </a:solidFill>
            </a:endParaRP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80.0 </a:t>
            </a:r>
            <a:r>
              <a:rPr lang="ru-RU" sz="5600" dirty="0" err="1">
                <a:solidFill>
                  <a:srgbClr val="002060"/>
                </a:solidFill>
              </a:rPr>
              <a:t>Постменопаузный</a:t>
            </a:r>
            <a:r>
              <a:rPr lang="ru-RU" sz="5600" dirty="0">
                <a:solidFill>
                  <a:srgbClr val="002060"/>
                </a:solidFill>
              </a:rPr>
              <a:t> остеопороз с патологическим переломом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80.1 Остеопороз с патологическим переломом после удаления яичников 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80.2 Остеопороз с патологическим переломом, вызванный обездвиженностью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80.3 </a:t>
            </a:r>
            <a:r>
              <a:rPr lang="ru-RU" sz="5600" dirty="0" err="1">
                <a:solidFill>
                  <a:srgbClr val="002060"/>
                </a:solidFill>
              </a:rPr>
              <a:t>Постхирургический</a:t>
            </a:r>
            <a:r>
              <a:rPr lang="ru-RU" sz="5600" dirty="0">
                <a:solidFill>
                  <a:srgbClr val="002060"/>
                </a:solidFill>
              </a:rPr>
              <a:t> остеопороз с патологическим переломом, вызванный нарушением всасывания в кишечнике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80.4 Лекарственный остеопороз с патологическим переломом.</a:t>
            </a:r>
          </a:p>
          <a:p>
            <a:r>
              <a:rPr lang="ru-RU" sz="5600" dirty="0">
                <a:solidFill>
                  <a:srgbClr val="002060"/>
                </a:solidFill>
              </a:rPr>
              <a:t>При необходимости идентифицировать лекарственное средство используют дополнительный код внешних причин (класс </a:t>
            </a:r>
            <a:r>
              <a:rPr lang="en-US" sz="5600" dirty="0">
                <a:solidFill>
                  <a:srgbClr val="002060"/>
                </a:solidFill>
              </a:rPr>
              <a:t>XX</a:t>
            </a:r>
            <a:r>
              <a:rPr lang="ru-RU" sz="5600" dirty="0">
                <a:solidFill>
                  <a:srgbClr val="002060"/>
                </a:solidFill>
              </a:rPr>
              <a:t>).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80.5 Идиопатический остеопороз с патологическим переломом 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80.8 Другой остеопороз с патологическим переломом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80.9 Остеопороз с патологическим переломом неуточненный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M</a:t>
            </a:r>
            <a:r>
              <a:rPr lang="ru-RU" sz="5600" b="1" dirty="0">
                <a:solidFill>
                  <a:srgbClr val="002060"/>
                </a:solidFill>
              </a:rPr>
              <a:t>81 Остеопороз без патологического перелома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81.0 </a:t>
            </a:r>
            <a:r>
              <a:rPr lang="ru-RU" sz="5600" dirty="0" err="1">
                <a:solidFill>
                  <a:srgbClr val="002060"/>
                </a:solidFill>
              </a:rPr>
              <a:t>Постменопаузный</a:t>
            </a:r>
            <a:r>
              <a:rPr lang="ru-RU" sz="5600" dirty="0">
                <a:solidFill>
                  <a:srgbClr val="002060"/>
                </a:solidFill>
              </a:rPr>
              <a:t> остеопороз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81.1 Остеопороз после удаления яичников 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81.2 Остеопороз, вызванный обездвиженностью </a:t>
            </a:r>
            <a:r>
              <a:rPr lang="en-US" sz="5600" dirty="0" err="1">
                <a:solidFill>
                  <a:srgbClr val="002060"/>
                </a:solidFill>
              </a:rPr>
              <a:t>Исключена</a:t>
            </a:r>
            <a:r>
              <a:rPr lang="en-US" sz="5600" dirty="0">
                <a:solidFill>
                  <a:srgbClr val="002060"/>
                </a:solidFill>
              </a:rPr>
              <a:t>: </a:t>
            </a:r>
            <a:r>
              <a:rPr lang="en-US" sz="5600" dirty="0" err="1">
                <a:solidFill>
                  <a:srgbClr val="002060"/>
                </a:solidFill>
              </a:rPr>
              <a:t>атрофия</a:t>
            </a:r>
            <a:r>
              <a:rPr lang="en-US" sz="5600" dirty="0">
                <a:solidFill>
                  <a:srgbClr val="002060"/>
                </a:solidFill>
              </a:rPr>
              <a:t> </a:t>
            </a:r>
            <a:r>
              <a:rPr lang="en-US" sz="5600" dirty="0" err="1">
                <a:solidFill>
                  <a:srgbClr val="002060"/>
                </a:solidFill>
              </a:rPr>
              <a:t>Зудека</a:t>
            </a:r>
            <a:r>
              <a:rPr lang="en-US" sz="5600" dirty="0">
                <a:solidFill>
                  <a:srgbClr val="002060"/>
                </a:solidFill>
              </a:rPr>
              <a:t> (M89.0)</a:t>
            </a:r>
            <a:endParaRPr lang="ru-RU" sz="5600" dirty="0">
              <a:solidFill>
                <a:srgbClr val="002060"/>
              </a:solidFill>
            </a:endParaRP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81.3 </a:t>
            </a:r>
            <a:r>
              <a:rPr lang="ru-RU" sz="5600" dirty="0" err="1">
                <a:solidFill>
                  <a:srgbClr val="002060"/>
                </a:solidFill>
              </a:rPr>
              <a:t>Постхирургический</a:t>
            </a:r>
            <a:r>
              <a:rPr lang="ru-RU" sz="5600" dirty="0">
                <a:solidFill>
                  <a:srgbClr val="002060"/>
                </a:solidFill>
              </a:rPr>
              <a:t> остеопороз, вызванный нарушением всасывания 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81.4 Лекарственный остеопороз</a:t>
            </a:r>
          </a:p>
          <a:p>
            <a:r>
              <a:rPr lang="ru-RU" sz="5600" dirty="0">
                <a:solidFill>
                  <a:srgbClr val="002060"/>
                </a:solidFill>
              </a:rPr>
              <a:t>Для идентификации лекарственного средства используют дополнительный код внешних причин (класс </a:t>
            </a:r>
            <a:r>
              <a:rPr lang="en-US" sz="5600" dirty="0">
                <a:solidFill>
                  <a:srgbClr val="002060"/>
                </a:solidFill>
              </a:rPr>
              <a:t>XX</a:t>
            </a:r>
            <a:r>
              <a:rPr lang="ru-RU" sz="5600" dirty="0">
                <a:solidFill>
                  <a:srgbClr val="002060"/>
                </a:solidFill>
              </a:rPr>
              <a:t>).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81.5 Идиопатический остеопороз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81.6 Локализованный остеопороз [</a:t>
            </a:r>
            <a:r>
              <a:rPr lang="ru-RU" sz="5600" dirty="0" err="1">
                <a:solidFill>
                  <a:srgbClr val="002060"/>
                </a:solidFill>
              </a:rPr>
              <a:t>Лекена</a:t>
            </a:r>
            <a:r>
              <a:rPr lang="ru-RU" sz="5600" dirty="0">
                <a:solidFill>
                  <a:srgbClr val="002060"/>
                </a:solidFill>
              </a:rPr>
              <a:t>] Исключена: атрофия </a:t>
            </a:r>
            <a:r>
              <a:rPr lang="ru-RU" sz="5600" dirty="0" err="1">
                <a:solidFill>
                  <a:srgbClr val="002060"/>
                </a:solidFill>
              </a:rPr>
              <a:t>Зудека</a:t>
            </a:r>
            <a:r>
              <a:rPr lang="ru-RU" sz="5600" dirty="0">
                <a:solidFill>
                  <a:srgbClr val="002060"/>
                </a:solidFill>
              </a:rPr>
              <a:t> (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89.0)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81.8 Другие </a:t>
            </a:r>
            <a:r>
              <a:rPr lang="ru-RU" sz="5600" dirty="0" err="1">
                <a:solidFill>
                  <a:srgbClr val="002060"/>
                </a:solidFill>
              </a:rPr>
              <a:t>остеопорозы</a:t>
            </a:r>
            <a:r>
              <a:rPr lang="ru-RU" sz="5600" dirty="0">
                <a:solidFill>
                  <a:srgbClr val="002060"/>
                </a:solidFill>
              </a:rPr>
              <a:t> Старческий остеопороз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81.9 Остеопороз неуточненный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M</a:t>
            </a:r>
            <a:r>
              <a:rPr lang="ru-RU" sz="5600" b="1" dirty="0">
                <a:solidFill>
                  <a:srgbClr val="002060"/>
                </a:solidFill>
              </a:rPr>
              <a:t>82 Остеопороз при болезнях, классифицированных в других рубриках</a:t>
            </a:r>
          </a:p>
          <a:p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82.0 Остеопороз при множественном </a:t>
            </a:r>
            <a:r>
              <a:rPr lang="ru-RU" sz="5600" dirty="0" err="1">
                <a:solidFill>
                  <a:srgbClr val="002060"/>
                </a:solidFill>
              </a:rPr>
              <a:t>миеломатозе</a:t>
            </a:r>
            <a:r>
              <a:rPr lang="ru-RU" sz="5600" dirty="0">
                <a:solidFill>
                  <a:srgbClr val="002060"/>
                </a:solidFill>
              </a:rPr>
              <a:t> (</a:t>
            </a:r>
            <a:r>
              <a:rPr lang="en-US" sz="5600" dirty="0">
                <a:solidFill>
                  <a:srgbClr val="002060"/>
                </a:solidFill>
              </a:rPr>
              <a:t>C</a:t>
            </a:r>
            <a:r>
              <a:rPr lang="ru-RU" sz="5600" dirty="0">
                <a:solidFill>
                  <a:srgbClr val="002060"/>
                </a:solidFill>
              </a:rPr>
              <a:t>90.0+) </a:t>
            </a: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82.1 Остеопороз при эндокринных нарушениях (</a:t>
            </a:r>
            <a:r>
              <a:rPr lang="en-US" sz="5600" dirty="0">
                <a:solidFill>
                  <a:srgbClr val="002060"/>
                </a:solidFill>
              </a:rPr>
              <a:t>E</a:t>
            </a:r>
            <a:r>
              <a:rPr lang="ru-RU" sz="5600" dirty="0">
                <a:solidFill>
                  <a:srgbClr val="002060"/>
                </a:solidFill>
              </a:rPr>
              <a:t>00-</a:t>
            </a:r>
            <a:r>
              <a:rPr lang="en-US" sz="5600" dirty="0">
                <a:solidFill>
                  <a:srgbClr val="002060"/>
                </a:solidFill>
              </a:rPr>
              <a:t>E</a:t>
            </a:r>
            <a:r>
              <a:rPr lang="ru-RU" sz="5600" dirty="0">
                <a:solidFill>
                  <a:srgbClr val="002060"/>
                </a:solidFill>
              </a:rPr>
              <a:t>34</a:t>
            </a:r>
            <a:r>
              <a:rPr lang="ru-RU" sz="5600" dirty="0" smtClean="0">
                <a:solidFill>
                  <a:srgbClr val="002060"/>
                </a:solidFill>
              </a:rPr>
              <a:t>+)</a:t>
            </a:r>
            <a:r>
              <a:rPr lang="ru-RU" sz="5600" dirty="0">
                <a:solidFill>
                  <a:srgbClr val="002060"/>
                </a:solidFill>
              </a:rPr>
              <a:t/>
            </a:r>
            <a:br>
              <a:rPr lang="ru-RU" sz="5600" dirty="0">
                <a:solidFill>
                  <a:srgbClr val="002060"/>
                </a:solidFill>
              </a:rPr>
            </a:br>
            <a:r>
              <a:rPr lang="en-US" sz="5600" dirty="0">
                <a:solidFill>
                  <a:srgbClr val="002060"/>
                </a:solidFill>
              </a:rPr>
              <a:t>M</a:t>
            </a:r>
            <a:r>
              <a:rPr lang="ru-RU" sz="5600" dirty="0">
                <a:solidFill>
                  <a:srgbClr val="002060"/>
                </a:solidFill>
              </a:rPr>
              <a:t>82.8 Остеопороз при других болезнях, классифицированных в других рубриках</a:t>
            </a:r>
          </a:p>
          <a:p>
            <a:r>
              <a:rPr lang="ru-RU" sz="56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159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Лабораторная диагностика (2)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Цели лабораторного исследования </a:t>
            </a:r>
            <a:r>
              <a:rPr lang="ru-RU" b="1" dirty="0" smtClean="0">
                <a:solidFill>
                  <a:srgbClr val="002060"/>
                </a:solidFill>
              </a:rPr>
              <a:t>– проведение дифференциальной диагностики с другими заболеваниями скелета и выявление противопоказаний к назначению медикаментозного лечения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Лабораторные </a:t>
            </a:r>
            <a:r>
              <a:rPr lang="ru-RU" b="1" u="sng" dirty="0" smtClean="0">
                <a:solidFill>
                  <a:srgbClr val="C00000"/>
                </a:solidFill>
              </a:rPr>
              <a:t>показатели минерального гомеостаза</a:t>
            </a:r>
            <a:r>
              <a:rPr lang="ru-RU" b="1" dirty="0" smtClean="0">
                <a:solidFill>
                  <a:srgbClr val="C00000"/>
                </a:solidFill>
              </a:rPr>
              <a:t>, определяемые при ОП: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клинический анализ крови;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Кальций, фосфор, магний в сыворотке крови;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Клиренс </a:t>
            </a:r>
            <a:r>
              <a:rPr lang="ru-RU" b="1" dirty="0" err="1" smtClean="0">
                <a:solidFill>
                  <a:srgbClr val="002060"/>
                </a:solidFill>
              </a:rPr>
              <a:t>креатинина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Щелочная фосфатаза;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белок и фракции электрофорезом у больных с переломом позвоночника;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Паратгормон</a:t>
            </a:r>
            <a:r>
              <a:rPr lang="ru-RU" b="1" dirty="0" smtClean="0">
                <a:solidFill>
                  <a:srgbClr val="002060"/>
                </a:solidFill>
              </a:rPr>
              <a:t> (ПТГ);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25-(ОН)-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8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Лабораторная диагностика (3)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568888"/>
              </p:ext>
            </p:extLst>
          </p:nvPr>
        </p:nvGraphicFramePr>
        <p:xfrm>
          <a:off x="457200" y="1600200"/>
          <a:ext cx="82296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Кальций-регулирующие гормоны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Паратиреоидный</a:t>
                      </a:r>
                      <a:r>
                        <a:rPr lang="ru-RU" sz="2400" b="1" baseline="0" dirty="0" smtClean="0"/>
                        <a:t> гормон (ПТГ),</a:t>
                      </a:r>
                    </a:p>
                    <a:p>
                      <a:r>
                        <a:rPr lang="ru-RU" sz="2400" b="1" baseline="0" dirty="0" err="1" smtClean="0"/>
                        <a:t>Кальцитонин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Системные гормоны: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Половые гормоны</a:t>
                      </a:r>
                    </a:p>
                    <a:p>
                      <a:endParaRPr lang="ru-RU" sz="2400" b="1" dirty="0" smtClean="0"/>
                    </a:p>
                    <a:p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Тиреоидины гормоны</a:t>
                      </a:r>
                    </a:p>
                    <a:p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Глюкокортикоидные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Эстрогены, андрогены, тестостерон</a:t>
                      </a:r>
                    </a:p>
                    <a:p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ТТГ, Т3, Т4</a:t>
                      </a:r>
                    </a:p>
                    <a:p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кортизол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210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Маркеры костного метаболизма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</a:rPr>
              <a:t>Показатели костной резорбции: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C00000"/>
                </a:solidFill>
              </a:rPr>
              <a:t>Продукты</a:t>
            </a:r>
            <a:r>
              <a:rPr lang="ru-RU" i="1" dirty="0"/>
              <a:t> </a:t>
            </a:r>
            <a:r>
              <a:rPr lang="ru-RU" i="1" u="sng" dirty="0">
                <a:hlinkClick r:id="rId2" tooltip="Остеокласты"/>
              </a:rPr>
              <a:t>остеокластов</a:t>
            </a:r>
            <a:r>
              <a:rPr lang="ru-RU" dirty="0"/>
              <a:t> — кислая </a:t>
            </a:r>
            <a:r>
              <a:rPr lang="ru-RU" u="sng" dirty="0">
                <a:hlinkClick r:id="rId3" tooltip="Фосфатаза"/>
              </a:rPr>
              <a:t>фосфатаза</a:t>
            </a:r>
            <a:r>
              <a:rPr lang="ru-RU" dirty="0"/>
              <a:t>, </a:t>
            </a:r>
            <a:r>
              <a:rPr lang="ru-RU" dirty="0" err="1">
                <a:solidFill>
                  <a:srgbClr val="002060"/>
                </a:solidFill>
              </a:rPr>
              <a:t>тартратрезистентная</a:t>
            </a:r>
            <a:r>
              <a:rPr lang="ru-RU" dirty="0">
                <a:solidFill>
                  <a:srgbClr val="002060"/>
                </a:solidFill>
              </a:rPr>
              <a:t> кислая фосфатаза </a:t>
            </a:r>
            <a:r>
              <a:rPr lang="ru-RU" dirty="0"/>
              <a:t>(ТРКФ) — определяются биохимическим анализом крови.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C00000"/>
                </a:solidFill>
              </a:rPr>
              <a:t>Продукты деградации</a:t>
            </a:r>
            <a:r>
              <a:rPr lang="ru-RU" i="1" dirty="0"/>
              <a:t> </a:t>
            </a:r>
            <a:r>
              <a:rPr lang="ru-RU" i="1" u="sng" dirty="0">
                <a:hlinkClick r:id="rId4" tooltip="Коллаген"/>
              </a:rPr>
              <a:t>коллагена</a:t>
            </a:r>
            <a:r>
              <a:rPr lang="ru-RU" dirty="0"/>
              <a:t> — </a:t>
            </a:r>
            <a:r>
              <a:rPr lang="ru-RU" u="sng" dirty="0" err="1">
                <a:hlinkClick r:id="rId5" tooltip="Гидроксипролин"/>
              </a:rPr>
              <a:t>гидроксипролин</a:t>
            </a:r>
            <a:r>
              <a:rPr lang="ru-RU" dirty="0"/>
              <a:t> (определяется в моче), </a:t>
            </a:r>
            <a:r>
              <a:rPr lang="ru-RU" u="sng" dirty="0" err="1">
                <a:hlinkClick r:id="rId6" tooltip="Пиридинолин (страница отсутствует)"/>
              </a:rPr>
              <a:t>пиридинолин</a:t>
            </a:r>
            <a:r>
              <a:rPr lang="ru-RU" dirty="0"/>
              <a:t> и </a:t>
            </a:r>
            <a:r>
              <a:rPr lang="ru-RU" u="sng" dirty="0" err="1">
                <a:solidFill>
                  <a:srgbClr val="0070C0"/>
                </a:solidFill>
              </a:rPr>
              <a:t>дезоксипиридинолин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(могут определяться как в моче, так и в крови). </a:t>
            </a:r>
            <a:r>
              <a:rPr lang="ru-RU" u="sng" dirty="0">
                <a:solidFill>
                  <a:srgbClr val="002060"/>
                </a:solidFill>
              </a:rPr>
              <a:t>Коллагеновые перекрёстные группы: N-концевой </a:t>
            </a:r>
            <a:r>
              <a:rPr lang="ru-RU" u="sng" dirty="0" err="1">
                <a:solidFill>
                  <a:srgbClr val="002060"/>
                </a:solidFill>
              </a:rPr>
              <a:t>телопептид</a:t>
            </a:r>
            <a:r>
              <a:rPr lang="ru-RU" u="sng" dirty="0">
                <a:solidFill>
                  <a:srgbClr val="002060"/>
                </a:solidFill>
              </a:rPr>
              <a:t>, С-концевой </a:t>
            </a:r>
            <a:r>
              <a:rPr lang="ru-RU" u="sng" dirty="0" err="1">
                <a:solidFill>
                  <a:srgbClr val="002060"/>
                </a:solidFill>
              </a:rPr>
              <a:t>телопептид</a:t>
            </a:r>
            <a:r>
              <a:rPr lang="ru-RU" u="sng" dirty="0">
                <a:solidFill>
                  <a:srgbClr val="00206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CrossLaps</a:t>
            </a:r>
            <a:r>
              <a:rPr lang="ru-RU" dirty="0"/>
              <a:t> </a:t>
            </a:r>
            <a:r>
              <a:rPr lang="en-US" dirty="0"/>
              <a:t>ɑ</a:t>
            </a:r>
            <a:r>
              <a:rPr lang="ru-RU" dirty="0"/>
              <a:t> и </a:t>
            </a:r>
            <a:r>
              <a:rPr lang="el-GR" dirty="0"/>
              <a:t>β</a:t>
            </a:r>
            <a:r>
              <a:rPr lang="ru-RU" dirty="0"/>
              <a:t>) — определяются в моче и крови.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C00000"/>
                </a:solidFill>
              </a:rPr>
              <a:t>Продукты распада минерального комплекса</a:t>
            </a:r>
            <a:r>
              <a:rPr lang="ru-RU" dirty="0"/>
              <a:t> — уровень </a:t>
            </a:r>
            <a:r>
              <a:rPr lang="ru-RU" u="sng" dirty="0">
                <a:hlinkClick r:id="rId7" tooltip="Ионизация"/>
              </a:rPr>
              <a:t>ионизированного</a:t>
            </a:r>
            <a:r>
              <a:rPr lang="ru-RU" dirty="0"/>
              <a:t> кальция в крови, концентрация </a:t>
            </a:r>
            <a:r>
              <a:rPr lang="ru-RU" u="sng" dirty="0">
                <a:hlinkClick r:id="rId8" tooltip="Кальций"/>
              </a:rPr>
              <a:t>кальция</a:t>
            </a:r>
            <a:r>
              <a:rPr lang="ru-RU" dirty="0"/>
              <a:t> и </a:t>
            </a:r>
            <a:r>
              <a:rPr lang="ru-RU" u="sng" dirty="0">
                <a:solidFill>
                  <a:srgbClr val="002060"/>
                </a:solidFill>
              </a:rPr>
              <a:t>фосфора</a:t>
            </a:r>
            <a:r>
              <a:rPr lang="ru-RU" dirty="0"/>
              <a:t> в моче по отношению к </a:t>
            </a:r>
            <a:r>
              <a:rPr lang="ru-RU" u="sng" dirty="0" err="1">
                <a:hlinkClick r:id="rId9" tooltip="Креатинин"/>
              </a:rPr>
              <a:t>креатинину</a:t>
            </a:r>
            <a:r>
              <a:rPr lang="ru-RU" dirty="0"/>
              <a:t> (утром натощак).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638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Оценка 10-летнего абсолютного риска переломов (</a:t>
            </a:r>
            <a:r>
              <a:rPr lang="en-US" sz="2800" b="1" dirty="0" smtClean="0">
                <a:solidFill>
                  <a:srgbClr val="002060"/>
                </a:solidFill>
              </a:rPr>
              <a:t>Fracture Risk Assessment Tool </a:t>
            </a:r>
            <a:r>
              <a:rPr lang="en-US" sz="2800" b="1" dirty="0" smtClean="0">
                <a:solidFill>
                  <a:srgbClr val="C00000"/>
                </a:solidFill>
              </a:rPr>
              <a:t>(FRAX)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785395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Модель </a:t>
            </a:r>
            <a:r>
              <a:rPr lang="en-US" sz="2000" b="1" u="sng" dirty="0" smtClean="0">
                <a:solidFill>
                  <a:srgbClr val="C00000"/>
                </a:solidFill>
              </a:rPr>
              <a:t>FRAX</a:t>
            </a:r>
            <a:r>
              <a:rPr lang="ru-RU" sz="2000" b="1" u="sng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позволяет оценить индивидуальный 10-летний абсолютный риск (вероятность) основных </a:t>
            </a:r>
            <a:r>
              <a:rPr lang="ru-RU" sz="2000" b="1" dirty="0" err="1" smtClean="0">
                <a:solidFill>
                  <a:srgbClr val="002060"/>
                </a:solidFill>
              </a:rPr>
              <a:t>остеопоротических</a:t>
            </a:r>
            <a:r>
              <a:rPr lang="ru-RU" sz="2000" b="1" dirty="0" smtClean="0">
                <a:solidFill>
                  <a:srgbClr val="002060"/>
                </a:solidFill>
              </a:rPr>
              <a:t> переломов (клинически значимого перелома позвоночника, перелома дистального отдела предплечья, перелома проксимального отдела бедра или перелома плеча) и отдельно перелома проксимального отдела бедренной кости.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Применяется только у мужчин 50 лет и старше и у женщин в постменопаузе начиная с 40 лет. 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FRAX</a:t>
            </a:r>
            <a:r>
              <a:rPr lang="ru-RU" sz="2000" b="1" dirty="0" smtClean="0">
                <a:solidFill>
                  <a:srgbClr val="002060"/>
                </a:solidFill>
              </a:rPr>
              <a:t> можно подсчитать как </a:t>
            </a:r>
            <a:r>
              <a:rPr lang="ru-RU" sz="2000" b="1" dirty="0" smtClean="0">
                <a:solidFill>
                  <a:srgbClr val="C00000"/>
                </a:solidFill>
              </a:rPr>
              <a:t>без учета данных ДРА, так и введя в соответствующую графу результаты МПК шейки бедра.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Дальнейшая тактика врача определяется на основании графика порога вмешательства в зависимости от возраста пациента и 10-летнего абсолютного риска основных ОП переломов.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Если пересечение этих двух параметров пришлось на «красную зону» графика, то пациенту рекомендуется выставить диагноз вероятного ОП, если в «зеленую зону» - то оценку риска перелома повторить через 1 год.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342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Оценка 10-летнего абсолютного риска переломов (</a:t>
            </a:r>
            <a:r>
              <a:rPr lang="en-US" b="1" dirty="0" smtClean="0">
                <a:solidFill>
                  <a:srgbClr val="002060"/>
                </a:solidFill>
              </a:rPr>
              <a:t>FRAX)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t="29872" r="43325" b="33473"/>
          <a:stretch/>
        </p:blipFill>
        <p:spPr bwMode="auto">
          <a:xfrm>
            <a:off x="755576" y="1628800"/>
            <a:ext cx="72008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98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FRAX</a:t>
            </a:r>
            <a:r>
              <a:rPr lang="ru-RU" dirty="0">
                <a:solidFill>
                  <a:srgbClr val="002060"/>
                </a:solidFill>
              </a:rPr>
              <a:t>  рассчитывается  для  жителей России по российской модели. Наиболее точно расчет проводится в интернете по ссылке </a:t>
            </a:r>
            <a:r>
              <a:rPr lang="en-US" u="sng" dirty="0">
                <a:hlinkClick r:id="rId2"/>
              </a:rPr>
              <a:t>www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shef</a:t>
            </a:r>
            <a:r>
              <a:rPr lang="ru-RU" u="sng" dirty="0">
                <a:hlinkClick r:id="rId2"/>
              </a:rPr>
              <a:t>.</a:t>
            </a:r>
            <a:r>
              <a:rPr lang="en-US" u="sng" dirty="0">
                <a:hlinkClick r:id="rId2"/>
              </a:rPr>
              <a:t>ac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uk</a:t>
            </a:r>
            <a:r>
              <a:rPr lang="ru-RU" u="sng" dirty="0">
                <a:hlinkClick r:id="rId2"/>
              </a:rPr>
              <a:t>/</a:t>
            </a:r>
            <a:r>
              <a:rPr lang="en-US" u="sng" dirty="0">
                <a:hlinkClick r:id="rId2"/>
              </a:rPr>
              <a:t>FRAX</a:t>
            </a:r>
            <a:r>
              <a:rPr lang="ru-RU" u="sng" dirty="0">
                <a:hlinkClick r:id="rId2"/>
              </a:rPr>
              <a:t>/</a:t>
            </a:r>
            <a:r>
              <a:rPr lang="en-US" u="sng" dirty="0">
                <a:hlinkClick r:id="rId2"/>
              </a:rPr>
              <a:t>index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jsp</a:t>
            </a:r>
            <a:r>
              <a:rPr lang="ru-RU" u="sng" dirty="0">
                <a:hlinkClick r:id="rId2"/>
              </a:rPr>
              <a:t>?</a:t>
            </a:r>
            <a:r>
              <a:rPr lang="en-US" u="sng" dirty="0" err="1">
                <a:hlinkClick r:id="rId2"/>
              </a:rPr>
              <a:t>lang</a:t>
            </a:r>
            <a:r>
              <a:rPr lang="ru-RU" u="sng" dirty="0">
                <a:hlinkClick r:id="rId2"/>
              </a:rPr>
              <a:t>=</a:t>
            </a:r>
            <a:r>
              <a:rPr lang="en-US" u="sng" dirty="0" err="1">
                <a:hlinkClick r:id="rId2"/>
              </a:rPr>
              <a:t>rs</a:t>
            </a:r>
            <a:r>
              <a:rPr lang="ru-RU" dirty="0">
                <a:hlinkClick r:id="rId2"/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Возможно также вычисление </a:t>
            </a:r>
            <a:r>
              <a:rPr lang="en-US" dirty="0">
                <a:solidFill>
                  <a:srgbClr val="002060"/>
                </a:solidFill>
              </a:rPr>
              <a:t>FRAX</a:t>
            </a:r>
            <a:r>
              <a:rPr lang="ru-RU" dirty="0">
                <a:solidFill>
                  <a:srgbClr val="002060"/>
                </a:solidFill>
              </a:rPr>
              <a:t> с помощью специальных таблиц либо калькулятора.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324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</a:rPr>
              <a:t>Формулировка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диагноза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При формулировке диагноза остеопороза следует учитывать следующие его характеристики.</a:t>
            </a:r>
          </a:p>
          <a:p>
            <a:pPr lvl="2"/>
            <a:r>
              <a:rPr lang="en-US" sz="1800" u="sng" dirty="0" err="1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Форма</a:t>
            </a:r>
            <a:r>
              <a:rPr lang="en-US" sz="1800" u="sng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:</a:t>
            </a:r>
            <a:endParaRPr lang="ru-RU" sz="1800" u="sng" dirty="0">
              <a:solidFill>
                <a:srgbClr val="002060"/>
              </a:solidFill>
              <a:latin typeface="Arial" panose="020B0604020202020204" pitchFamily="34" charset="0"/>
              <a:ea typeface="Adobe Heiti Std R" pitchFamily="34" charset="-128"/>
              <a:cs typeface="Arial" panose="020B0604020202020204" pitchFamily="34" charset="0"/>
            </a:endParaRPr>
          </a:p>
          <a:p>
            <a:pPr lvl="0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Остеопороз	первичный	(постменопаузальный,	сенильный, идиопатический).</a:t>
            </a:r>
          </a:p>
          <a:p>
            <a:pPr lvl="0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Остеопороз вторичный (с указанием возможной причины).</a:t>
            </a:r>
          </a:p>
          <a:p>
            <a:pPr lvl="2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Наличие или отсутствие переломов костей (их локализация). При указании в анамнезе на переломы костей при минимальной травме диагностируется тяжелая форма заболевания.</a:t>
            </a:r>
          </a:p>
          <a:p>
            <a:pPr lvl="2"/>
            <a:r>
              <a:rPr lang="en-US" sz="1800" u="sng" dirty="0" err="1" smtClean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Динамика</a:t>
            </a:r>
            <a:r>
              <a:rPr lang="en-US" sz="1800" u="sng" dirty="0" smtClean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 </a:t>
            </a:r>
            <a:r>
              <a:rPr lang="en-US" sz="1800" u="sng" dirty="0" err="1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заболевания</a:t>
            </a:r>
            <a:r>
              <a:rPr lang="en-US" sz="1800" u="sng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:</a:t>
            </a:r>
            <a:endParaRPr lang="ru-RU" sz="1800" u="sng" dirty="0">
              <a:solidFill>
                <a:srgbClr val="002060"/>
              </a:solidFill>
              <a:latin typeface="Arial" panose="020B0604020202020204" pitchFamily="34" charset="0"/>
              <a:ea typeface="Adobe Heiti Std R" pitchFamily="34" charset="-128"/>
              <a:cs typeface="Arial" panose="020B0604020202020204" pitchFamily="34" charset="0"/>
            </a:endParaRPr>
          </a:p>
          <a:p>
            <a:pPr lvl="0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Положительная динамика - прирост МПК более чем на 3% за год при отсутствии новых переломов</a:t>
            </a:r>
          </a:p>
          <a:p>
            <a:pPr lvl="0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Стабилизация - нет новых переломов костей, динамика МПК ±2% за год.</a:t>
            </a:r>
          </a:p>
          <a:p>
            <a:pPr lvl="0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Прогрессирование - новые переломы и/или снижение МПК более чем на 3% за год.</a:t>
            </a:r>
          </a:p>
          <a:p>
            <a:pPr marL="0" indent="0">
              <a:buNone/>
            </a:pPr>
            <a:r>
              <a:rPr lang="ru-RU" sz="1800" b="1" i="1" u="sng" dirty="0" smtClean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Пример</a:t>
            </a:r>
            <a:r>
              <a:rPr lang="ru-RU" sz="1800" b="1" i="1" u="sng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:</a:t>
            </a:r>
            <a:r>
              <a:rPr lang="ru-RU" sz="1800" b="1" i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 Постменопаузальный остеопороз, тяжелая форма с компрессионным переломом </a:t>
            </a:r>
            <a:r>
              <a:rPr lang="en-US" sz="1800" b="1" i="1" dirty="0" err="1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Th</a:t>
            </a:r>
            <a:r>
              <a:rPr lang="ru-RU" sz="1800" b="1" i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10 позвонка, переломом лучевой кости, прогрессирующее течение. 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МКБ 10: М80.0</a:t>
            </a:r>
            <a:endParaRPr lang="ru-RU" sz="1800" b="1" i="1" dirty="0">
              <a:solidFill>
                <a:srgbClr val="002060"/>
              </a:solidFill>
              <a:latin typeface="Arial" panose="020B0604020202020204" pitchFamily="34" charset="0"/>
              <a:ea typeface="Adobe Heiti Std R" pitchFamily="34" charset="-128"/>
              <a:cs typeface="Arial" panose="020B0604020202020204" pitchFamily="34" charset="0"/>
            </a:endParaRPr>
          </a:p>
          <a:p>
            <a:endParaRPr lang="ru-RU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54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Дифференциальная диагностика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Остеомаляция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err="1" smtClean="0">
                <a:solidFill>
                  <a:srgbClr val="002060"/>
                </a:solidFill>
              </a:rPr>
              <a:t>Миеломная</a:t>
            </a:r>
            <a:r>
              <a:rPr lang="ru-RU" b="1" dirty="0" smtClean="0">
                <a:solidFill>
                  <a:srgbClr val="002060"/>
                </a:solidFill>
              </a:rPr>
              <a:t> болезнь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Метастазы в кости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Болезнь </a:t>
            </a:r>
            <a:r>
              <a:rPr lang="ru-RU" b="1" dirty="0" err="1" smtClean="0">
                <a:solidFill>
                  <a:srgbClr val="002060"/>
                </a:solidFill>
              </a:rPr>
              <a:t>Педжета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Почечная остеодистрофия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Синдром </a:t>
            </a:r>
            <a:r>
              <a:rPr lang="ru-RU" b="1" dirty="0" err="1" smtClean="0">
                <a:solidFill>
                  <a:srgbClr val="002060"/>
                </a:solidFill>
              </a:rPr>
              <a:t>Фанкони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3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Особенности диагностики ОП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у мужчин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Примерно в 30-60% случаев ОП у мужчин имеет вторичную природу.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У мужчин диагноз первичного (идиопатического) ОП выставляется только при исключении других причин заболевания, таких как: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Первичный или вторичный </a:t>
            </a:r>
            <a:r>
              <a:rPr lang="ru-RU" b="1" dirty="0" err="1" smtClean="0">
                <a:solidFill>
                  <a:srgbClr val="002060"/>
                </a:solidFill>
              </a:rPr>
              <a:t>гипогонадизм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Лечение аналогами гонадотропин-</a:t>
            </a:r>
            <a:r>
              <a:rPr lang="ru-RU" b="1" dirty="0" err="1" smtClean="0">
                <a:solidFill>
                  <a:srgbClr val="002060"/>
                </a:solidFill>
              </a:rPr>
              <a:t>рилизинг</a:t>
            </a:r>
            <a:r>
              <a:rPr lang="ru-RU" b="1" dirty="0" smtClean="0">
                <a:solidFill>
                  <a:srgbClr val="002060"/>
                </a:solidFill>
              </a:rPr>
              <a:t>-гормона при опухолях предстательной железы;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ХОБЛ.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3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Особенности диагностики </a:t>
            </a:r>
            <a:r>
              <a:rPr lang="ru-RU" b="1" u="sng" dirty="0" smtClean="0">
                <a:solidFill>
                  <a:srgbClr val="C00000"/>
                </a:solidFill>
              </a:rPr>
              <a:t>глюкокортикоидного ОП </a:t>
            </a:r>
            <a:r>
              <a:rPr lang="ru-RU" b="1" dirty="0" smtClean="0">
                <a:solidFill>
                  <a:srgbClr val="002060"/>
                </a:solidFill>
              </a:rPr>
              <a:t>(1)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Пациенты любого возраста и пола, длительно     </a:t>
            </a:r>
            <a:r>
              <a:rPr lang="ru-RU" b="1" dirty="0" smtClean="0">
                <a:solidFill>
                  <a:srgbClr val="C00000"/>
                </a:solidFill>
              </a:rPr>
              <a:t>(&gt;3 </a:t>
            </a:r>
            <a:r>
              <a:rPr lang="ru-RU" b="1" dirty="0" err="1" smtClean="0">
                <a:solidFill>
                  <a:srgbClr val="C00000"/>
                </a:solidFill>
              </a:rPr>
              <a:t>мес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  <a:r>
              <a:rPr lang="ru-RU" b="1" dirty="0" smtClean="0">
                <a:solidFill>
                  <a:srgbClr val="002060"/>
                </a:solidFill>
              </a:rPr>
              <a:t> принимающие системные ГК, относятся к группе высокого риска ОП и переломов.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 существует безопасной дозы системных ГК, с увеличением суточной дозы риск перелома увеличивается.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Наиболее высок риск переломов тел позвонков, которые развиваются как правило, бессимптомно.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Наличие низкоэнергетических переломов в анамнезе, основные факторы риска переломов и падений.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8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КЛАССИФИКАЦИЯ ОСТЕОПОРОЗА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392488" cy="525658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b="1" u="sng" dirty="0" smtClean="0">
                <a:solidFill>
                  <a:srgbClr val="002060"/>
                </a:solidFill>
              </a:rPr>
              <a:t>Первичный остеопороз</a:t>
            </a:r>
          </a:p>
          <a:p>
            <a:r>
              <a:rPr lang="ru-RU" sz="6000" b="1" dirty="0" smtClean="0">
                <a:solidFill>
                  <a:srgbClr val="002060"/>
                </a:solidFill>
              </a:rPr>
              <a:t>Постменопаузальный (</a:t>
            </a:r>
            <a:r>
              <a:rPr lang="en-US" sz="6000" b="1" dirty="0" smtClean="0">
                <a:solidFill>
                  <a:srgbClr val="002060"/>
                </a:solidFill>
              </a:rPr>
              <a:t>I </a:t>
            </a:r>
            <a:r>
              <a:rPr lang="ru-RU" sz="6000" b="1" dirty="0" smtClean="0">
                <a:solidFill>
                  <a:srgbClr val="002060"/>
                </a:solidFill>
              </a:rPr>
              <a:t>тип)</a:t>
            </a:r>
          </a:p>
          <a:p>
            <a:r>
              <a:rPr lang="ru-RU" sz="6000" b="1" dirty="0" smtClean="0">
                <a:solidFill>
                  <a:srgbClr val="002060"/>
                </a:solidFill>
              </a:rPr>
              <a:t>Сенильный (</a:t>
            </a:r>
            <a:r>
              <a:rPr lang="en-US" sz="6000" b="1" dirty="0" smtClean="0">
                <a:solidFill>
                  <a:srgbClr val="002060"/>
                </a:solidFill>
              </a:rPr>
              <a:t>II </a:t>
            </a:r>
            <a:r>
              <a:rPr lang="ru-RU" sz="6000" b="1" dirty="0" smtClean="0">
                <a:solidFill>
                  <a:srgbClr val="002060"/>
                </a:solidFill>
              </a:rPr>
              <a:t>тип)</a:t>
            </a:r>
          </a:p>
          <a:p>
            <a:r>
              <a:rPr lang="ru-RU" sz="6000" b="1" dirty="0" smtClean="0">
                <a:solidFill>
                  <a:srgbClr val="002060"/>
                </a:solidFill>
              </a:rPr>
              <a:t>Ювенильный</a:t>
            </a:r>
          </a:p>
          <a:p>
            <a:r>
              <a:rPr lang="ru-RU" sz="6000" b="1" dirty="0" smtClean="0">
                <a:solidFill>
                  <a:srgbClr val="002060"/>
                </a:solidFill>
              </a:rPr>
              <a:t>Идиопатический</a:t>
            </a:r>
          </a:p>
          <a:p>
            <a:endParaRPr lang="ru-RU" sz="3800" b="1" dirty="0">
              <a:solidFill>
                <a:srgbClr val="002060"/>
              </a:solidFill>
            </a:endParaRPr>
          </a:p>
          <a:p>
            <a:endParaRPr lang="ru-RU" sz="3800" b="1" dirty="0" smtClean="0">
              <a:solidFill>
                <a:srgbClr val="002060"/>
              </a:solidFill>
            </a:endParaRPr>
          </a:p>
          <a:p>
            <a:endParaRPr lang="ru-RU" sz="3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500" b="1" i="1" dirty="0" smtClean="0">
                <a:solidFill>
                  <a:srgbClr val="C00000"/>
                </a:solidFill>
              </a:rPr>
              <a:t>!!! Около 85% случаев относятся к первичному ОП, преимущественно постменопаузальному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125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900" b="1" u="sng" dirty="0" smtClean="0">
                <a:solidFill>
                  <a:srgbClr val="002060"/>
                </a:solidFill>
              </a:rPr>
              <a:t>Вторичный остеопороз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Заболевания эндокринной системы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Ревматические заболевания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Заболевания органов пищеварения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Заболевание почек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Заболевание крови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Генетические заболевания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Лекарственные препараты</a:t>
            </a:r>
          </a:p>
          <a:p>
            <a:r>
              <a:rPr lang="ru-RU" sz="5900" b="1" dirty="0" smtClean="0">
                <a:solidFill>
                  <a:srgbClr val="002060"/>
                </a:solidFill>
              </a:rPr>
              <a:t>Другие заболевания и состояния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93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Особенности диагностики </a:t>
            </a:r>
            <a:r>
              <a:rPr lang="ru-RU" b="1" u="sng" dirty="0">
                <a:solidFill>
                  <a:srgbClr val="002060"/>
                </a:solidFill>
              </a:rPr>
              <a:t>глюкокортикоидного ОП </a:t>
            </a:r>
            <a:r>
              <a:rPr lang="ru-RU" b="1" dirty="0" smtClean="0">
                <a:solidFill>
                  <a:srgbClr val="002060"/>
                </a:solidFill>
              </a:rPr>
              <a:t>(2)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Основанием для диагностики и назначения лечения у принимающих ГК являются: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Наличие в анамнезе </a:t>
            </a:r>
            <a:r>
              <a:rPr lang="ru-RU" b="1" u="sng" dirty="0" smtClean="0">
                <a:solidFill>
                  <a:srgbClr val="002060"/>
                </a:solidFill>
              </a:rPr>
              <a:t>низкоэнергетического перелома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Возраст </a:t>
            </a:r>
            <a:r>
              <a:rPr lang="ru-RU" b="1" u="sng" dirty="0" smtClean="0">
                <a:solidFill>
                  <a:srgbClr val="002060"/>
                </a:solidFill>
              </a:rPr>
              <a:t>70 лет </a:t>
            </a:r>
            <a:r>
              <a:rPr lang="ru-RU" b="1" dirty="0" smtClean="0">
                <a:solidFill>
                  <a:srgbClr val="002060"/>
                </a:solidFill>
              </a:rPr>
              <a:t>и старше.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Т-критерий ≤-1,5 СО </a:t>
            </a:r>
            <a:r>
              <a:rPr lang="ru-RU" b="1" dirty="0" smtClean="0">
                <a:solidFill>
                  <a:srgbClr val="002060"/>
                </a:solidFill>
              </a:rPr>
              <a:t>(у мужчин 50 лет и старше и у женщин в постменопаузе) или </a:t>
            </a:r>
            <a:r>
              <a:rPr lang="en-US" b="1" dirty="0" smtClean="0">
                <a:solidFill>
                  <a:srgbClr val="002060"/>
                </a:solidFill>
              </a:rPr>
              <a:t>Z</a:t>
            </a:r>
            <a:r>
              <a:rPr lang="ru-RU" b="1" dirty="0" smtClean="0">
                <a:solidFill>
                  <a:srgbClr val="002060"/>
                </a:solidFill>
              </a:rPr>
              <a:t>-критерий </a:t>
            </a:r>
            <a:r>
              <a:rPr lang="ru-RU" b="1" dirty="0">
                <a:solidFill>
                  <a:srgbClr val="002060"/>
                </a:solidFill>
              </a:rPr>
              <a:t>≤</a:t>
            </a:r>
            <a:r>
              <a:rPr lang="ru-RU" b="1" dirty="0" smtClean="0">
                <a:solidFill>
                  <a:srgbClr val="002060"/>
                </a:solidFill>
              </a:rPr>
              <a:t>-2,0 </a:t>
            </a:r>
            <a:r>
              <a:rPr lang="ru-RU" b="1" dirty="0">
                <a:solidFill>
                  <a:srgbClr val="002060"/>
                </a:solidFill>
              </a:rPr>
              <a:t>СО </a:t>
            </a:r>
            <a:r>
              <a:rPr lang="ru-RU" b="1" dirty="0" smtClean="0">
                <a:solidFill>
                  <a:srgbClr val="002060"/>
                </a:solidFill>
              </a:rPr>
              <a:t>(у детей, женщин в </a:t>
            </a:r>
            <a:r>
              <a:rPr lang="ru-RU" b="1" dirty="0" err="1" smtClean="0">
                <a:solidFill>
                  <a:srgbClr val="002060"/>
                </a:solidFill>
              </a:rPr>
              <a:t>пременопаузе</a:t>
            </a:r>
            <a:r>
              <a:rPr lang="ru-RU" b="1" dirty="0" smtClean="0">
                <a:solidFill>
                  <a:srgbClr val="002060"/>
                </a:solidFill>
              </a:rPr>
              <a:t> и у мужчин моложе 50 лет).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Возможна постановка диагноза на основе расчета индивидуального 10-летнего абсолютного риска переломов </a:t>
            </a:r>
            <a:r>
              <a:rPr lang="ru-RU" b="1" u="sng" dirty="0" smtClean="0">
                <a:solidFill>
                  <a:srgbClr val="002060"/>
                </a:solidFill>
              </a:rPr>
              <a:t>по модели </a:t>
            </a:r>
            <a:r>
              <a:rPr lang="en-US" b="1" u="sng" dirty="0" smtClean="0">
                <a:solidFill>
                  <a:srgbClr val="002060"/>
                </a:solidFill>
              </a:rPr>
              <a:t>FRAX</a:t>
            </a:r>
            <a:r>
              <a:rPr lang="ru-RU" b="1" dirty="0" smtClean="0">
                <a:solidFill>
                  <a:srgbClr val="002060"/>
                </a:solidFill>
              </a:rPr>
              <a:t>. В модели </a:t>
            </a:r>
            <a:r>
              <a:rPr lang="en-US" b="1" dirty="0" smtClean="0">
                <a:solidFill>
                  <a:srgbClr val="002060"/>
                </a:solidFill>
              </a:rPr>
              <a:t>FRAX</a:t>
            </a:r>
            <a:r>
              <a:rPr lang="ru-RU" b="1" dirty="0" smtClean="0">
                <a:solidFill>
                  <a:srgbClr val="002060"/>
                </a:solidFill>
              </a:rPr>
              <a:t> учитываются дозы ГК от 2,5 до 7,5 мг/</a:t>
            </a:r>
            <a:r>
              <a:rPr lang="ru-RU" b="1" dirty="0" err="1" smtClean="0">
                <a:solidFill>
                  <a:srgbClr val="002060"/>
                </a:solidFill>
              </a:rPr>
              <a:t>сут</a:t>
            </a:r>
            <a:r>
              <a:rPr lang="ru-RU" b="1" dirty="0" smtClean="0">
                <a:solidFill>
                  <a:srgbClr val="002060"/>
                </a:solidFill>
              </a:rPr>
              <a:t>. При больших дозах нужно использовать поправочный коэффициент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798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ОСНОВНЫЕ ЦЕЛИ ВРАЧА ПЕРВИЧНОГО ЗВЕНА ПРИ ВЕДЕНИИ БОЛЬНОГО С ОСТЕОПОРОЗОМ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ru-RU" sz="3800" b="1" dirty="0" smtClean="0">
                <a:solidFill>
                  <a:srgbClr val="002060"/>
                </a:solidFill>
              </a:rPr>
              <a:t>1</a:t>
            </a:r>
            <a:r>
              <a:rPr lang="ru-RU" sz="5100" b="1" dirty="0" smtClean="0">
                <a:solidFill>
                  <a:srgbClr val="002060"/>
                </a:solidFill>
              </a:rPr>
              <a:t>. Выявление </a:t>
            </a:r>
            <a:r>
              <a:rPr lang="ru-RU" sz="5100" b="1" dirty="0">
                <a:solidFill>
                  <a:srgbClr val="002060"/>
                </a:solidFill>
              </a:rPr>
              <a:t>больных с факторами риска остеопороза и переломов</a:t>
            </a: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2. Скрининг </a:t>
            </a:r>
            <a:r>
              <a:rPr lang="ru-RU" sz="5100" b="1" dirty="0">
                <a:solidFill>
                  <a:srgbClr val="002060"/>
                </a:solidFill>
              </a:rPr>
              <a:t>и определение 10-летней вероятности перелома в группах риска (женщины в постменопаузе, мужчины старше 50 лет)</a:t>
            </a: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3. </a:t>
            </a:r>
            <a:r>
              <a:rPr lang="en-US" sz="5100" b="1" dirty="0" err="1" smtClean="0">
                <a:solidFill>
                  <a:srgbClr val="002060"/>
                </a:solidFill>
              </a:rPr>
              <a:t>Диагностика</a:t>
            </a:r>
            <a:r>
              <a:rPr lang="en-US" sz="5100" b="1" dirty="0" smtClean="0">
                <a:solidFill>
                  <a:srgbClr val="002060"/>
                </a:solidFill>
              </a:rPr>
              <a:t> </a:t>
            </a:r>
            <a:r>
              <a:rPr lang="en-US" sz="5100" b="1" dirty="0" err="1">
                <a:solidFill>
                  <a:srgbClr val="002060"/>
                </a:solidFill>
              </a:rPr>
              <a:t>остеопороза</a:t>
            </a:r>
            <a:endParaRPr lang="ru-RU" sz="5100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4. </a:t>
            </a:r>
            <a:r>
              <a:rPr lang="en-US" sz="5100" b="1" dirty="0" err="1" smtClean="0">
                <a:solidFill>
                  <a:srgbClr val="002060"/>
                </a:solidFill>
              </a:rPr>
              <a:t>Проведение</a:t>
            </a:r>
            <a:r>
              <a:rPr lang="en-US" sz="5100" b="1" dirty="0" smtClean="0">
                <a:solidFill>
                  <a:srgbClr val="002060"/>
                </a:solidFill>
              </a:rPr>
              <a:t> </a:t>
            </a:r>
            <a:r>
              <a:rPr lang="en-US" sz="5100" b="1" dirty="0" err="1">
                <a:solidFill>
                  <a:srgbClr val="002060"/>
                </a:solidFill>
              </a:rPr>
              <a:t>медикаментозного</a:t>
            </a:r>
            <a:r>
              <a:rPr lang="en-US" sz="5100" b="1" dirty="0">
                <a:solidFill>
                  <a:srgbClr val="002060"/>
                </a:solidFill>
              </a:rPr>
              <a:t> и </a:t>
            </a:r>
            <a:r>
              <a:rPr lang="en-US" sz="5100" b="1" dirty="0" err="1">
                <a:solidFill>
                  <a:srgbClr val="002060"/>
                </a:solidFill>
              </a:rPr>
              <a:t>немедикаментозного</a:t>
            </a:r>
            <a:r>
              <a:rPr lang="en-US" sz="5100" b="1" dirty="0">
                <a:solidFill>
                  <a:srgbClr val="002060"/>
                </a:solidFill>
              </a:rPr>
              <a:t> </a:t>
            </a:r>
            <a:r>
              <a:rPr lang="en-US" sz="5100" b="1" dirty="0" err="1">
                <a:solidFill>
                  <a:srgbClr val="002060"/>
                </a:solidFill>
              </a:rPr>
              <a:t>лечения</a:t>
            </a:r>
            <a:endParaRPr lang="ru-RU" sz="5100" b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5. Проведение</a:t>
            </a:r>
            <a:r>
              <a:rPr lang="ru-RU" sz="5100" b="1" dirty="0">
                <a:solidFill>
                  <a:srgbClr val="002060"/>
                </a:solidFill>
              </a:rPr>
              <a:t>	образовательных	программ	</a:t>
            </a:r>
            <a:r>
              <a:rPr lang="ru-RU" sz="5100" b="1" dirty="0" smtClean="0">
                <a:solidFill>
                  <a:srgbClr val="002060"/>
                </a:solidFill>
              </a:rPr>
              <a:t>для больных</a:t>
            </a:r>
            <a:r>
              <a:rPr lang="ru-RU" sz="5100" b="1" dirty="0">
                <a:solidFill>
                  <a:srgbClr val="002060"/>
                </a:solidFill>
              </a:rPr>
              <a:t>	остеопорозом («Школа здоровья»)</a:t>
            </a: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6. Контроль</a:t>
            </a:r>
            <a:r>
              <a:rPr lang="ru-RU" sz="5100" b="1" dirty="0">
                <a:solidFill>
                  <a:srgbClr val="002060"/>
                </a:solidFill>
              </a:rPr>
              <a:t>	приверженности	лечению	</a:t>
            </a:r>
            <a:r>
              <a:rPr lang="ru-RU" sz="5100" b="1" dirty="0" smtClean="0">
                <a:solidFill>
                  <a:srgbClr val="002060"/>
                </a:solidFill>
              </a:rPr>
              <a:t>и мотивирование</a:t>
            </a:r>
            <a:r>
              <a:rPr lang="ru-RU" sz="5100" b="1" dirty="0">
                <a:solidFill>
                  <a:srgbClr val="002060"/>
                </a:solidFill>
              </a:rPr>
              <a:t>	пациента	к длительному лечению</a:t>
            </a:r>
          </a:p>
          <a:p>
            <a:pPr marL="0" lv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7. Проведение</a:t>
            </a:r>
            <a:r>
              <a:rPr lang="ru-RU" sz="5100" b="1" dirty="0">
                <a:solidFill>
                  <a:srgbClr val="002060"/>
                </a:solidFill>
              </a:rPr>
              <a:t>	профилактических	мероприятий	(отказ	</a:t>
            </a:r>
            <a:r>
              <a:rPr lang="ru-RU" sz="5100" b="1" dirty="0" smtClean="0">
                <a:solidFill>
                  <a:srgbClr val="002060"/>
                </a:solidFill>
              </a:rPr>
              <a:t>от курения</a:t>
            </a:r>
            <a:r>
              <a:rPr lang="ru-RU" sz="5100" b="1" dirty="0">
                <a:solidFill>
                  <a:srgbClr val="002060"/>
                </a:solidFill>
              </a:rPr>
              <a:t>, правильное питание, здоровый образ жизни, физическая активность).</a:t>
            </a:r>
          </a:p>
          <a:p>
            <a:endParaRPr lang="ru-RU" sz="5100" dirty="0"/>
          </a:p>
        </p:txBody>
      </p:sp>
    </p:spTree>
    <p:extLst>
      <p:ext uri="{BB962C8B-B14F-4D97-AF65-F5344CB8AC3E}">
        <p14:creationId xmlns:p14="http://schemas.microsoft.com/office/powerpoint/2010/main" val="3321033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ЛЕЧЕНИЕ ОСТЕОПОРОЗА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Модели пациента: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Больной ОП с патологическим переломом – специализированная медицинская помощь в условиях специализированного стационара с переходом на этап амбулаторной помощи и/или дневного стационара.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Больной ОП без патологического перелома – специализированная медицинская помощь в амбулаторных условиях и/или условиях дневного стационара.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C00000"/>
                </a:solidFill>
              </a:rPr>
              <a:t>Показания к госпитализации </a:t>
            </a:r>
            <a:r>
              <a:rPr lang="ru-RU" b="1" dirty="0" smtClean="0">
                <a:solidFill>
                  <a:srgbClr val="002060"/>
                </a:solidFill>
              </a:rPr>
              <a:t>– переломы, требующие оперативного лечения.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16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ЛЕЧЕНИЕ ОСТЕОПОРОЗА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02060"/>
                </a:solidFill>
              </a:rPr>
              <a:t>Основные задачи лечения: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Нормализация процессов костного </a:t>
            </a:r>
            <a:r>
              <a:rPr lang="ru-RU" b="1" dirty="0" err="1" smtClean="0">
                <a:solidFill>
                  <a:srgbClr val="002060"/>
                </a:solidFill>
              </a:rPr>
              <a:t>ремоделирования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Замедление или прекращение потери массы кости (в идеале ее увеличение)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Предотвращение возникновения переломов костей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Уменьшение выраженности болевого синдрома, увеличение двигательной активности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Улучшение качества жизни пациента.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45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ЛЕЧЕНИЕ ОСТЕОПОРОЗА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500" b="1" dirty="0" smtClean="0">
                <a:solidFill>
                  <a:srgbClr val="C00000"/>
                </a:solidFill>
              </a:rPr>
              <a:t>Немедикаментозная терапия </a:t>
            </a:r>
            <a:r>
              <a:rPr lang="ru-RU" sz="4500" b="1" dirty="0" smtClean="0">
                <a:solidFill>
                  <a:srgbClr val="002060"/>
                </a:solidFill>
              </a:rPr>
              <a:t>включает: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Образовательные программы (школа здоровья для пациентов с ОП)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Ходьба и физические упражнения (силовые упражнения и тренировка равновесия)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Противопоказаны прыжки и бег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Коррекция питания (продукты богатые кальцием)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Отказ от курения и злоупотребления алкоголем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Ношение жестких и полужестких корсетов для снижения выраженности боли после перелома позвонка,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Постоянное ношение протекторов бедра, пациентам имеющим высокий риск перелома проксимального отдела бедра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Мануальная терапия при ОП позвоночника противопоказана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Мероприятия по снижению риска падений (коррекция зрения, пользование тростью, устойчивая обувь, ЛФК на координацию и тренировку равновесия).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2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3100" b="1" u="sng" dirty="0">
                <a:solidFill>
                  <a:srgbClr val="002060"/>
                </a:solidFill>
              </a:rPr>
              <a:t>Показания для назначения </a:t>
            </a:r>
            <a:r>
              <a:rPr lang="ru-RU" sz="3100" b="1" u="sng" dirty="0" err="1">
                <a:solidFill>
                  <a:srgbClr val="002060"/>
                </a:solidFill>
              </a:rPr>
              <a:t>антиостеопоротического</a:t>
            </a:r>
            <a:r>
              <a:rPr lang="ru-RU" sz="3100" b="1" u="sng" dirty="0">
                <a:solidFill>
                  <a:srgbClr val="002060"/>
                </a:solidFill>
              </a:rPr>
              <a:t> лечения </a:t>
            </a:r>
            <a:r>
              <a:rPr lang="ru-RU" sz="3100" b="1" u="sng" dirty="0" smtClean="0">
                <a:solidFill>
                  <a:srgbClr val="002060"/>
                </a:solidFill>
              </a:rPr>
              <a:t/>
            </a:r>
            <a:br>
              <a:rPr lang="ru-RU" sz="3100" b="1" u="sng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у </a:t>
            </a:r>
            <a:r>
              <a:rPr lang="ru-RU" sz="3100" b="1" dirty="0">
                <a:solidFill>
                  <a:srgbClr val="C00000"/>
                </a:solidFill>
              </a:rPr>
              <a:t>женщин в постменопаузе </a:t>
            </a: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и </a:t>
            </a:r>
            <a:r>
              <a:rPr lang="ru-RU" sz="3100" b="1" dirty="0">
                <a:solidFill>
                  <a:srgbClr val="C00000"/>
                </a:solidFill>
              </a:rPr>
              <a:t>мужчин 50 лет и старше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>
                <a:solidFill>
                  <a:srgbClr val="002060"/>
                </a:solidFill>
              </a:rPr>
              <a:t>диагностика ОП по критериям ВОЗ при ДРА денситометрии (А)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наличие перелома при минимальной травме или спонтанного (за исключением переломов костей пальцев или черепа, нехарактерных для ОП) при исключении других возможных причин перелома (А)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на основании подсчета 10-летнего абсолютного риска (вероятности) основных ОП переломов с помощью </a:t>
            </a:r>
            <a:r>
              <a:rPr lang="en-US" dirty="0">
                <a:solidFill>
                  <a:srgbClr val="002060"/>
                </a:solidFill>
              </a:rPr>
              <a:t>FRAX® (D)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 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6353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Показания для назначения </a:t>
            </a:r>
            <a:r>
              <a:rPr lang="ru-RU" b="1" u="sng" dirty="0" err="1">
                <a:solidFill>
                  <a:srgbClr val="002060"/>
                </a:solidFill>
              </a:rPr>
              <a:t>антиостеопоротического</a:t>
            </a:r>
            <a:r>
              <a:rPr lang="ru-RU" b="1" u="sng" dirty="0">
                <a:solidFill>
                  <a:srgbClr val="002060"/>
                </a:solidFill>
              </a:rPr>
              <a:t> </a:t>
            </a:r>
            <a:r>
              <a:rPr lang="ru-RU" b="1" u="sng" dirty="0" smtClean="0">
                <a:solidFill>
                  <a:srgbClr val="002060"/>
                </a:solidFill>
              </a:rPr>
              <a:t>лечения: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ru-RU" b="1" dirty="0">
                <a:solidFill>
                  <a:srgbClr val="002060"/>
                </a:solidFill>
              </a:rPr>
              <a:t>Показанием для назначения </a:t>
            </a:r>
            <a:r>
              <a:rPr lang="ru-RU" b="1" dirty="0" err="1">
                <a:solidFill>
                  <a:srgbClr val="002060"/>
                </a:solidFill>
              </a:rPr>
              <a:t>антиостеопоротического</a:t>
            </a:r>
            <a:r>
              <a:rPr lang="ru-RU" b="1" dirty="0">
                <a:solidFill>
                  <a:srgbClr val="002060"/>
                </a:solidFill>
              </a:rPr>
              <a:t> лечения у женщин в постменопаузе и мужчин 50 лет и старше, которым </a:t>
            </a:r>
            <a:r>
              <a:rPr lang="ru-RU" b="1" u="sng" dirty="0">
                <a:solidFill>
                  <a:srgbClr val="002060"/>
                </a:solidFill>
              </a:rPr>
              <a:t>проводится или планируется длительная (3 </a:t>
            </a:r>
            <a:r>
              <a:rPr lang="ru-RU" b="1" u="sng" dirty="0" err="1">
                <a:solidFill>
                  <a:srgbClr val="002060"/>
                </a:solidFill>
              </a:rPr>
              <a:t>мес</a:t>
            </a:r>
            <a:r>
              <a:rPr lang="ru-RU" b="1" u="sng" dirty="0">
                <a:solidFill>
                  <a:srgbClr val="002060"/>
                </a:solidFill>
              </a:rPr>
              <a:t> и более) </a:t>
            </a:r>
            <a:r>
              <a:rPr lang="ru-RU" b="1" u="sng" dirty="0">
                <a:solidFill>
                  <a:srgbClr val="C00000"/>
                </a:solidFill>
              </a:rPr>
              <a:t>терапия пероральными ГК</a:t>
            </a:r>
            <a:r>
              <a:rPr lang="ru-RU" b="1" dirty="0">
                <a:solidFill>
                  <a:srgbClr val="002060"/>
                </a:solidFill>
              </a:rPr>
              <a:t>, является любой из следующих критериев: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Возраст 70 лет и старше (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ru-RU" sz="1800" dirty="0">
              <a:solidFill>
                <a:srgbClr val="002060"/>
              </a:solidFill>
            </a:endParaRPr>
          </a:p>
          <a:p>
            <a:pPr lvl="2"/>
            <a:r>
              <a:rPr lang="ru-RU" dirty="0">
                <a:solidFill>
                  <a:srgbClr val="002060"/>
                </a:solidFill>
              </a:rPr>
              <a:t>Низкоэнергетические переломы в анамнезе или на фоне приема ГК (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ru-RU" sz="1800" dirty="0">
              <a:solidFill>
                <a:srgbClr val="002060"/>
              </a:solidFill>
            </a:endParaRPr>
          </a:p>
          <a:p>
            <a:pPr lvl="2"/>
            <a:r>
              <a:rPr lang="ru-RU" dirty="0" smtClean="0">
                <a:solidFill>
                  <a:srgbClr val="002060"/>
                </a:solidFill>
              </a:rPr>
              <a:t>Высокие </a:t>
            </a:r>
            <a:r>
              <a:rPr lang="ru-RU" dirty="0">
                <a:solidFill>
                  <a:srgbClr val="002060"/>
                </a:solidFill>
              </a:rPr>
              <a:t>дозы ГК (≥ 7,5 мг/</a:t>
            </a:r>
            <a:r>
              <a:rPr lang="ru-RU" dirty="0" err="1">
                <a:solidFill>
                  <a:srgbClr val="002060"/>
                </a:solidFill>
              </a:rPr>
              <a:t>сут</a:t>
            </a:r>
            <a:r>
              <a:rPr lang="ru-RU" dirty="0">
                <a:solidFill>
                  <a:srgbClr val="002060"/>
                </a:solidFill>
              </a:rPr>
              <a:t>) (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ru-RU" sz="1800" dirty="0">
              <a:solidFill>
                <a:srgbClr val="002060"/>
              </a:solidFill>
            </a:endParaRPr>
          </a:p>
          <a:p>
            <a:pPr lvl="2"/>
            <a:r>
              <a:rPr lang="ru-RU" dirty="0">
                <a:solidFill>
                  <a:srgbClr val="002060"/>
                </a:solidFill>
              </a:rPr>
              <a:t>При измерении МПК Т-критерий ≤ -1,5 стандартных отклонений (</a:t>
            </a:r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ru-RU" sz="18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499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Показанием для назначения лечения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у женщин в </a:t>
            </a:r>
            <a:r>
              <a:rPr lang="ru-RU" sz="3200" b="1" dirty="0" err="1" smtClean="0">
                <a:solidFill>
                  <a:srgbClr val="002060"/>
                </a:solidFill>
              </a:rPr>
              <a:t>пременопаузе</a:t>
            </a:r>
            <a:r>
              <a:rPr lang="ru-RU" sz="3200" b="1" dirty="0" smtClean="0">
                <a:solidFill>
                  <a:srgbClr val="002060"/>
                </a:solidFill>
              </a:rPr>
              <a:t> и мужчин моложе 50 лет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Показанием для назначения лечения у женщин в </a:t>
            </a:r>
            <a:r>
              <a:rPr lang="ru-RU" dirty="0" err="1">
                <a:solidFill>
                  <a:srgbClr val="002060"/>
                </a:solidFill>
              </a:rPr>
              <a:t>пременопаузе</a:t>
            </a:r>
            <a:r>
              <a:rPr lang="ru-RU" dirty="0">
                <a:solidFill>
                  <a:srgbClr val="002060"/>
                </a:solidFill>
              </a:rPr>
              <a:t> и мужчин </a:t>
            </a:r>
            <a:r>
              <a:rPr lang="ru-RU" b="1" dirty="0">
                <a:solidFill>
                  <a:srgbClr val="C00000"/>
                </a:solidFill>
              </a:rPr>
              <a:t>моложе 50 лет</a:t>
            </a:r>
            <a:r>
              <a:rPr lang="ru-RU" dirty="0">
                <a:solidFill>
                  <a:srgbClr val="002060"/>
                </a:solidFill>
              </a:rPr>
              <a:t>, которым проводится или планируется длительная (3 </a:t>
            </a:r>
            <a:r>
              <a:rPr lang="ru-RU" dirty="0" err="1">
                <a:solidFill>
                  <a:srgbClr val="002060"/>
                </a:solidFill>
              </a:rPr>
              <a:t>мес</a:t>
            </a:r>
            <a:r>
              <a:rPr lang="ru-RU" dirty="0">
                <a:solidFill>
                  <a:srgbClr val="002060"/>
                </a:solidFill>
              </a:rPr>
              <a:t> и более) терапия пероральными ГК, является: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Наличие </a:t>
            </a:r>
            <a:r>
              <a:rPr lang="ru-RU" dirty="0">
                <a:solidFill>
                  <a:srgbClr val="002060"/>
                </a:solidFill>
              </a:rPr>
              <a:t>низкоэнергетических переломов в анамнезе или на фоне приема ГК (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ru-RU" dirty="0">
                <a:solidFill>
                  <a:srgbClr val="002060"/>
                </a:solidFill>
              </a:rPr>
              <a:t>).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 </a:t>
            </a:r>
            <a:r>
              <a:rPr lang="ru-RU" dirty="0">
                <a:solidFill>
                  <a:srgbClr val="002060"/>
                </a:solidFill>
              </a:rPr>
              <a:t>отсутствии низкоэнергетических переломов, но наличии низкой МПК </a:t>
            </a:r>
            <a:r>
              <a:rPr lang="ru-RU" dirty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Z</a:t>
            </a:r>
            <a:r>
              <a:rPr lang="ru-RU" dirty="0">
                <a:solidFill>
                  <a:srgbClr val="C00000"/>
                </a:solidFill>
              </a:rPr>
              <a:t>-критерий ≤ -2 </a:t>
            </a:r>
            <a:r>
              <a:rPr lang="en-US" dirty="0">
                <a:solidFill>
                  <a:srgbClr val="C00000"/>
                </a:solidFill>
              </a:rPr>
              <a:t>SD</a:t>
            </a:r>
            <a:r>
              <a:rPr lang="ru-RU" dirty="0">
                <a:solidFill>
                  <a:srgbClr val="C00000"/>
                </a:solidFill>
              </a:rPr>
              <a:t>), </a:t>
            </a:r>
            <a:r>
              <a:rPr lang="ru-RU" dirty="0">
                <a:solidFill>
                  <a:srgbClr val="002060"/>
                </a:solidFill>
              </a:rPr>
              <a:t>решение о назначении лечения остеопороза принимается только при учете всех </a:t>
            </a:r>
            <a:r>
              <a:rPr lang="ru-RU" dirty="0">
                <a:solidFill>
                  <a:srgbClr val="C00000"/>
                </a:solidFill>
              </a:rPr>
              <a:t>факторов риска </a:t>
            </a:r>
            <a:r>
              <a:rPr lang="ru-RU" dirty="0">
                <a:solidFill>
                  <a:srgbClr val="002060"/>
                </a:solidFill>
              </a:rPr>
              <a:t>и на основе тщательного рассмотрения всей клинической ситуации (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ru-RU" dirty="0">
                <a:solidFill>
                  <a:srgbClr val="002060"/>
                </a:solidFill>
              </a:rPr>
              <a:t>). Алгоритм приведен ниже.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331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1882" r="40441" b="2491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8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just" rtl="0">
              <a:spcBef>
                <a:spcPct val="0"/>
              </a:spcBef>
            </a:pPr>
            <a:r>
              <a:rPr lang="en-US" sz="2800" b="1" dirty="0" err="1">
                <a:solidFill>
                  <a:srgbClr val="C00000"/>
                </a:solidFill>
              </a:rPr>
              <a:t>Лекарственная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терапия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пациентов</a:t>
            </a:r>
            <a:r>
              <a:rPr lang="en-US" sz="2800" b="1" dirty="0">
                <a:solidFill>
                  <a:srgbClr val="C00000"/>
                </a:solidFill>
              </a:rPr>
              <a:t> с ОП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>
                <a:solidFill>
                  <a:srgbClr val="002060"/>
                </a:solidFill>
              </a:rPr>
              <a:t>Азотсодержащие </a:t>
            </a:r>
            <a:r>
              <a:rPr lang="ru-RU" sz="2800" b="1" u="sng" dirty="0" err="1" smtClean="0">
                <a:solidFill>
                  <a:srgbClr val="002060"/>
                </a:solidFill>
              </a:rPr>
              <a:t>бисфосфонаты</a:t>
            </a:r>
            <a:r>
              <a:rPr lang="ru-RU" sz="2800" b="1" u="sng" dirty="0" smtClean="0">
                <a:solidFill>
                  <a:srgbClr val="002060"/>
                </a:solidFill>
              </a:rPr>
              <a:t>:</a:t>
            </a:r>
            <a:endParaRPr lang="ru-RU" sz="2800" b="1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</a:rPr>
              <a:t>Алендроновая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ризедроновая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ибандроновая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золендрованная</a:t>
            </a:r>
            <a:r>
              <a:rPr lang="ru-RU" b="1" i="1" dirty="0" smtClean="0">
                <a:solidFill>
                  <a:srgbClr val="C00000"/>
                </a:solidFill>
              </a:rPr>
              <a:t> кислоты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Повышают МПК в поясничном отделе позвоночника и проксимальном отделе бедра, а также снижают риск переломов позвонков, переломов бедра у женщин и переломов плеча.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Назначают </a:t>
            </a:r>
            <a:r>
              <a:rPr lang="ru-RU" b="1" dirty="0" smtClean="0">
                <a:solidFill>
                  <a:srgbClr val="C00000"/>
                </a:solidFill>
              </a:rPr>
              <a:t>в течение 3-5 лет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Женщины с высоким риском переломов позвонков могут продолжать лечение свыше 5 лет.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6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КЛАССИФИКАЦИЯ ОСТЕОПОРОЗА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 </a:t>
            </a:r>
            <a:r>
              <a:rPr lang="ru-RU" b="1" dirty="0">
                <a:solidFill>
                  <a:srgbClr val="002060"/>
                </a:solidFill>
                <a:hlinkClick r:id="rId2" tooltip="Морфология человека"/>
              </a:rPr>
              <a:t>морфологическим</a:t>
            </a:r>
            <a:r>
              <a:rPr lang="ru-RU" b="1" dirty="0">
                <a:solidFill>
                  <a:srgbClr val="002060"/>
                </a:solidFill>
              </a:rPr>
              <a:t> критериям различают:</a:t>
            </a:r>
          </a:p>
          <a:p>
            <a:r>
              <a:rPr lang="ru-RU" b="1" dirty="0">
                <a:solidFill>
                  <a:srgbClr val="002060"/>
                </a:solidFill>
              </a:rPr>
              <a:t>кортикальный (потеря кортикального вещества);</a:t>
            </a:r>
          </a:p>
          <a:p>
            <a:r>
              <a:rPr lang="ru-RU" b="1" dirty="0" err="1">
                <a:solidFill>
                  <a:srgbClr val="002060"/>
                </a:solidFill>
              </a:rPr>
              <a:t>трабекулярный</a:t>
            </a:r>
            <a:r>
              <a:rPr lang="ru-RU" b="1" dirty="0">
                <a:solidFill>
                  <a:srgbClr val="002060"/>
                </a:solidFill>
              </a:rPr>
              <a:t> (потеря губчатого вещества);</a:t>
            </a:r>
          </a:p>
          <a:p>
            <a:r>
              <a:rPr lang="ru-RU" b="1" dirty="0">
                <a:solidFill>
                  <a:srgbClr val="002060"/>
                </a:solidFill>
              </a:rPr>
              <a:t>смешанный.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смешанный</a:t>
            </a:r>
            <a:r>
              <a:rPr lang="ru-RU" b="1" dirty="0">
                <a:solidFill>
                  <a:srgbClr val="002060"/>
                </a:solidFill>
              </a:rPr>
              <a:t>, с одинаковой потерей кортикального и губчатого вещества;</a:t>
            </a:r>
          </a:p>
          <a:p>
            <a:r>
              <a:rPr lang="ru-RU" b="1" dirty="0">
                <a:solidFill>
                  <a:srgbClr val="002060"/>
                </a:solidFill>
              </a:rPr>
              <a:t>смешанный, с преимущественной потерей губчатого вещества;</a:t>
            </a:r>
          </a:p>
          <a:p>
            <a:r>
              <a:rPr lang="ru-RU" b="1" dirty="0">
                <a:solidFill>
                  <a:srgbClr val="002060"/>
                </a:solidFill>
              </a:rPr>
              <a:t>смешанный, с преимущественной потерей кортикального вещества.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5478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Азотсодержащие </a:t>
            </a:r>
            <a:r>
              <a:rPr lang="ru-RU" b="1" dirty="0" err="1">
                <a:solidFill>
                  <a:srgbClr val="002060"/>
                </a:solidFill>
              </a:rPr>
              <a:t>бисфосфонаты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865449"/>
              </p:ext>
            </p:extLst>
          </p:nvPr>
        </p:nvGraphicFramePr>
        <p:xfrm>
          <a:off x="0" y="1293330"/>
          <a:ext cx="9144000" cy="6455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58"/>
                <a:gridCol w="5852142"/>
              </a:tblGrid>
              <a:tr h="511656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Препарат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Дозы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u="sng" dirty="0" err="1" smtClean="0"/>
                        <a:t>Золендроновая</a:t>
                      </a:r>
                      <a:r>
                        <a:rPr lang="ru-RU" sz="2000" b="1" u="sng" dirty="0" smtClean="0"/>
                        <a:t> кислота</a:t>
                      </a:r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Акласта</a:t>
                      </a:r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Резорба</a:t>
                      </a:r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Золерикс</a:t>
                      </a:r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Зомета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Флакон 5 мг,</a:t>
                      </a:r>
                      <a:r>
                        <a:rPr lang="ru-RU" sz="2000" b="1" baseline="0" dirty="0" smtClean="0"/>
                        <a:t> 1 раз в год, в/в капельное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u="sng" dirty="0" err="1" smtClean="0"/>
                        <a:t>Алендроновая</a:t>
                      </a:r>
                      <a:r>
                        <a:rPr lang="ru-RU" sz="2000" b="1" u="sng" dirty="0" smtClean="0"/>
                        <a:t> кислота</a:t>
                      </a:r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Алендронат</a:t>
                      </a:r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Фосамакс</a:t>
                      </a:r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Теванат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Внутрь, табл. 70 мг 1 раз в неделю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u="sng" dirty="0" err="1" smtClean="0"/>
                        <a:t>Ибандроновая</a:t>
                      </a:r>
                      <a:r>
                        <a:rPr lang="ru-RU" sz="2000" b="1" u="sng" dirty="0" smtClean="0"/>
                        <a:t> кислота</a:t>
                      </a:r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Бондронат</a:t>
                      </a:r>
                      <a:endParaRPr lang="ru-RU" sz="2000" b="1" dirty="0" smtClean="0"/>
                    </a:p>
                    <a:p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Бонвива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Табл. 50 мг, р-р 2 мг/2мл, 6 мг/мл для в/в введения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Табл. 150 мг 1</a:t>
                      </a:r>
                      <a:r>
                        <a:rPr lang="ru-RU" sz="2000" b="1" baseline="0" dirty="0" smtClean="0"/>
                        <a:t> раз в </a:t>
                      </a:r>
                      <a:r>
                        <a:rPr lang="ru-RU" sz="2000" b="1" baseline="0" dirty="0" err="1" smtClean="0"/>
                        <a:t>мес</a:t>
                      </a:r>
                      <a:r>
                        <a:rPr lang="ru-RU" sz="2000" b="1" dirty="0" smtClean="0"/>
                        <a:t>, р-р 3 мг/3мл для в/в струйного введения 1 раз в 3 мес.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u="sng" dirty="0" err="1" smtClean="0"/>
                        <a:t>Этидроновая</a:t>
                      </a:r>
                      <a:r>
                        <a:rPr lang="ru-RU" sz="2000" b="1" u="sng" dirty="0" smtClean="0"/>
                        <a:t> кислота</a:t>
                      </a:r>
                    </a:p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dirty="0" err="1" smtClean="0"/>
                        <a:t>Ксидифон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  <a:p>
                      <a:r>
                        <a:rPr lang="ru-RU" sz="2000" b="1" dirty="0" smtClean="0"/>
                        <a:t>Р-р 20% для п/о,</a:t>
                      </a:r>
                      <a:r>
                        <a:rPr lang="ru-RU" sz="2000" b="1" baseline="0" dirty="0" smtClean="0"/>
                        <a:t> емкости по 100 и 150 мл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-</a:t>
                      </a:r>
                      <a:r>
                        <a:rPr lang="ru-RU" sz="2000" b="1" u="sng" dirty="0" err="1" smtClean="0"/>
                        <a:t>Ризендронат</a:t>
                      </a:r>
                      <a:endParaRPr lang="ru-RU" sz="20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Внутрь, табл. 35 мг 1 раз в неделю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5950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Азотсодержащие </a:t>
            </a:r>
            <a:r>
              <a:rPr lang="ru-RU" b="1" dirty="0" err="1">
                <a:solidFill>
                  <a:srgbClr val="002060"/>
                </a:solidFill>
              </a:rPr>
              <a:t>бисфосфонаты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Для лучшего всасывания обязательно соблюдать </a:t>
            </a:r>
            <a:r>
              <a:rPr lang="ru-RU" b="1" i="1" u="sng" dirty="0" smtClean="0">
                <a:solidFill>
                  <a:srgbClr val="C00000"/>
                </a:solidFill>
              </a:rPr>
              <a:t>способ приема </a:t>
            </a:r>
            <a:r>
              <a:rPr lang="ru-RU" b="1" dirty="0" smtClean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70C0"/>
                </a:solidFill>
              </a:rPr>
              <a:t>пероральный прием утром натощак за 40-60 мин до еды</a:t>
            </a:r>
            <a:r>
              <a:rPr lang="ru-RU" b="1" dirty="0" smtClean="0">
                <a:solidFill>
                  <a:srgbClr val="002060"/>
                </a:solidFill>
              </a:rPr>
              <a:t>, запить стаканом воды, после приема 40-60 мин не принимать горизонтальное положение,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При наличии заболеваний верхнего отдела ЖКТ предпочтительнее назначение парентеральных форм </a:t>
            </a:r>
            <a:r>
              <a:rPr lang="ru-RU" b="1" dirty="0" err="1" smtClean="0">
                <a:solidFill>
                  <a:srgbClr val="002060"/>
                </a:solidFill>
              </a:rPr>
              <a:t>бисфосфонатов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Нельзя назначать при клиренсе </a:t>
            </a:r>
            <a:r>
              <a:rPr lang="ru-RU" b="1" dirty="0" err="1" smtClean="0">
                <a:solidFill>
                  <a:srgbClr val="002060"/>
                </a:solidFill>
              </a:rPr>
              <a:t>креатинина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менее 35 мл/мин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35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Деносумаб</a:t>
            </a:r>
            <a:r>
              <a:rPr lang="ru-RU" b="1" dirty="0" smtClean="0">
                <a:solidFill>
                  <a:srgbClr val="002060"/>
                </a:solidFill>
              </a:rPr>
              <a:t> /</a:t>
            </a:r>
            <a:r>
              <a:rPr lang="ru-RU" b="1" dirty="0" err="1" smtClean="0">
                <a:solidFill>
                  <a:srgbClr val="002060"/>
                </a:solidFill>
              </a:rPr>
              <a:t>Эксджива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Пролиа</a:t>
            </a:r>
            <a:r>
              <a:rPr lang="ru-RU" b="1" dirty="0" smtClean="0">
                <a:solidFill>
                  <a:srgbClr val="002060"/>
                </a:solidFill>
              </a:rPr>
              <a:t>/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Человеческие </a:t>
            </a:r>
            <a:r>
              <a:rPr lang="ru-RU" b="1" dirty="0" err="1" smtClean="0">
                <a:solidFill>
                  <a:srgbClr val="0070C0"/>
                </a:solidFill>
              </a:rPr>
              <a:t>моноклональные</a:t>
            </a:r>
            <a:r>
              <a:rPr lang="ru-RU" b="1" dirty="0" smtClean="0">
                <a:solidFill>
                  <a:srgbClr val="0070C0"/>
                </a:solidFill>
              </a:rPr>
              <a:t> антитела </a:t>
            </a:r>
            <a:r>
              <a:rPr lang="ru-RU" b="1" dirty="0" smtClean="0">
                <a:solidFill>
                  <a:srgbClr val="002060"/>
                </a:solidFill>
              </a:rPr>
              <a:t>к </a:t>
            </a:r>
            <a:r>
              <a:rPr lang="ru-RU" b="1" dirty="0" err="1" smtClean="0">
                <a:solidFill>
                  <a:srgbClr val="002060"/>
                </a:solidFill>
              </a:rPr>
              <a:t>лиганду</a:t>
            </a:r>
            <a:r>
              <a:rPr lang="ru-RU" b="1" dirty="0" smtClean="0">
                <a:solidFill>
                  <a:srgbClr val="002060"/>
                </a:solidFill>
              </a:rPr>
              <a:t> рецепторов активатора ядерного фактора каппа В </a:t>
            </a:r>
            <a:r>
              <a:rPr lang="ru-RU" b="1" dirty="0" smtClean="0">
                <a:solidFill>
                  <a:srgbClr val="002060"/>
                </a:solidFill>
              </a:rPr>
              <a:t>остеокластов (ингибирует </a:t>
            </a:r>
            <a:r>
              <a:rPr lang="en-US" b="1" dirty="0" smtClean="0">
                <a:solidFill>
                  <a:srgbClr val="002060"/>
                </a:solidFill>
              </a:rPr>
              <a:t>RANKL ) </a:t>
            </a:r>
            <a:r>
              <a:rPr lang="ru-RU" b="1" dirty="0" smtClean="0">
                <a:solidFill>
                  <a:srgbClr val="002060"/>
                </a:solidFill>
              </a:rPr>
              <a:t> и </a:t>
            </a:r>
            <a:r>
              <a:rPr lang="ru-RU" b="1" u="sng" dirty="0" smtClean="0">
                <a:solidFill>
                  <a:srgbClr val="002060"/>
                </a:solidFill>
              </a:rPr>
              <a:t>тормозит созревание остеокластов.</a:t>
            </a:r>
            <a:endParaRPr lang="ru-RU" b="1" u="sng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Увеличивает МПК позвонков, проксимальных отделов бедренной кости и дистального отдела предплечья, уменьшает риск переломов у женщин с постменопаузальным ОП и у пожилых мужчин.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Подавляет образование эрозий в суставах при РА на фоне терапии ГК,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Дозы: </a:t>
            </a:r>
            <a:r>
              <a:rPr lang="ru-RU" b="1" dirty="0">
                <a:solidFill>
                  <a:srgbClr val="002060"/>
                </a:solidFill>
              </a:rPr>
              <a:t>60 мг в шприце, подкожно 1 раз в 6 мес.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Сочетать с препаратами кальция (≥500 мг) и витамином 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ru-RU" b="1" dirty="0" smtClean="0">
                <a:solidFill>
                  <a:srgbClr val="002060"/>
                </a:solidFill>
              </a:rPr>
              <a:t> (400 МЕ</a:t>
            </a:r>
            <a:r>
              <a:rPr lang="ru-RU" b="1" dirty="0">
                <a:solidFill>
                  <a:srgbClr val="002060"/>
                </a:solidFill>
              </a:rPr>
              <a:t>). Дозы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Длительность лечения до 6 лет.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653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Терипаратид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Увеличивает МПК позвонков, проксимальных отделов бедренной кости и дистального отдела предплечья, уменьшает риск переломов у женщин с постменопаузальным ОП и у пожилых мужчин.</a:t>
            </a:r>
          </a:p>
          <a:p>
            <a:r>
              <a:rPr lang="ru-RU" b="1" u="sng" dirty="0" smtClean="0">
                <a:solidFill>
                  <a:srgbClr val="C00000"/>
                </a:solidFill>
              </a:rPr>
              <a:t>Показан для лечения тяжелых форм ОП: при повторных переломах, </a:t>
            </a:r>
            <a:r>
              <a:rPr lang="ru-RU" b="1" dirty="0" smtClean="0">
                <a:solidFill>
                  <a:srgbClr val="002060"/>
                </a:solidFill>
              </a:rPr>
              <a:t>отсутствие эффекта от лечения др. препаратами, при непереносимости др. препаратов,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Дозы: 750 мг в шприц-ручке, подкожно 1 раз в день;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Продолжительность лечения – 18-24 мес.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9763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Стронция </a:t>
            </a:r>
            <a:r>
              <a:rPr lang="ru-RU" b="1" dirty="0" err="1" smtClean="0">
                <a:solidFill>
                  <a:srgbClr val="002060"/>
                </a:solidFill>
              </a:rPr>
              <a:t>ранелат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</a:rPr>
              <a:t>Бивалос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Увеличивает МПК позвонков, проксимальных отделов бедренной кости и дистального отдела предплечья, уменьшает риск переломов у женщин с постменопаузальным ОП и у пожилых мужчин.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Стимулирует образование кости, образование остеобластов и синтез коллагена, уменьшает резорбцию костной ткани, путем подавления </a:t>
            </a:r>
            <a:r>
              <a:rPr lang="ru-RU" b="1" dirty="0" err="1" smtClean="0">
                <a:solidFill>
                  <a:srgbClr val="002060"/>
                </a:solidFill>
              </a:rPr>
              <a:t>резорбционной</a:t>
            </a:r>
            <a:r>
              <a:rPr lang="ru-RU" b="1" dirty="0" smtClean="0">
                <a:solidFill>
                  <a:srgbClr val="002060"/>
                </a:solidFill>
              </a:rPr>
              <a:t> активности остеокластов,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Дозы:</a:t>
            </a:r>
            <a:r>
              <a:rPr lang="ru-RU" b="1" dirty="0" smtClean="0">
                <a:solidFill>
                  <a:srgbClr val="002060"/>
                </a:solidFill>
              </a:rPr>
              <a:t> в порошке для приготовления суспензии (саше), 2г в сутки.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MAX\Pictures\MP Navigator EX\2017_09_08\IMG_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9524" r="10333" b="5143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119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err="1">
                <a:solidFill>
                  <a:srgbClr val="002060"/>
                </a:solidFill>
              </a:rPr>
              <a:t>Основные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принципы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лечения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2"/>
            <a:r>
              <a:rPr lang="ru-RU" sz="2600" dirty="0">
                <a:solidFill>
                  <a:srgbClr val="002060"/>
                </a:solidFill>
              </a:rPr>
              <a:t>Лечение ОП должно проводиться в рекомендованном режиме не менее 3-5 лет (А).</a:t>
            </a:r>
          </a:p>
          <a:p>
            <a:pPr lvl="2"/>
            <a:r>
              <a:rPr lang="ru-RU" sz="2600" dirty="0">
                <a:solidFill>
                  <a:srgbClr val="002060"/>
                </a:solidFill>
              </a:rPr>
              <a:t>Лечение одновременно двумя препаратами патогенетического действия не проводится (В).</a:t>
            </a:r>
          </a:p>
          <a:p>
            <a:pPr lvl="2"/>
            <a:r>
              <a:rPr lang="ru-RU" sz="2600" dirty="0" err="1">
                <a:solidFill>
                  <a:srgbClr val="002060"/>
                </a:solidFill>
              </a:rPr>
              <a:t>Монотерапия</a:t>
            </a:r>
            <a:r>
              <a:rPr lang="ru-RU" sz="2600" dirty="0">
                <a:solidFill>
                  <a:srgbClr val="002060"/>
                </a:solidFill>
              </a:rPr>
              <a:t> препаратами кальция и витамина </a:t>
            </a:r>
            <a:r>
              <a:rPr lang="en-US" sz="2600" dirty="0">
                <a:solidFill>
                  <a:srgbClr val="002060"/>
                </a:solidFill>
              </a:rPr>
              <a:t>D</a:t>
            </a:r>
            <a:r>
              <a:rPr lang="ru-RU" sz="2600" dirty="0">
                <a:solidFill>
                  <a:srgbClr val="002060"/>
                </a:solidFill>
              </a:rPr>
              <a:t> не проводится (А)</a:t>
            </a:r>
          </a:p>
          <a:p>
            <a:pPr lvl="2"/>
            <a:r>
              <a:rPr lang="ru-RU" sz="2600" dirty="0">
                <a:solidFill>
                  <a:srgbClr val="002060"/>
                </a:solidFill>
              </a:rPr>
              <a:t>Лечение любым препаратом патогенетического действия должно сопровождаться назначением адекватных доз кальция (1000-1500 мг в сутки с учетом продуктов питания) (А) и витамина </a:t>
            </a:r>
            <a:r>
              <a:rPr lang="en-US" sz="2600" dirty="0">
                <a:solidFill>
                  <a:srgbClr val="002060"/>
                </a:solidFill>
              </a:rPr>
              <a:t>D</a:t>
            </a:r>
            <a:r>
              <a:rPr lang="ru-RU" sz="2600" dirty="0">
                <a:solidFill>
                  <a:srgbClr val="002060"/>
                </a:solidFill>
              </a:rPr>
              <a:t> (800-2000 МЕ в сутки) (А).</a:t>
            </a:r>
          </a:p>
          <a:p>
            <a:pPr lvl="2"/>
            <a:r>
              <a:rPr lang="ru-RU" sz="2600" dirty="0">
                <a:solidFill>
                  <a:srgbClr val="002060"/>
                </a:solidFill>
              </a:rPr>
              <a:t>Для достижения эффективности лечения важна приверженность пациента рекомендованному лечению, как по продолжительности, так и по правильности приема препарата (С).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Показания к госпитализации: </a:t>
            </a:r>
            <a:r>
              <a:rPr lang="ru-RU" b="1" dirty="0" smtClean="0">
                <a:solidFill>
                  <a:srgbClr val="002060"/>
                </a:solidFill>
              </a:rPr>
              <a:t>ОП переломы, требующие оперативного лечения.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75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b="1" dirty="0" err="1">
                <a:solidFill>
                  <a:srgbClr val="002060"/>
                </a:solidFill>
              </a:rPr>
              <a:t>Мониторинг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состояния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пациентов</a:t>
            </a:r>
            <a:r>
              <a:rPr lang="en-US" sz="2800" b="1" dirty="0">
                <a:solidFill>
                  <a:srgbClr val="002060"/>
                </a:solidFill>
              </a:rPr>
              <a:t> с ОП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62500" lnSpcReduction="20000"/>
          </a:bodyPr>
          <a:lstStyle/>
          <a:p>
            <a:pPr lvl="2"/>
            <a:r>
              <a:rPr lang="ru-RU" sz="3400" dirty="0">
                <a:solidFill>
                  <a:srgbClr val="002060"/>
                </a:solidFill>
              </a:rPr>
              <a:t>оценка эффективности проводимого патогенетического лечения ОП проводится с помощью аксиальной ДРА денситометрии через 1-3 года от начала терапии, но не чаще чем </a:t>
            </a:r>
            <a:r>
              <a:rPr lang="ru-RU" sz="3400" dirty="0">
                <a:solidFill>
                  <a:srgbClr val="C00000"/>
                </a:solidFill>
              </a:rPr>
              <a:t>раз в год </a:t>
            </a:r>
            <a:r>
              <a:rPr lang="ru-RU" sz="3400" dirty="0">
                <a:solidFill>
                  <a:srgbClr val="002060"/>
                </a:solidFill>
              </a:rPr>
              <a:t>(</a:t>
            </a:r>
            <a:r>
              <a:rPr lang="en-US" sz="3400" dirty="0">
                <a:solidFill>
                  <a:srgbClr val="002060"/>
                </a:solidFill>
              </a:rPr>
              <a:t>D</a:t>
            </a:r>
            <a:r>
              <a:rPr lang="ru-RU" sz="3400" dirty="0">
                <a:solidFill>
                  <a:srgbClr val="002060"/>
                </a:solidFill>
              </a:rPr>
              <a:t>)</a:t>
            </a: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для динамической оценки рекомендуется использовать ДРА аппарат одного и того же производителя (</a:t>
            </a:r>
            <a:r>
              <a:rPr lang="en-US" sz="3400" dirty="0">
                <a:solidFill>
                  <a:srgbClr val="002060"/>
                </a:solidFill>
              </a:rPr>
              <a:t>B</a:t>
            </a:r>
            <a:r>
              <a:rPr lang="ru-RU" sz="3400" dirty="0">
                <a:solidFill>
                  <a:srgbClr val="002060"/>
                </a:solidFill>
              </a:rPr>
              <a:t>)</a:t>
            </a: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периферическая ДРА денситометрия не может использоваться для </a:t>
            </a:r>
            <a:r>
              <a:rPr lang="ru-RU" sz="3400" dirty="0" err="1">
                <a:solidFill>
                  <a:srgbClr val="002060"/>
                </a:solidFill>
              </a:rPr>
              <a:t>мониторирования</a:t>
            </a:r>
            <a:r>
              <a:rPr lang="ru-RU" sz="3400" dirty="0">
                <a:solidFill>
                  <a:srgbClr val="002060"/>
                </a:solidFill>
              </a:rPr>
              <a:t> эффективности лечения (</a:t>
            </a:r>
            <a:r>
              <a:rPr lang="en-US" sz="3400" dirty="0">
                <a:solidFill>
                  <a:srgbClr val="002060"/>
                </a:solidFill>
              </a:rPr>
              <a:t>D</a:t>
            </a:r>
            <a:r>
              <a:rPr lang="ru-RU" sz="3400" dirty="0">
                <a:solidFill>
                  <a:srgbClr val="002060"/>
                </a:solidFill>
              </a:rPr>
              <a:t>)</a:t>
            </a: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лечение эффективно, если МПК увеличилась или осталась на прежнем уровне (</a:t>
            </a:r>
            <a:r>
              <a:rPr lang="en-US" sz="3400" dirty="0">
                <a:solidFill>
                  <a:srgbClr val="002060"/>
                </a:solidFill>
              </a:rPr>
              <a:t>D</a:t>
            </a:r>
            <a:r>
              <a:rPr lang="ru-RU" sz="3400" dirty="0">
                <a:solidFill>
                  <a:srgbClr val="002060"/>
                </a:solidFill>
              </a:rPr>
              <a:t>)</a:t>
            </a: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продолжающаяся потеря костной массы по денситометрии или новый перелом кости могут свидетельствовать о плохой приверженности пациента рекомендованному лечению </a:t>
            </a:r>
            <a:r>
              <a:rPr lang="en-US" sz="3400" dirty="0">
                <a:solidFill>
                  <a:srgbClr val="002060"/>
                </a:solidFill>
              </a:rPr>
              <a:t>(D)</a:t>
            </a:r>
            <a:endParaRPr lang="ru-RU" sz="3400" dirty="0">
              <a:solidFill>
                <a:srgbClr val="002060"/>
              </a:solidFill>
            </a:endParaRP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проведение </a:t>
            </a:r>
            <a:r>
              <a:rPr lang="ru-RU" sz="3400" dirty="0" err="1">
                <a:solidFill>
                  <a:srgbClr val="002060"/>
                </a:solidFill>
              </a:rPr>
              <a:t>рентгеноморфометрии</a:t>
            </a:r>
            <a:r>
              <a:rPr lang="ru-RU" sz="3400" dirty="0">
                <a:solidFill>
                  <a:srgbClr val="002060"/>
                </a:solidFill>
              </a:rPr>
              <a:t> позвоночника при подозрении на новые переломы позвонков (</a:t>
            </a:r>
            <a:r>
              <a:rPr lang="en-US" sz="3400" dirty="0">
                <a:solidFill>
                  <a:srgbClr val="002060"/>
                </a:solidFill>
              </a:rPr>
              <a:t>D</a:t>
            </a:r>
            <a:r>
              <a:rPr lang="ru-RU" sz="3400" dirty="0">
                <a:solidFill>
                  <a:srgbClr val="002060"/>
                </a:solidFill>
              </a:rPr>
              <a:t>)</a:t>
            </a:r>
          </a:p>
          <a:p>
            <a:pPr lvl="2"/>
            <a:r>
              <a:rPr lang="ru-RU" sz="3400" dirty="0">
                <a:solidFill>
                  <a:srgbClr val="002060"/>
                </a:solidFill>
              </a:rPr>
              <a:t>измерение уровней маркеров костного обмена возможно уже </a:t>
            </a:r>
            <a:r>
              <a:rPr lang="ru-RU" sz="3400" dirty="0">
                <a:solidFill>
                  <a:srgbClr val="C00000"/>
                </a:solidFill>
              </a:rPr>
              <a:t>через 3 месяца </a:t>
            </a:r>
            <a:r>
              <a:rPr lang="ru-RU" sz="3400" dirty="0">
                <a:solidFill>
                  <a:srgbClr val="002060"/>
                </a:solidFill>
              </a:rPr>
              <a:t>лечения с целью прогноза эффективности лечения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699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t="21706" r="40331" b="2506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ПРОФИЛАКТИКА ОСТЕОПОРОЗА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4400" dirty="0">
                <a:solidFill>
                  <a:srgbClr val="002060"/>
                </a:solidFill>
              </a:rPr>
              <a:t>с целью профилактики ОП рекомендуются адекватный прием кальция с пищей, и достаточное поступление витамина </a:t>
            </a:r>
            <a:r>
              <a:rPr lang="en-US" sz="4400" dirty="0">
                <a:solidFill>
                  <a:srgbClr val="002060"/>
                </a:solidFill>
              </a:rPr>
              <a:t>D </a:t>
            </a:r>
            <a:r>
              <a:rPr lang="ru-RU" sz="4400" dirty="0">
                <a:solidFill>
                  <a:srgbClr val="002060"/>
                </a:solidFill>
              </a:rPr>
              <a:t>(А)</a:t>
            </a:r>
          </a:p>
          <a:p>
            <a:pPr lvl="0"/>
            <a:r>
              <a:rPr lang="ru-RU" sz="4400" dirty="0">
                <a:solidFill>
                  <a:srgbClr val="002060"/>
                </a:solidFill>
              </a:rPr>
              <a:t>людям </a:t>
            </a:r>
            <a:r>
              <a:rPr lang="ru-RU" sz="4400" u="sng" dirty="0">
                <a:solidFill>
                  <a:srgbClr val="002060"/>
                </a:solidFill>
              </a:rPr>
              <a:t>с риском ОП или доказанным дефицитом витамина </a:t>
            </a:r>
            <a:r>
              <a:rPr lang="en-US" sz="4400" u="sng" dirty="0">
                <a:solidFill>
                  <a:srgbClr val="002060"/>
                </a:solidFill>
              </a:rPr>
              <a:t>D</a:t>
            </a:r>
            <a:r>
              <a:rPr lang="ru-RU" sz="4400" u="sng" dirty="0">
                <a:solidFill>
                  <a:srgbClr val="002060"/>
                </a:solidFill>
              </a:rPr>
              <a:t> </a:t>
            </a:r>
            <a:r>
              <a:rPr lang="ru-RU" sz="4400" dirty="0">
                <a:solidFill>
                  <a:srgbClr val="002060"/>
                </a:solidFill>
              </a:rPr>
              <a:t>должны назначаться добавки витамина </a:t>
            </a:r>
            <a:r>
              <a:rPr lang="en-US" sz="4400" dirty="0">
                <a:solidFill>
                  <a:srgbClr val="002060"/>
                </a:solidFill>
              </a:rPr>
              <a:t>D</a:t>
            </a:r>
            <a:r>
              <a:rPr lang="ru-RU" sz="4400" dirty="0">
                <a:solidFill>
                  <a:srgbClr val="002060"/>
                </a:solidFill>
              </a:rPr>
              <a:t> 800 МЕ в сутки. При недостаточном потреблении кальция с пищей необходимы также добавки кальция. Продолжительность приема кальция и витамина </a:t>
            </a:r>
            <a:r>
              <a:rPr lang="en-US" sz="4400" dirty="0">
                <a:solidFill>
                  <a:srgbClr val="002060"/>
                </a:solidFill>
              </a:rPr>
              <a:t>D</a:t>
            </a:r>
            <a:r>
              <a:rPr lang="ru-RU" sz="4400" dirty="0">
                <a:solidFill>
                  <a:srgbClr val="002060"/>
                </a:solidFill>
              </a:rPr>
              <a:t> зависит от того, сохраняется ли риск либо дефицит (</a:t>
            </a:r>
            <a:r>
              <a:rPr lang="en-US" sz="4400" dirty="0">
                <a:solidFill>
                  <a:srgbClr val="002060"/>
                </a:solidFill>
              </a:rPr>
              <a:t>D</a:t>
            </a:r>
            <a:r>
              <a:rPr lang="ru-RU" sz="4400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4400" dirty="0">
                <a:solidFill>
                  <a:srgbClr val="002060"/>
                </a:solidFill>
              </a:rPr>
              <a:t>активный образ жизни, физические упражнения и отказ от вредных привычек (</a:t>
            </a:r>
            <a:r>
              <a:rPr lang="en-US" sz="4400" dirty="0">
                <a:solidFill>
                  <a:srgbClr val="002060"/>
                </a:solidFill>
              </a:rPr>
              <a:t>D</a:t>
            </a:r>
            <a:r>
              <a:rPr lang="ru-RU" sz="4400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4400" u="sng" dirty="0">
                <a:solidFill>
                  <a:srgbClr val="002060"/>
                </a:solidFill>
              </a:rPr>
              <a:t>женщинам моложе 60 лет в постменопаузе </a:t>
            </a:r>
            <a:r>
              <a:rPr lang="ru-RU" sz="4400" dirty="0">
                <a:solidFill>
                  <a:srgbClr val="002060"/>
                </a:solidFill>
              </a:rPr>
              <a:t>с целью профилактики ОП дополнительно к вышеперечисленному может назначаться заместительная гормональная терапия женскими половыми гормонами (ЗГТ) независимо от наличия климактерических симптомов при условии низкого риска сердечно-сосудистых осложнений. Вопрос о назначении и длительности ЗГТ решается гинекологом индивидуально для каждой пациентки с учётом противопоказаний и возможного риска осложнений (</a:t>
            </a:r>
            <a:r>
              <a:rPr lang="en-US" sz="4400" dirty="0">
                <a:solidFill>
                  <a:srgbClr val="002060"/>
                </a:solidFill>
              </a:rPr>
              <a:t>D</a:t>
            </a:r>
            <a:r>
              <a:rPr lang="ru-RU" sz="4400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4400" u="sng" dirty="0">
                <a:solidFill>
                  <a:srgbClr val="002060"/>
                </a:solidFill>
              </a:rPr>
              <a:t>с целью профилактики ПМОП </a:t>
            </a:r>
            <a:r>
              <a:rPr lang="ru-RU" sz="4400" dirty="0">
                <a:solidFill>
                  <a:srgbClr val="002060"/>
                </a:solidFill>
              </a:rPr>
              <a:t>у пациенток с </a:t>
            </a:r>
            <a:r>
              <a:rPr lang="ru-RU" sz="4400" dirty="0" err="1">
                <a:solidFill>
                  <a:srgbClr val="002060"/>
                </a:solidFill>
              </a:rPr>
              <a:t>остеопенией</a:t>
            </a:r>
            <a:r>
              <a:rPr lang="ru-RU" sz="4400" dirty="0">
                <a:solidFill>
                  <a:srgbClr val="002060"/>
                </a:solidFill>
              </a:rPr>
              <a:t> может применяться </a:t>
            </a:r>
            <a:r>
              <a:rPr lang="ru-RU" sz="4400" dirty="0" err="1">
                <a:solidFill>
                  <a:srgbClr val="002060"/>
                </a:solidFill>
              </a:rPr>
              <a:t>золедроновая</a:t>
            </a:r>
            <a:r>
              <a:rPr lang="ru-RU" sz="4400" dirty="0">
                <a:solidFill>
                  <a:srgbClr val="002060"/>
                </a:solidFill>
              </a:rPr>
              <a:t> кислота (В)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90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</a:rPr>
              <a:t>Препараты кальция и витамина </a:t>
            </a:r>
            <a:r>
              <a:rPr lang="en-US" sz="3200" b="1" u="sng" dirty="0" smtClean="0">
                <a:solidFill>
                  <a:srgbClr val="C00000"/>
                </a:solidFill>
              </a:rPr>
              <a:t>D</a:t>
            </a:r>
            <a:r>
              <a:rPr lang="ru-RU" sz="3200" b="1" u="sng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должен </a:t>
            </a:r>
            <a:r>
              <a:rPr lang="ru-RU" sz="3200" b="1" dirty="0">
                <a:solidFill>
                  <a:srgbClr val="002060"/>
                </a:solidFill>
              </a:rPr>
              <a:t>содержать </a:t>
            </a:r>
            <a:r>
              <a:rPr lang="ru-RU" sz="3200" b="1" dirty="0">
                <a:solidFill>
                  <a:srgbClr val="C00000"/>
                </a:solidFill>
              </a:rPr>
              <a:t>кальций</a:t>
            </a:r>
            <a:r>
              <a:rPr lang="ru-RU" sz="3200" b="1" dirty="0">
                <a:solidFill>
                  <a:srgbClr val="002060"/>
                </a:solidFill>
              </a:rPr>
              <a:t> в дозе (</a:t>
            </a:r>
            <a:r>
              <a:rPr lang="ru-RU" sz="3200" b="1" dirty="0">
                <a:solidFill>
                  <a:srgbClr val="C00000"/>
                </a:solidFill>
              </a:rPr>
              <a:t>1000-1200 мг/</a:t>
            </a:r>
            <a:r>
              <a:rPr lang="ru-RU" sz="3200" b="1" dirty="0" err="1">
                <a:solidFill>
                  <a:srgbClr val="C00000"/>
                </a:solidFill>
              </a:rPr>
              <a:t>сут</a:t>
            </a:r>
            <a:r>
              <a:rPr lang="ru-RU" sz="3200" b="1" dirty="0">
                <a:solidFill>
                  <a:srgbClr val="002060"/>
                </a:solidFill>
              </a:rPr>
              <a:t>) и </a:t>
            </a:r>
            <a:r>
              <a:rPr lang="ru-RU" sz="3200" b="1" dirty="0">
                <a:solidFill>
                  <a:srgbClr val="C00000"/>
                </a:solidFill>
              </a:rPr>
              <a:t>витамин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ru-RU" sz="3200" b="1" dirty="0">
                <a:solidFill>
                  <a:srgbClr val="002060"/>
                </a:solidFill>
              </a:rPr>
              <a:t> (</a:t>
            </a:r>
            <a:r>
              <a:rPr lang="ru-RU" sz="3200" b="1" dirty="0">
                <a:solidFill>
                  <a:srgbClr val="C00000"/>
                </a:solidFill>
              </a:rPr>
              <a:t>800-2000 МЕ в сутки</a:t>
            </a:r>
            <a:r>
              <a:rPr lang="ru-RU" sz="3200" b="1" dirty="0">
                <a:solidFill>
                  <a:srgbClr val="002060"/>
                </a:solidFill>
              </a:rPr>
              <a:t>),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95527"/>
              </p:ext>
            </p:extLst>
          </p:nvPr>
        </p:nvGraphicFramePr>
        <p:xfrm>
          <a:off x="457200" y="1600200"/>
          <a:ext cx="8429371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571"/>
                <a:gridCol w="4114800"/>
              </a:tblGrid>
              <a:tr h="1514959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Препараты витамина </a:t>
                      </a:r>
                      <a:r>
                        <a:rPr lang="en-US" sz="2400" b="1" dirty="0" smtClean="0"/>
                        <a:t>D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Эргокальциферол</a:t>
                      </a:r>
                      <a:r>
                        <a:rPr lang="ru-RU" sz="2400" b="1" dirty="0" smtClean="0"/>
                        <a:t>  (</a:t>
                      </a:r>
                      <a:r>
                        <a:rPr lang="en-US" sz="2400" b="1" dirty="0" smtClean="0"/>
                        <a:t>D</a:t>
                      </a:r>
                      <a:r>
                        <a:rPr lang="ru-RU" sz="2400" b="1" dirty="0" smtClean="0"/>
                        <a:t>2)</a:t>
                      </a:r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Колекальциферол</a:t>
                      </a:r>
                      <a:r>
                        <a:rPr lang="ru-RU" sz="2400" b="1" dirty="0" smtClean="0"/>
                        <a:t> (</a:t>
                      </a:r>
                      <a:r>
                        <a:rPr lang="en-US" sz="2400" b="1" dirty="0" smtClean="0"/>
                        <a:t>D</a:t>
                      </a:r>
                      <a:r>
                        <a:rPr lang="ru-RU" sz="2400" b="1" dirty="0" smtClean="0"/>
                        <a:t>3)</a:t>
                      </a:r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Альфакальцидол</a:t>
                      </a:r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Кальцитриол</a:t>
                      </a:r>
                      <a:endParaRPr lang="ru-RU" sz="2400" b="1" dirty="0"/>
                    </a:p>
                  </a:txBody>
                  <a:tcPr/>
                </a:tc>
              </a:tr>
              <a:tr h="80203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Соли кальция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-Карбонат кальция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294080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Комбинированные препараты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-Кальция </a:t>
                      </a:r>
                      <a:r>
                        <a:rPr lang="ru-RU" sz="2400" b="1" dirty="0" err="1" smtClean="0"/>
                        <a:t>карбонат+колекальциферол</a:t>
                      </a:r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-Кальций –Д3 </a:t>
                      </a:r>
                      <a:r>
                        <a:rPr lang="ru-RU" sz="2400" b="1" dirty="0" err="1" smtClean="0"/>
                        <a:t>никомед</a:t>
                      </a:r>
                      <a:r>
                        <a:rPr lang="ru-RU" sz="2400" b="1" dirty="0" smtClean="0"/>
                        <a:t>, форте</a:t>
                      </a:r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Витрум</a:t>
                      </a:r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Кальцемин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err="1" smtClean="0"/>
                        <a:t>Адванс</a:t>
                      </a:r>
                      <a:endParaRPr lang="ru-RU" sz="2400" b="1" dirty="0" smtClean="0"/>
                    </a:p>
                    <a:p>
                      <a:r>
                        <a:rPr lang="ru-RU" sz="2400" b="1" dirty="0" smtClean="0"/>
                        <a:t>-</a:t>
                      </a:r>
                      <a:r>
                        <a:rPr lang="ru-RU" sz="2400" b="1" dirty="0" err="1" smtClean="0"/>
                        <a:t>Натекаль</a:t>
                      </a:r>
                      <a:r>
                        <a:rPr lang="ru-RU" sz="2400" b="1" dirty="0" smtClean="0"/>
                        <a:t> Д3</a:t>
                      </a:r>
                    </a:p>
                    <a:p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36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КЛАССИФИКАЦИЯ ОСТЕОПОРОЗА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По характеру процесса остеопороз классифицируют на </a:t>
            </a:r>
            <a:r>
              <a:rPr lang="ru-RU" b="1" dirty="0">
                <a:solidFill>
                  <a:srgbClr val="0070C0"/>
                </a:solidFill>
              </a:rPr>
              <a:t>равномерный и пятнистый.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70C0"/>
                </a:solidFill>
              </a:rPr>
              <a:t>интенсивности метаболизма </a:t>
            </a:r>
            <a:r>
              <a:rPr lang="ru-RU" b="1" dirty="0">
                <a:solidFill>
                  <a:srgbClr val="002060"/>
                </a:solidFill>
              </a:rPr>
              <a:t>в костной ткани:</a:t>
            </a:r>
          </a:p>
          <a:p>
            <a:r>
              <a:rPr lang="ru-RU" b="1" dirty="0">
                <a:solidFill>
                  <a:srgbClr val="002060"/>
                </a:solidFill>
              </a:rPr>
              <a:t>с низкой интенсивностью;</a:t>
            </a:r>
          </a:p>
          <a:p>
            <a:r>
              <a:rPr lang="ru-RU" b="1" dirty="0">
                <a:solidFill>
                  <a:srgbClr val="002060"/>
                </a:solidFill>
              </a:rPr>
              <a:t>с нормальной интенсивностью;</a:t>
            </a:r>
          </a:p>
          <a:p>
            <a:r>
              <a:rPr lang="ru-RU" b="1" dirty="0">
                <a:solidFill>
                  <a:srgbClr val="002060"/>
                </a:solidFill>
              </a:rPr>
              <a:t>с высокой интенсивностью.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201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Препараты кальция и витамина 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Для назначения кальция и витамина Д не обязательно определение МПКТ.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Лечение препаратами кальция </a:t>
            </a:r>
            <a:r>
              <a:rPr lang="ru-RU" b="1" dirty="0" err="1" smtClean="0">
                <a:solidFill>
                  <a:srgbClr val="002060"/>
                </a:solidFill>
              </a:rPr>
              <a:t>фармакоэкономически</a:t>
            </a:r>
            <a:r>
              <a:rPr lang="ru-RU" b="1" dirty="0" smtClean="0">
                <a:solidFill>
                  <a:srgbClr val="002060"/>
                </a:solidFill>
              </a:rPr>
              <a:t> эффективно у женщин с нормальной МПКТ.</a:t>
            </a:r>
          </a:p>
          <a:p>
            <a:r>
              <a:rPr lang="ru-RU" b="1" dirty="0">
                <a:solidFill>
                  <a:srgbClr val="002060"/>
                </a:solidFill>
              </a:rPr>
              <a:t>Лечение препаратами кальция </a:t>
            </a:r>
            <a:r>
              <a:rPr lang="ru-RU" b="1" dirty="0" err="1">
                <a:solidFill>
                  <a:srgbClr val="002060"/>
                </a:solidFill>
              </a:rPr>
              <a:t>фармакоэкономически</a:t>
            </a:r>
            <a:r>
              <a:rPr lang="ru-RU" b="1" dirty="0">
                <a:solidFill>
                  <a:srgbClr val="002060"/>
                </a:solidFill>
              </a:rPr>
              <a:t> эффективно у </a:t>
            </a:r>
            <a:r>
              <a:rPr lang="ru-RU" b="1" dirty="0" smtClean="0">
                <a:solidFill>
                  <a:srgbClr val="002060"/>
                </a:solidFill>
              </a:rPr>
              <a:t>лиц пожилого возраста, предрасположенных к дефициту витамина Д.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 фоне лечения препаратами кальция риск переломов снижается на 10%.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 больных с дефицитом витамина Д снижается риск переломов костей скелета на 30%.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Адекватное потребление кальция (с пищей или в виде препаратов) следует рекомендовать всем женщинам независимо от приема других </a:t>
            </a:r>
            <a:r>
              <a:rPr lang="ru-RU" b="1" dirty="0" err="1" smtClean="0">
                <a:solidFill>
                  <a:srgbClr val="002060"/>
                </a:solidFill>
              </a:rPr>
              <a:t>антиостеопоретических</a:t>
            </a:r>
            <a:r>
              <a:rPr lang="ru-RU" b="1" dirty="0" smtClean="0">
                <a:solidFill>
                  <a:srgbClr val="002060"/>
                </a:solidFill>
              </a:rPr>
              <a:t> препаратов.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3771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СТАНДАРТ лечения ОП </a:t>
            </a:r>
            <a:r>
              <a:rPr lang="ru-RU" dirty="0">
                <a:solidFill>
                  <a:srgbClr val="002060"/>
                </a:solidFill>
              </a:rPr>
              <a:t>в первичном звене здравоохранения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696565"/>
              </p:ext>
            </p:extLst>
          </p:nvPr>
        </p:nvGraphicFramePr>
        <p:xfrm>
          <a:off x="35496" y="1772816"/>
          <a:ext cx="9108504" cy="50851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93413"/>
                <a:gridCol w="5668582"/>
                <a:gridCol w="546509"/>
              </a:tblGrid>
              <a:tr h="590506">
                <a:tc gridSpan="3">
                  <a:txBody>
                    <a:bodyPr/>
                    <a:lstStyle/>
                    <a:p>
                      <a:pPr marL="172593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1.Клинические методы обследования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5981"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Изучение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жалоб</a:t>
                      </a:r>
                      <a:r>
                        <a:rPr lang="en-US" sz="1800" dirty="0">
                          <a:effectLst/>
                        </a:rPr>
                        <a:t> и </a:t>
                      </a:r>
                      <a:r>
                        <a:rPr lang="en-US" sz="1800" dirty="0" err="1">
                          <a:effectLst/>
                        </a:rPr>
                        <a:t>анамнеза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61404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Цели: 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66675" marR="614045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r>
                        <a:rPr lang="ru-RU" sz="1200" dirty="0">
                          <a:effectLst/>
                        </a:rPr>
                        <a:t>) выявление факторов риска остеопороза 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66675" marR="614045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) выявление факторов риска падений</a:t>
                      </a:r>
                      <a:endParaRPr lang="ru-RU" sz="1100" dirty="0">
                        <a:effectLst/>
                      </a:endParaRPr>
                    </a:p>
                    <a:p>
                      <a:pPr marL="66675" marR="17526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3) выявление клинических признаков переломов костей, в том числе, переломов позвонков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385981">
                <a:tc>
                  <a:txBody>
                    <a:bodyPr/>
                    <a:lstStyle/>
                    <a:p>
                      <a:pPr marL="66675" marR="236855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Стандартное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клиническое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обследование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17526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Цели: 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66675" marR="17526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r>
                        <a:rPr lang="ru-RU" sz="1200" dirty="0">
                          <a:effectLst/>
                        </a:rPr>
                        <a:t>) Выявление клинических признаков переломов костей, в том числе, переломов позвонков, 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66675" marR="17526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) выявление</a:t>
                      </a:r>
                      <a:endParaRPr lang="ru-RU" sz="1100" dirty="0">
                        <a:effectLst/>
                      </a:endParaRPr>
                    </a:p>
                    <a:p>
                      <a:pPr marL="66675" marR="17526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возможных причин вторичного остеопороза, 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66675" marR="17526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r>
                        <a:rPr lang="ru-RU" sz="1200" dirty="0">
                          <a:effectLst/>
                        </a:rPr>
                        <a:t>) оценка риска падений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722715">
                <a:tc>
                  <a:txBody>
                    <a:bodyPr/>
                    <a:lstStyle/>
                    <a:p>
                      <a:pPr marL="6667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Консультации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ru-RU" sz="1800" dirty="0" smtClean="0">
                        <a:effectLst/>
                      </a:endParaRPr>
                    </a:p>
                    <a:p>
                      <a:pPr marL="66675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специалистов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6096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сложных случаях пациент может направляться на консультацию к специалисту, занимающемуся остеопорозом. Это может быть городской или областной (республиканский) центр (специализированный прием) по</a:t>
                      </a:r>
                      <a:endParaRPr lang="ru-RU" sz="1100">
                        <a:effectLst/>
                      </a:endParaRPr>
                    </a:p>
                    <a:p>
                      <a:pPr marL="66675" algn="just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остеопорозу, а также ревматолог или эндокринолог.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625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СТАНДАРТ лечения ОП в первичном звене здравоохранения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722745"/>
              </p:ext>
            </p:extLst>
          </p:nvPr>
        </p:nvGraphicFramePr>
        <p:xfrm>
          <a:off x="-2" y="1484785"/>
          <a:ext cx="9144001" cy="53732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4971"/>
                <a:gridCol w="5736019"/>
                <a:gridCol w="553011"/>
              </a:tblGrid>
              <a:tr h="434545">
                <a:tc gridSpan="3">
                  <a:txBody>
                    <a:bodyPr/>
                    <a:lstStyle/>
                    <a:p>
                      <a:pPr marL="164973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 Лабораторные методы исследования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6752"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Общий клинический анализ</a:t>
                      </a:r>
                      <a:endParaRPr lang="ru-RU" sz="1100">
                        <a:effectLst/>
                      </a:endParaRPr>
                    </a:p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крови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При постановке диагноза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53693">
                <a:tc>
                  <a:txBody>
                    <a:bodyPr/>
                    <a:lstStyle/>
                    <a:p>
                      <a:pPr marL="66675" marR="71882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Кальций и фосфор сыворотки крови,</a:t>
                      </a:r>
                      <a:endParaRPr lang="ru-RU" sz="1100">
                        <a:effectLst/>
                      </a:endParaRPr>
                    </a:p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общая щелочная фосфатаза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84709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 постановке диагноза и перед началом патогенетической терапии, контроль 1 раз в год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96752">
                <a:tc>
                  <a:txBody>
                    <a:bodyPr/>
                    <a:lstStyle/>
                    <a:p>
                      <a:pPr marL="6667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Клиренс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креатинина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Перед началом патогенетической терапии, а также у всех</a:t>
                      </a:r>
                      <a:endParaRPr lang="ru-RU" sz="1100">
                        <a:effectLst/>
                      </a:endParaRPr>
                    </a:p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лиц старше 65 лет для оценки риска падения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34545">
                <a:tc gridSpan="3">
                  <a:txBody>
                    <a:bodyPr/>
                    <a:lstStyle/>
                    <a:p>
                      <a:pPr marL="1447165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 Инструментальные методы исследования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3338">
                <a:tc>
                  <a:txBody>
                    <a:bodyPr/>
                    <a:lstStyle/>
                    <a:p>
                      <a:pPr marL="66675" marR="2578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Рентгенография грудного или поясничного отдела позвоночника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marR="23431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 пациентов с болью в спине, снижением роста на 2 см и более за 1-3 года наблюдения и на 4 см в сравнении с ростом в 25 лет для выявления остеопоротических</a:t>
                      </a:r>
                      <a:endParaRPr lang="ru-RU" sz="1100">
                        <a:effectLst/>
                      </a:endParaRPr>
                    </a:p>
                    <a:p>
                      <a:pPr marL="6667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переломов позвонков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743591">
                <a:tc>
                  <a:txBody>
                    <a:bodyPr/>
                    <a:lstStyle/>
                    <a:p>
                      <a:pPr marL="6667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Денситометрия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84455" lvl="0" indent="-342900">
                        <a:spcAft>
                          <a:spcPts val="0"/>
                        </a:spcAft>
                        <a:buSzPts val="1200"/>
                        <a:buFont typeface="Times New Roman"/>
                        <a:buAutoNum type="arabicPeriod"/>
                        <a:tabLst>
                          <a:tab pos="516255" algn="l"/>
                          <a:tab pos="516890" algn="l"/>
                        </a:tabLst>
                      </a:pPr>
                      <a:r>
                        <a:rPr lang="ru-RU" sz="1200">
                          <a:effectLst/>
                        </a:rPr>
                        <a:t>у всех женщин старше 65 лет, у всех мужчин старше 70</a:t>
                      </a:r>
                      <a:r>
                        <a:rPr lang="ru-RU" sz="1200" spc="-5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лет</a:t>
                      </a:r>
                      <a:endParaRPr lang="ru-RU" sz="1100">
                        <a:effectLst/>
                      </a:endParaRPr>
                    </a:p>
                    <a:p>
                      <a:pPr marL="342900" marR="155575" lvl="0" indent="-342900">
                        <a:spcAft>
                          <a:spcPts val="0"/>
                        </a:spcAft>
                        <a:buSzPts val="1200"/>
                        <a:buFont typeface="Times New Roman"/>
                        <a:buAutoNum type="arabicPeriod"/>
                        <a:tabLst>
                          <a:tab pos="516255" algn="l"/>
                          <a:tab pos="516890" algn="l"/>
                        </a:tabLst>
                      </a:pPr>
                      <a:r>
                        <a:rPr lang="ru-RU" sz="1200">
                          <a:effectLst/>
                        </a:rPr>
                        <a:t>у женщин в постменопаузе моложе 65 лет и у мужчин моложе 70 лет при наличии у них факторов риска остеопороза</a:t>
                      </a:r>
                      <a:endParaRPr lang="ru-RU" sz="1100">
                        <a:effectLst/>
                      </a:endParaRPr>
                    </a:p>
                    <a:p>
                      <a:pPr marL="66675" marR="126301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3) в динамике для оценки эффективности патогенетического лечения остеопороза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7953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СТАНДАРТ лечения ОП в первичном звене здравоохранения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899172"/>
              </p:ext>
            </p:extLst>
          </p:nvPr>
        </p:nvGraphicFramePr>
        <p:xfrm>
          <a:off x="0" y="1556792"/>
          <a:ext cx="9143999" cy="53012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90541"/>
                <a:gridCol w="5628251"/>
                <a:gridCol w="525207"/>
              </a:tblGrid>
              <a:tr h="418499">
                <a:tc gridSpan="3">
                  <a:txBody>
                    <a:bodyPr/>
                    <a:lstStyle/>
                    <a:p>
                      <a:pPr marL="197612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 Немедикаментозная терапия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6336">
                <a:tc>
                  <a:txBody>
                    <a:bodyPr/>
                    <a:lstStyle/>
                    <a:p>
                      <a:pPr marL="67945" marR="90170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Рекомендации по физической активности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587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Занятия лечебной физкультурой и ходьба должны рекомендоваться всем больным. При этом при каждом</a:t>
                      </a:r>
                      <a:endParaRPr lang="ru-RU" sz="1100">
                        <a:effectLst/>
                      </a:endParaRPr>
                    </a:p>
                    <a:p>
                      <a:pPr marL="67945" marR="15875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последующем визите должна поддерживаться мотивация пациентки к выполнению этих рекомендаций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960809"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Образовательные программы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6355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Образовательные программы по остеопорозу рекомендованы всем пациентам с целью повышения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приверженности лечению.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81012">
                <a:tc>
                  <a:txBody>
                    <a:bodyPr/>
                    <a:lstStyle/>
                    <a:p>
                      <a:pPr marL="67945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Профилактика падений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Рекомендации пациенту по предупреждению падений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являются важной составной частью лечения остеопороза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225974">
                <a:tc>
                  <a:txBody>
                    <a:bodyPr/>
                    <a:lstStyle/>
                    <a:p>
                      <a:pPr marL="67945" marR="17399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Ношение протекторов бедра пациентами с высоким риском перелома шейки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бедра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0604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Постоянное ношение протекторов бедра следует предлагать пациентам, имеющим высокий риск развития перелома шейк бедра и имеющим факторы риска падений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50171">
                <a:tc>
                  <a:txBody>
                    <a:bodyPr/>
                    <a:lstStyle/>
                    <a:p>
                      <a:pPr marL="67945" marR="8001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Ношение корсета пациентами с переломами позвонков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 пациентов с переломами позвонков жесткие и</a:t>
                      </a:r>
                      <a:endParaRPr lang="ru-RU" sz="1100">
                        <a:effectLst/>
                      </a:endParaRPr>
                    </a:p>
                    <a:p>
                      <a:pPr marL="67945" marR="26733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полужесткие корсеты снижают выраженность болевого синдрома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78407">
                <a:tc>
                  <a:txBody>
                    <a:bodyPr/>
                    <a:lstStyle/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Лечение и предупреждение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запора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Натуживание при запоре способствует усилению болевого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синдрома при остеопоротических переломах позвонков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710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СТАНДАРТ лечения ОП в первичном звене здравоохранения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365913"/>
              </p:ext>
            </p:extLst>
          </p:nvPr>
        </p:nvGraphicFramePr>
        <p:xfrm>
          <a:off x="0" y="1628800"/>
          <a:ext cx="9144000" cy="52291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27746"/>
                <a:gridCol w="2989661"/>
                <a:gridCol w="5626593"/>
              </a:tblGrid>
              <a:tr h="343336">
                <a:tc gridSpan="3">
                  <a:txBody>
                    <a:bodyPr/>
                    <a:lstStyle/>
                    <a:p>
                      <a:pPr marL="2061210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 </a:t>
                      </a:r>
                      <a:r>
                        <a:rPr lang="en-US" sz="1400" dirty="0" err="1">
                          <a:effectLst/>
                        </a:rPr>
                        <a:t>Медикаментозная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терапия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345">
                <a:tc gridSpan="3"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0253">
                <a:tc>
                  <a:txBody>
                    <a:bodyPr/>
                    <a:lstStyle/>
                    <a:p>
                      <a:pPr marL="6794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Симптоматическая</a:t>
                      </a:r>
                      <a:endParaRPr lang="ru-RU" sz="1800" dirty="0" smtClean="0">
                        <a:effectLst/>
                      </a:endParaRPr>
                    </a:p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терапия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96393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 больных с болью в спине, вызванной остеопоротическими переломами позвонков, используются простые анальгетики, НПВП,</a:t>
                      </a:r>
                      <a:endParaRPr lang="ru-RU" sz="110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миорелаксанты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485715">
                <a:tc>
                  <a:txBody>
                    <a:bodyPr/>
                    <a:lstStyle/>
                    <a:p>
                      <a:pPr marL="6794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Патогенетическая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ru-RU" sz="1800" dirty="0" smtClean="0">
                        <a:effectLst/>
                      </a:endParaRPr>
                    </a:p>
                    <a:p>
                      <a:pPr marL="6794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терапия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70104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Используется монотерапия одним из следующих препаратов:</a:t>
                      </a:r>
                      <a:endParaRPr lang="ru-RU" sz="1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Times New Roman"/>
                        <a:buChar char="-"/>
                        <a:tabLst>
                          <a:tab pos="195580" algn="l"/>
                        </a:tabLst>
                      </a:pPr>
                      <a:r>
                        <a:rPr lang="en-US" sz="1200">
                          <a:effectLst/>
                        </a:rPr>
                        <a:t>препараты первого</a:t>
                      </a:r>
                      <a:r>
                        <a:rPr lang="en-US" sz="1200" spc="-10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выбора:</a:t>
                      </a:r>
                      <a:endParaRPr lang="ru-RU" sz="1100">
                        <a:effectLst/>
                      </a:endParaRPr>
                    </a:p>
                    <a:p>
                      <a:pPr marL="742950" lvl="1" indent="-285750">
                        <a:lnSpc>
                          <a:spcPts val="1465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525145" algn="l"/>
                          <a:tab pos="525780" algn="l"/>
                        </a:tabLst>
                      </a:pPr>
                      <a:r>
                        <a:rPr lang="en-US" sz="1200">
                          <a:effectLst/>
                        </a:rPr>
                        <a:t>бисфосфонаты</a:t>
                      </a:r>
                      <a:endParaRPr lang="ru-RU" sz="1100">
                        <a:effectLst/>
                      </a:endParaRPr>
                    </a:p>
                    <a:p>
                      <a:pPr marL="742950" lvl="1" indent="-285750">
                        <a:lnSpc>
                          <a:spcPts val="1465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525145" algn="l"/>
                          <a:tab pos="525780" algn="l"/>
                        </a:tabLst>
                      </a:pPr>
                      <a:r>
                        <a:rPr lang="en-US" sz="1200">
                          <a:effectLst/>
                        </a:rPr>
                        <a:t>стронция</a:t>
                      </a:r>
                      <a:r>
                        <a:rPr lang="en-US" sz="1200" spc="-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ранелат</a:t>
                      </a:r>
                      <a:endParaRPr lang="ru-RU" sz="1100">
                        <a:effectLst/>
                      </a:endParaRPr>
                    </a:p>
                    <a:p>
                      <a:pPr marL="742950" lvl="1" indent="-285750">
                        <a:lnSpc>
                          <a:spcPts val="1465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525145" algn="l"/>
                          <a:tab pos="525780" algn="l"/>
                        </a:tabLst>
                      </a:pPr>
                      <a:r>
                        <a:rPr lang="en-US" sz="1200">
                          <a:effectLst/>
                        </a:rPr>
                        <a:t>деносумаб</a:t>
                      </a:r>
                      <a:endParaRPr lang="ru-RU" sz="1100">
                        <a:effectLst/>
                      </a:endParaRPr>
                    </a:p>
                    <a:p>
                      <a:pPr marL="742950" lvl="1" indent="-285750">
                        <a:lnSpc>
                          <a:spcPts val="146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525145" algn="l"/>
                          <a:tab pos="525780" algn="l"/>
                        </a:tabLst>
                      </a:pPr>
                      <a:r>
                        <a:rPr lang="en-US" sz="1200">
                          <a:effectLst/>
                        </a:rPr>
                        <a:t>терипаратид</a:t>
                      </a:r>
                      <a:endParaRPr lang="ru-RU" sz="1100">
                        <a:effectLst/>
                      </a:endParaRPr>
                    </a:p>
                    <a:p>
                      <a:pPr marL="342900" lvl="0" indent="-342900">
                        <a:lnSpc>
                          <a:spcPts val="1310"/>
                        </a:lnSpc>
                        <a:spcAft>
                          <a:spcPts val="0"/>
                        </a:spcAft>
                        <a:buSzPts val="1200"/>
                        <a:buFont typeface="Times New Roman"/>
                        <a:buChar char="-"/>
                        <a:tabLst>
                          <a:tab pos="195580" algn="l"/>
                        </a:tabLst>
                      </a:pPr>
                      <a:r>
                        <a:rPr lang="en-US" sz="1200">
                          <a:effectLst/>
                        </a:rPr>
                        <a:t>препарат второй линии: альфакальцидол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92550">
                <a:tc>
                  <a:txBody>
                    <a:bodyPr/>
                    <a:lstStyle/>
                    <a:p>
                      <a:pPr marL="67945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2.3.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Препараты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кальция</a:t>
                      </a:r>
                      <a:r>
                        <a:rPr lang="en-US" sz="1400" dirty="0">
                          <a:effectLst/>
                        </a:rPr>
                        <a:t> и</a:t>
                      </a:r>
                      <a:endParaRPr lang="ru-RU" sz="1400" dirty="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витамина</a:t>
                      </a:r>
                      <a:r>
                        <a:rPr lang="en-US" sz="1400" dirty="0">
                          <a:effectLst/>
                        </a:rPr>
                        <a:t> D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Являются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обязательным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дополнительным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компонентом</a:t>
                      </a:r>
                      <a:endParaRPr lang="ru-RU" sz="1100" dirty="0">
                        <a:effectLst/>
                      </a:endParaRPr>
                    </a:p>
                    <a:p>
                      <a:pPr marL="67945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любой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схемы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лечения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остеопороза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1329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Реабилитационные мероприятия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Ношение жестких и полужестких корсетов для снижения выраженности боли после перелома позвонка.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Постоянное ношение протекторов бедра пациентами, имеющими высокий риск развития перелома проксимального отдела бедра и факторы риска падений.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Хирургическое лечение: </a:t>
            </a:r>
            <a:r>
              <a:rPr lang="ru-RU" b="1" dirty="0" err="1" smtClean="0">
                <a:solidFill>
                  <a:srgbClr val="002060"/>
                </a:solidFill>
              </a:rPr>
              <a:t>кифопластики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вертебропластики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эндопротезирование</a:t>
            </a:r>
            <a:r>
              <a:rPr lang="ru-RU" b="1" dirty="0" smtClean="0">
                <a:solidFill>
                  <a:srgbClr val="002060"/>
                </a:solidFill>
              </a:rPr>
              <a:t> сустава.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70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Протекторы бедра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21154" r="50188" b="24506"/>
          <a:stretch/>
        </p:blipFill>
        <p:spPr bwMode="auto">
          <a:xfrm>
            <a:off x="1619672" y="1556792"/>
            <a:ext cx="24608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20426" r="46253" b="24987"/>
          <a:stretch/>
        </p:blipFill>
        <p:spPr bwMode="auto">
          <a:xfrm>
            <a:off x="4860032" y="2996952"/>
            <a:ext cx="29523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6375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ХИРУРГИЧЕСКОЕ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36706" r="43089" b="40000"/>
          <a:stretch/>
        </p:blipFill>
        <p:spPr bwMode="auto">
          <a:xfrm>
            <a:off x="323528" y="1556791"/>
            <a:ext cx="8352928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1882" r="40110" b="25085"/>
          <a:stretch/>
        </p:blipFill>
        <p:spPr bwMode="auto">
          <a:xfrm>
            <a:off x="0" y="2045533"/>
            <a:ext cx="9144000" cy="48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3294" r="41654" b="49530"/>
          <a:stretch/>
        </p:blipFill>
        <p:spPr bwMode="auto">
          <a:xfrm>
            <a:off x="0" y="8844"/>
            <a:ext cx="9144000" cy="20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6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rgbClr val="002060"/>
                </a:solidFill>
              </a:rPr>
              <a:t>БЛАГОДАРЮ за ВНИМАНИЕ!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Public\Pictures\Sample Pictures\Des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524" y="548680"/>
            <a:ext cx="7891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БЛАГОДАРЮ ЗА ВНИМАНИЕ!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36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ВТОРИЧНЫЙ ОСТЕОПОРОЗ (1)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Заболевания эндокринной системы: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Эндогенный </a:t>
            </a:r>
            <a:r>
              <a:rPr lang="ru-RU" sz="2000" b="1" dirty="0" err="1" smtClean="0">
                <a:solidFill>
                  <a:srgbClr val="002060"/>
                </a:solidFill>
              </a:rPr>
              <a:t>гиперкортицизм</a:t>
            </a:r>
            <a:r>
              <a:rPr lang="ru-RU" sz="2000" b="1" dirty="0" smtClean="0">
                <a:solidFill>
                  <a:srgbClr val="002060"/>
                </a:solidFill>
              </a:rPr>
              <a:t> (болезнь или синдром Иценко-</a:t>
            </a:r>
            <a:r>
              <a:rPr lang="ru-RU" sz="2000" b="1" dirty="0" err="1" smtClean="0">
                <a:solidFill>
                  <a:srgbClr val="002060"/>
                </a:solidFill>
              </a:rPr>
              <a:t>Кушинга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Тиреотоксикоз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</a:rPr>
              <a:t>Гипогонадизм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</a:rPr>
              <a:t>Гиперпаратиреоз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СД (инсулинозависимый)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</a:rPr>
              <a:t>Гипопитуитаризм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полигландулярная</a:t>
            </a:r>
            <a:r>
              <a:rPr lang="ru-RU" sz="2000" b="1" dirty="0" smtClean="0">
                <a:solidFill>
                  <a:srgbClr val="002060"/>
                </a:solidFill>
              </a:rPr>
              <a:t> эндокринная недостаточность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66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4019</Words>
  <Application>Microsoft Office PowerPoint</Application>
  <PresentationFormat>Экран (4:3)</PresentationFormat>
  <Paragraphs>546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Тема Office</vt:lpstr>
      <vt:lpstr>Оренбургский государственный  медицинский университет  ОСТЕОПОРОЗ В ПРАКТИКЕ ВРАЧА ПОЛИКЛИНИКИ    </vt:lpstr>
      <vt:lpstr>Презентация PowerPoint</vt:lpstr>
      <vt:lpstr>ОСТЕОПОРОЗ - «тихая эпидемия» XXI века</vt:lpstr>
      <vt:lpstr>Диагностика и лечение</vt:lpstr>
      <vt:lpstr>Коды по МКБ-10 </vt:lpstr>
      <vt:lpstr>КЛАССИФИКАЦИЯ ОСТЕОПОРОЗА</vt:lpstr>
      <vt:lpstr>КЛАССИФИКАЦИЯ ОСТЕОПОРОЗА</vt:lpstr>
      <vt:lpstr>КЛАССИФИКАЦИЯ ОСТЕОПОРОЗА</vt:lpstr>
      <vt:lpstr>ВТОРИЧНЫЙ ОСТЕОПОРОЗ (1)</vt:lpstr>
      <vt:lpstr>ВТОРИЧНЫЙ ОСТЕОПОРОЗ (2)</vt:lpstr>
      <vt:lpstr>ВТОРИЧНЫЙ ОСТЕОПОРОЗ (3)</vt:lpstr>
      <vt:lpstr>ЭПИДЕМИОЛОГИЯ</vt:lpstr>
      <vt:lpstr>ЭПИДЕМИОЛОГИЯ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ОСТЕОЛИЗ - костная резорбция</vt:lpstr>
      <vt:lpstr>Костная резорбция (2)</vt:lpstr>
      <vt:lpstr>Костная резорбция (3)</vt:lpstr>
      <vt:lpstr>Костная резорбция (4)</vt:lpstr>
      <vt:lpstr>ВИТАМИН D</vt:lpstr>
      <vt:lpstr>Презентация PowerPoint</vt:lpstr>
      <vt:lpstr>Глюкокортикоидный остеопороз</vt:lpstr>
      <vt:lpstr>ДИАГНОСТИКА ОСТЕОПОРОЗА </vt:lpstr>
      <vt:lpstr>Диагностика ОСТЕОПОРОЗА</vt:lpstr>
      <vt:lpstr>Презентация PowerPoint</vt:lpstr>
      <vt:lpstr>Презентация PowerPoint</vt:lpstr>
      <vt:lpstr>КЛИНИЧЕСКИЕ ПРИЗНАКИ</vt:lpstr>
      <vt:lpstr>Презентация PowerPoint</vt:lpstr>
      <vt:lpstr>Презентация PowerPoint</vt:lpstr>
      <vt:lpstr>Презентация PowerPoint</vt:lpstr>
      <vt:lpstr>Оценка риска падений</vt:lpstr>
      <vt:lpstr>Рентгенологическое исследование</vt:lpstr>
      <vt:lpstr>Презентация PowerPoint</vt:lpstr>
      <vt:lpstr>Презентация PowerPoint</vt:lpstr>
      <vt:lpstr>РЕНТГЕНОГРАФИЯ ПОЗВОНОЧНИКА</vt:lpstr>
      <vt:lpstr>Презентация PowerPoint</vt:lpstr>
      <vt:lpstr>Презентация PowerPoint</vt:lpstr>
      <vt:lpstr>Двухэнергетическая рентгеновская абсорбциометрия (ДРА) - ДЕНСИТОМЕТРИЯ</vt:lpstr>
      <vt:lpstr>Денситометрия /ДРА</vt:lpstr>
      <vt:lpstr>Критерии ВОЗ по интерпретации результатов ДРА у женщин в пери- и постменопаузе и у мужчин старше 50 лет</vt:lpstr>
      <vt:lpstr>Показания к оценке МПК при первичном обследовании</vt:lpstr>
      <vt:lpstr>Z-критерий</vt:lpstr>
      <vt:lpstr>Лабораторная диагностика (1)</vt:lpstr>
      <vt:lpstr>Лабораторная диагностика (2)</vt:lpstr>
      <vt:lpstr>Лабораторная диагностика (3)</vt:lpstr>
      <vt:lpstr>Маркеры костного метаболизма </vt:lpstr>
      <vt:lpstr>Оценка 10-летнего абсолютного риска переломов (Fracture Risk Assessment Tool (FRAX)</vt:lpstr>
      <vt:lpstr>Оценка 10-летнего абсолютного риска переломов (FRAX)</vt:lpstr>
      <vt:lpstr>Презентация PowerPoint</vt:lpstr>
      <vt:lpstr>Формулировка диагноза </vt:lpstr>
      <vt:lpstr>Дифференциальная диагностика</vt:lpstr>
      <vt:lpstr>Особенности диагностики ОП  у мужчин</vt:lpstr>
      <vt:lpstr>Особенности диагностики глюкокортикоидного ОП (1)</vt:lpstr>
      <vt:lpstr>Особенности диагностики глюкокортикоидного ОП (2)</vt:lpstr>
      <vt:lpstr>ОСНОВНЫЕ ЦЕЛИ ВРАЧА ПЕРВИЧНОГО ЗВЕНА ПРИ ВЕДЕНИИ БОЛЬНОГО С ОСТЕОПОРОЗОМ</vt:lpstr>
      <vt:lpstr>ЛЕЧЕНИЕ ОСТЕОПОРОЗА</vt:lpstr>
      <vt:lpstr>ЛЕЧЕНИЕ ОСТЕОПОРОЗА</vt:lpstr>
      <vt:lpstr>ЛЕЧЕНИЕ ОСТЕОПОРОЗА</vt:lpstr>
      <vt:lpstr>Показания для назначения антиостеопоротического лечения  у женщин в постменопаузе  и мужчин 50 лет и старше </vt:lpstr>
      <vt:lpstr>Показания для назначения антиостеопоротического лечения:</vt:lpstr>
      <vt:lpstr>Показанием для назначения лечения  у женщин в пременопаузе и мужчин моложе 50 лет </vt:lpstr>
      <vt:lpstr>Презентация PowerPoint</vt:lpstr>
      <vt:lpstr>Лекарственная терапия пациентов с ОП  Азотсодержащие бисфосфонаты:</vt:lpstr>
      <vt:lpstr>Азотсодержащие бисфосфонаты</vt:lpstr>
      <vt:lpstr>Азотсодержащие бисфосфонаты</vt:lpstr>
      <vt:lpstr>Деносумаб /Эксджива, Пролиа/</vt:lpstr>
      <vt:lpstr>Терипаратид</vt:lpstr>
      <vt:lpstr>Стронция ранелат (Бивалос)</vt:lpstr>
      <vt:lpstr>Основные принципы лечения </vt:lpstr>
      <vt:lpstr>Мониторинг состояния пациентов с ОП </vt:lpstr>
      <vt:lpstr>Презентация PowerPoint</vt:lpstr>
      <vt:lpstr>ПРОФИЛАКТИКА ОСТЕОПОРОЗА </vt:lpstr>
      <vt:lpstr>Препараты кальция и витамина D должен содержать кальций в дозе (1000-1200 мг/сут) и витамин D (800-2000 МЕ в сутки),</vt:lpstr>
      <vt:lpstr>Препараты кальция и витамина D </vt:lpstr>
      <vt:lpstr>СТАНДАРТ лечения ОП в первичном звене здравоохранения</vt:lpstr>
      <vt:lpstr>СТАНДАРТ лечения ОП в первичном звене здравоохранения</vt:lpstr>
      <vt:lpstr>СТАНДАРТ лечения ОП в первичном звене здравоохранения</vt:lpstr>
      <vt:lpstr>СТАНДАРТ лечения ОП в первичном звене здравоохранения</vt:lpstr>
      <vt:lpstr>Реабилитационные мероприятия</vt:lpstr>
      <vt:lpstr>Протекторы бедра</vt:lpstr>
      <vt:lpstr>ХИРУРГИЧЕСКОЕ ЛЕЧЕНИЕ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Оренбургский государственный  медицинский университет  ОСТЕОПОРОЗ В ПРАКТИКЕ ВРАЧА в ПОЛИКЛИНИКЕ   </dc:title>
  <dc:creator>MAX</dc:creator>
  <cp:lastModifiedBy>MAX</cp:lastModifiedBy>
  <cp:revision>28</cp:revision>
  <dcterms:created xsi:type="dcterms:W3CDTF">2019-08-31T09:34:30Z</dcterms:created>
  <dcterms:modified xsi:type="dcterms:W3CDTF">2019-08-31T14:11:21Z</dcterms:modified>
</cp:coreProperties>
</file>