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336" r:id="rId3"/>
    <p:sldId id="284" r:id="rId4"/>
    <p:sldId id="288" r:id="rId5"/>
    <p:sldId id="343" r:id="rId6"/>
    <p:sldId id="345" r:id="rId7"/>
    <p:sldId id="347" r:id="rId8"/>
    <p:sldId id="349" r:id="rId9"/>
    <p:sldId id="351" r:id="rId10"/>
    <p:sldId id="353" r:id="rId11"/>
    <p:sldId id="355" r:id="rId12"/>
    <p:sldId id="274" r:id="rId13"/>
    <p:sldId id="281" r:id="rId14"/>
    <p:sldId id="371" r:id="rId15"/>
    <p:sldId id="339" r:id="rId16"/>
    <p:sldId id="282" r:id="rId17"/>
    <p:sldId id="326" r:id="rId18"/>
    <p:sldId id="359" r:id="rId19"/>
    <p:sldId id="335" r:id="rId20"/>
    <p:sldId id="358" r:id="rId21"/>
    <p:sldId id="304" r:id="rId22"/>
    <p:sldId id="340" r:id="rId23"/>
    <p:sldId id="261" r:id="rId24"/>
    <p:sldId id="263" r:id="rId25"/>
    <p:sldId id="298" r:id="rId26"/>
    <p:sldId id="262" r:id="rId27"/>
    <p:sldId id="267" r:id="rId28"/>
    <p:sldId id="310" r:id="rId29"/>
    <p:sldId id="311" r:id="rId30"/>
    <p:sldId id="366" r:id="rId31"/>
    <p:sldId id="368" r:id="rId32"/>
    <p:sldId id="370" r:id="rId33"/>
    <p:sldId id="312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60" r:id="rId45"/>
    <p:sldId id="361" r:id="rId46"/>
    <p:sldId id="362" r:id="rId47"/>
    <p:sldId id="364" r:id="rId48"/>
    <p:sldId id="33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D42"/>
    <a:srgbClr val="FF7C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75" autoAdjust="0"/>
  </p:normalViewPr>
  <p:slideViewPr>
    <p:cSldViewPr>
      <p:cViewPr varScale="1">
        <p:scale>
          <a:sx n="100" d="100"/>
          <a:sy n="100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jpe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E2D7F-79F7-48DF-81B0-A04FEA3C4996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9F9FE-6C0D-46C2-94DB-E3BFE0A91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57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F9FE-6C0D-46C2-94DB-E3BFE0A917D7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61A9B7B-31F4-4F48-AD23-4C690E9ADB6D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0925B0-F055-4305-813C-A5BC9E8DA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7%D0%B5%D1%80%D0%BA%D0%B0%D0%BB%D0%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jpeg"/><Relationship Id="rId4" Type="http://schemas.openxmlformats.org/officeDocument/2006/relationships/image" Target="../media/image1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28680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Оптические квантовые генераторы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12" y="1214422"/>
            <a:ext cx="5429288" cy="534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2844" y="500042"/>
            <a:ext cx="8786874" cy="1785950"/>
          </a:xfrm>
          <a:prstGeom prst="roundRect">
            <a:avLst/>
          </a:prstGeom>
          <a:ln w="444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642918"/>
            <a:ext cx="878687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2. Инверсная населённость энергетических уровней</a:t>
            </a:r>
            <a:r>
              <a:rPr lang="ru-RU" sz="2800" b="1" dirty="0" smtClean="0"/>
              <a:t>-</a:t>
            </a:r>
          </a:p>
          <a:p>
            <a:r>
              <a:rPr lang="ru-RU" sz="2400" dirty="0" smtClean="0"/>
              <a:t>это состояние, когда на более высоком энергетическом уровне находится больше частиц, чем на более низком</a:t>
            </a:r>
          </a:p>
          <a:p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00100" y="3071810"/>
            <a:ext cx="214314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00100" y="5214950"/>
            <a:ext cx="214314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14942" y="3214686"/>
            <a:ext cx="214314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214942" y="5143512"/>
            <a:ext cx="2143140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1142976" y="4929198"/>
            <a:ext cx="285752" cy="285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1643042" y="4929198"/>
            <a:ext cx="285752" cy="285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2143108" y="4929198"/>
            <a:ext cx="285752" cy="285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2714612" y="4929198"/>
            <a:ext cx="285752" cy="285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21"/>
          <p:cNvGrpSpPr/>
          <p:nvPr/>
        </p:nvGrpSpPr>
        <p:grpSpPr>
          <a:xfrm>
            <a:off x="5357818" y="2928934"/>
            <a:ext cx="2000264" cy="295276"/>
            <a:chOff x="5357818" y="2928934"/>
            <a:chExt cx="2000264" cy="295276"/>
          </a:xfrm>
        </p:grpSpPr>
        <p:sp>
          <p:nvSpPr>
            <p:cNvPr id="17" name="Блок-схема: узел 16"/>
            <p:cNvSpPr/>
            <p:nvPr/>
          </p:nvSpPr>
          <p:spPr>
            <a:xfrm>
              <a:off x="5357818" y="2928934"/>
              <a:ext cx="285752" cy="28575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узел 17"/>
            <p:cNvSpPr/>
            <p:nvPr/>
          </p:nvSpPr>
          <p:spPr>
            <a:xfrm>
              <a:off x="7072330" y="2928934"/>
              <a:ext cx="285752" cy="295276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узел 18"/>
            <p:cNvSpPr/>
            <p:nvPr/>
          </p:nvSpPr>
          <p:spPr>
            <a:xfrm>
              <a:off x="6643702" y="2928934"/>
              <a:ext cx="285752" cy="28575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Блок-схема: узел 19"/>
            <p:cNvSpPr/>
            <p:nvPr/>
          </p:nvSpPr>
          <p:spPr>
            <a:xfrm>
              <a:off x="6215074" y="2928934"/>
              <a:ext cx="285752" cy="28575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Блок-схема: узел 20"/>
            <p:cNvSpPr/>
            <p:nvPr/>
          </p:nvSpPr>
          <p:spPr>
            <a:xfrm>
              <a:off x="5786446" y="2928934"/>
              <a:ext cx="285752" cy="285752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35"/>
          <p:cNvGrpSpPr/>
          <p:nvPr/>
        </p:nvGrpSpPr>
        <p:grpSpPr>
          <a:xfrm>
            <a:off x="6572264" y="3500438"/>
            <a:ext cx="1285884" cy="1285833"/>
            <a:chOff x="7358082" y="3429000"/>
            <a:chExt cx="1285884" cy="1285833"/>
          </a:xfrm>
        </p:grpSpPr>
        <p:grpSp>
          <p:nvGrpSpPr>
            <p:cNvPr id="6" name="Группа 47"/>
            <p:cNvGrpSpPr>
              <a:grpSpLocks/>
            </p:cNvGrpSpPr>
            <p:nvPr/>
          </p:nvGrpSpPr>
          <p:grpSpPr bwMode="auto">
            <a:xfrm>
              <a:off x="7358082" y="3429000"/>
              <a:ext cx="1285884" cy="285701"/>
              <a:chOff x="6643688" y="2495199"/>
              <a:chExt cx="2071687" cy="361629"/>
            </a:xfrm>
          </p:grpSpPr>
          <p:cxnSp>
            <p:nvCxnSpPr>
              <p:cNvPr id="28" name="Прямая со стрелкой 27"/>
              <p:cNvCxnSpPr/>
              <p:nvPr/>
            </p:nvCxnSpPr>
            <p:spPr>
              <a:xfrm>
                <a:off x="6643688" y="2642706"/>
                <a:ext cx="2071687" cy="1586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Полилиния 49"/>
              <p:cNvSpPr/>
              <p:nvPr/>
            </p:nvSpPr>
            <p:spPr>
              <a:xfrm rot="702580">
                <a:off x="6950076" y="2495199"/>
                <a:ext cx="1166811" cy="361629"/>
              </a:xfrm>
              <a:custGeom>
                <a:avLst/>
                <a:gdLst>
                  <a:gd name="connsiteX0" fmla="*/ 0 w 636104"/>
                  <a:gd name="connsiteY0" fmla="*/ 457200 h 457200"/>
                  <a:gd name="connsiteX1" fmla="*/ 198782 w 636104"/>
                  <a:gd name="connsiteY1" fmla="*/ 39756 h 457200"/>
                  <a:gd name="connsiteX2" fmla="*/ 417443 w 636104"/>
                  <a:gd name="connsiteY2" fmla="*/ 397565 h 457200"/>
                  <a:gd name="connsiteX3" fmla="*/ 596347 w 636104"/>
                  <a:gd name="connsiteY3" fmla="*/ 59635 h 457200"/>
                  <a:gd name="connsiteX4" fmla="*/ 636104 w 636104"/>
                  <a:gd name="connsiteY4" fmla="*/ 3975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04" h="457200">
                    <a:moveTo>
                      <a:pt x="0" y="457200"/>
                    </a:moveTo>
                    <a:cubicBezTo>
                      <a:pt x="64604" y="253447"/>
                      <a:pt x="129208" y="49695"/>
                      <a:pt x="198782" y="39756"/>
                    </a:cubicBezTo>
                    <a:cubicBezTo>
                      <a:pt x="268356" y="29817"/>
                      <a:pt x="351182" y="394252"/>
                      <a:pt x="417443" y="397565"/>
                    </a:cubicBezTo>
                    <a:cubicBezTo>
                      <a:pt x="483704" y="400878"/>
                      <a:pt x="559904" y="119270"/>
                      <a:pt x="596347" y="59635"/>
                    </a:cubicBezTo>
                    <a:cubicBezTo>
                      <a:pt x="632790" y="0"/>
                      <a:pt x="634447" y="19878"/>
                      <a:pt x="636104" y="39756"/>
                    </a:cubicBezTo>
                  </a:path>
                </a:pathLst>
              </a:cu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7" name="Группа 47"/>
            <p:cNvGrpSpPr>
              <a:grpSpLocks/>
            </p:cNvGrpSpPr>
            <p:nvPr/>
          </p:nvGrpSpPr>
          <p:grpSpPr bwMode="auto">
            <a:xfrm>
              <a:off x="7358082" y="4429132"/>
              <a:ext cx="1285884" cy="285701"/>
              <a:chOff x="6643688" y="2495199"/>
              <a:chExt cx="2071687" cy="361629"/>
            </a:xfrm>
          </p:grpSpPr>
          <p:cxnSp>
            <p:nvCxnSpPr>
              <p:cNvPr id="26" name="Прямая со стрелкой 25"/>
              <p:cNvCxnSpPr/>
              <p:nvPr/>
            </p:nvCxnSpPr>
            <p:spPr>
              <a:xfrm>
                <a:off x="6643688" y="2642706"/>
                <a:ext cx="2071687" cy="1586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Полилиния 49"/>
              <p:cNvSpPr/>
              <p:nvPr/>
            </p:nvSpPr>
            <p:spPr>
              <a:xfrm rot="702580">
                <a:off x="6950076" y="2495199"/>
                <a:ext cx="1166811" cy="361629"/>
              </a:xfrm>
              <a:custGeom>
                <a:avLst/>
                <a:gdLst>
                  <a:gd name="connsiteX0" fmla="*/ 0 w 636104"/>
                  <a:gd name="connsiteY0" fmla="*/ 457200 h 457200"/>
                  <a:gd name="connsiteX1" fmla="*/ 198782 w 636104"/>
                  <a:gd name="connsiteY1" fmla="*/ 39756 h 457200"/>
                  <a:gd name="connsiteX2" fmla="*/ 417443 w 636104"/>
                  <a:gd name="connsiteY2" fmla="*/ 397565 h 457200"/>
                  <a:gd name="connsiteX3" fmla="*/ 596347 w 636104"/>
                  <a:gd name="connsiteY3" fmla="*/ 59635 h 457200"/>
                  <a:gd name="connsiteX4" fmla="*/ 636104 w 636104"/>
                  <a:gd name="connsiteY4" fmla="*/ 3975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04" h="457200">
                    <a:moveTo>
                      <a:pt x="0" y="457200"/>
                    </a:moveTo>
                    <a:cubicBezTo>
                      <a:pt x="64604" y="253447"/>
                      <a:pt x="129208" y="49695"/>
                      <a:pt x="198782" y="39756"/>
                    </a:cubicBezTo>
                    <a:cubicBezTo>
                      <a:pt x="268356" y="29817"/>
                      <a:pt x="351182" y="394252"/>
                      <a:pt x="417443" y="397565"/>
                    </a:cubicBezTo>
                    <a:cubicBezTo>
                      <a:pt x="483704" y="400878"/>
                      <a:pt x="559904" y="119270"/>
                      <a:pt x="596347" y="59635"/>
                    </a:cubicBezTo>
                    <a:cubicBezTo>
                      <a:pt x="632790" y="0"/>
                      <a:pt x="634447" y="19878"/>
                      <a:pt x="636104" y="39756"/>
                    </a:cubicBezTo>
                  </a:path>
                </a:pathLst>
              </a:cu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16" name="Группа 47"/>
            <p:cNvGrpSpPr>
              <a:grpSpLocks/>
            </p:cNvGrpSpPr>
            <p:nvPr/>
          </p:nvGrpSpPr>
          <p:grpSpPr bwMode="auto">
            <a:xfrm>
              <a:off x="7358082" y="3786190"/>
              <a:ext cx="1285884" cy="285701"/>
              <a:chOff x="6643688" y="2495199"/>
              <a:chExt cx="2071687" cy="361629"/>
            </a:xfrm>
          </p:grpSpPr>
          <p:cxnSp>
            <p:nvCxnSpPr>
              <p:cNvPr id="31" name="Прямая со стрелкой 30"/>
              <p:cNvCxnSpPr/>
              <p:nvPr/>
            </p:nvCxnSpPr>
            <p:spPr>
              <a:xfrm>
                <a:off x="6643688" y="2642706"/>
                <a:ext cx="2071687" cy="1586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Полилиния 49"/>
              <p:cNvSpPr/>
              <p:nvPr/>
            </p:nvSpPr>
            <p:spPr>
              <a:xfrm rot="702580">
                <a:off x="6950076" y="2495199"/>
                <a:ext cx="1166811" cy="361629"/>
              </a:xfrm>
              <a:custGeom>
                <a:avLst/>
                <a:gdLst>
                  <a:gd name="connsiteX0" fmla="*/ 0 w 636104"/>
                  <a:gd name="connsiteY0" fmla="*/ 457200 h 457200"/>
                  <a:gd name="connsiteX1" fmla="*/ 198782 w 636104"/>
                  <a:gd name="connsiteY1" fmla="*/ 39756 h 457200"/>
                  <a:gd name="connsiteX2" fmla="*/ 417443 w 636104"/>
                  <a:gd name="connsiteY2" fmla="*/ 397565 h 457200"/>
                  <a:gd name="connsiteX3" fmla="*/ 596347 w 636104"/>
                  <a:gd name="connsiteY3" fmla="*/ 59635 h 457200"/>
                  <a:gd name="connsiteX4" fmla="*/ 636104 w 636104"/>
                  <a:gd name="connsiteY4" fmla="*/ 3975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04" h="457200">
                    <a:moveTo>
                      <a:pt x="0" y="457200"/>
                    </a:moveTo>
                    <a:cubicBezTo>
                      <a:pt x="64604" y="253447"/>
                      <a:pt x="129208" y="49695"/>
                      <a:pt x="198782" y="39756"/>
                    </a:cubicBezTo>
                    <a:cubicBezTo>
                      <a:pt x="268356" y="29817"/>
                      <a:pt x="351182" y="394252"/>
                      <a:pt x="417443" y="397565"/>
                    </a:cubicBezTo>
                    <a:cubicBezTo>
                      <a:pt x="483704" y="400878"/>
                      <a:pt x="559904" y="119270"/>
                      <a:pt x="596347" y="59635"/>
                    </a:cubicBezTo>
                    <a:cubicBezTo>
                      <a:pt x="632790" y="0"/>
                      <a:pt x="634447" y="19878"/>
                      <a:pt x="636104" y="39756"/>
                    </a:cubicBezTo>
                  </a:path>
                </a:pathLst>
              </a:cu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22" name="Группа 47"/>
            <p:cNvGrpSpPr>
              <a:grpSpLocks/>
            </p:cNvGrpSpPr>
            <p:nvPr/>
          </p:nvGrpSpPr>
          <p:grpSpPr bwMode="auto">
            <a:xfrm>
              <a:off x="7358082" y="4071942"/>
              <a:ext cx="1285884" cy="285701"/>
              <a:chOff x="6643688" y="2495199"/>
              <a:chExt cx="2071687" cy="361629"/>
            </a:xfrm>
          </p:grpSpPr>
          <p:cxnSp>
            <p:nvCxnSpPr>
              <p:cNvPr id="34" name="Прямая со стрелкой 33"/>
              <p:cNvCxnSpPr/>
              <p:nvPr/>
            </p:nvCxnSpPr>
            <p:spPr>
              <a:xfrm>
                <a:off x="6643688" y="2642706"/>
                <a:ext cx="2071687" cy="1586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49"/>
              <p:cNvSpPr/>
              <p:nvPr/>
            </p:nvSpPr>
            <p:spPr>
              <a:xfrm rot="702580">
                <a:off x="6950076" y="2495199"/>
                <a:ext cx="1166811" cy="361629"/>
              </a:xfrm>
              <a:custGeom>
                <a:avLst/>
                <a:gdLst>
                  <a:gd name="connsiteX0" fmla="*/ 0 w 636104"/>
                  <a:gd name="connsiteY0" fmla="*/ 457200 h 457200"/>
                  <a:gd name="connsiteX1" fmla="*/ 198782 w 636104"/>
                  <a:gd name="connsiteY1" fmla="*/ 39756 h 457200"/>
                  <a:gd name="connsiteX2" fmla="*/ 417443 w 636104"/>
                  <a:gd name="connsiteY2" fmla="*/ 397565 h 457200"/>
                  <a:gd name="connsiteX3" fmla="*/ 596347 w 636104"/>
                  <a:gd name="connsiteY3" fmla="*/ 59635 h 457200"/>
                  <a:gd name="connsiteX4" fmla="*/ 636104 w 636104"/>
                  <a:gd name="connsiteY4" fmla="*/ 3975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04" h="457200">
                    <a:moveTo>
                      <a:pt x="0" y="457200"/>
                    </a:moveTo>
                    <a:cubicBezTo>
                      <a:pt x="64604" y="253447"/>
                      <a:pt x="129208" y="49695"/>
                      <a:pt x="198782" y="39756"/>
                    </a:cubicBezTo>
                    <a:cubicBezTo>
                      <a:pt x="268356" y="29817"/>
                      <a:pt x="351182" y="394252"/>
                      <a:pt x="417443" y="397565"/>
                    </a:cubicBezTo>
                    <a:cubicBezTo>
                      <a:pt x="483704" y="400878"/>
                      <a:pt x="559904" y="119270"/>
                      <a:pt x="596347" y="59635"/>
                    </a:cubicBezTo>
                    <a:cubicBezTo>
                      <a:pt x="632790" y="0"/>
                      <a:pt x="634447" y="19878"/>
                      <a:pt x="636104" y="39756"/>
                    </a:cubicBezTo>
                  </a:path>
                </a:pathLst>
              </a:cu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39" name="Прямоугольник 38"/>
          <p:cNvSpPr/>
          <p:nvPr/>
        </p:nvSpPr>
        <p:spPr>
          <a:xfrm>
            <a:off x="4643438" y="492919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E</a:t>
            </a:r>
            <a:r>
              <a:rPr lang="ru-RU" sz="2000" b="1" baseline="-25000" dirty="0" smtClean="0"/>
              <a:t>0 </a:t>
            </a:r>
            <a:endParaRPr lang="ru-RU" sz="2000" dirty="0" smtClean="0"/>
          </a:p>
          <a:p>
            <a:endParaRPr lang="ru-RU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57158" y="4929198"/>
            <a:ext cx="57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r>
              <a:rPr lang="ru-RU" b="1" baseline="-25000" dirty="0" smtClean="0"/>
              <a:t>0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571472" y="2786058"/>
            <a:ext cx="4286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</a:t>
            </a:r>
            <a:r>
              <a:rPr lang="ru-RU" sz="2000" b="1" baseline="30000" dirty="0" smtClean="0"/>
              <a:t>*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4643438" y="2928934"/>
            <a:ext cx="5000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</a:t>
            </a:r>
            <a:r>
              <a:rPr lang="ru-RU" sz="2000" b="1" baseline="30000" dirty="0" smtClean="0"/>
              <a:t>*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4786314" y="557214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Инверсная населённость</a:t>
            </a:r>
            <a:endParaRPr lang="ru-RU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00034" y="557214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Больцмановская</a:t>
            </a:r>
            <a:r>
              <a:rPr lang="ru-RU" b="1" dirty="0" smtClean="0"/>
              <a:t> населённость уровней</a:t>
            </a:r>
            <a:endParaRPr lang="ru-RU" b="1" dirty="0"/>
          </a:p>
        </p:txBody>
      </p:sp>
      <p:sp>
        <p:nvSpPr>
          <p:cNvPr id="37" name="Блок-схема: узел 36"/>
          <p:cNvSpPr/>
          <p:nvPr/>
        </p:nvSpPr>
        <p:spPr>
          <a:xfrm>
            <a:off x="1714480" y="2786058"/>
            <a:ext cx="285752" cy="28575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4305 L 0.00157 0.2902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2844" y="571480"/>
            <a:ext cx="8643998" cy="1785950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7158" y="857232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Активная </a:t>
            </a:r>
            <a:r>
              <a:rPr lang="ru-RU" sz="2800" b="1" dirty="0" smtClean="0">
                <a:solidFill>
                  <a:srgbClr val="C00000"/>
                </a:solidFill>
              </a:rPr>
              <a:t>среда</a:t>
            </a:r>
            <a:r>
              <a:rPr lang="ru-RU" sz="2800" b="1" dirty="0" smtClean="0"/>
              <a:t>-</a:t>
            </a:r>
            <a:r>
              <a:rPr lang="ru-RU" sz="2800" dirty="0" smtClean="0"/>
              <a:t>среда, приведённая в состояние с инверсной населённостью энергетических  уровней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2786058"/>
            <a:ext cx="8643998" cy="2571768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7158" y="3000372"/>
            <a:ext cx="79296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Создать инверсную населённость </a:t>
            </a:r>
            <a:r>
              <a:rPr lang="ru-RU" sz="2400" dirty="0" smtClean="0"/>
              <a:t>можно только выведя среду из состояния термодинамического равновесия специально возбуждая частицы(методы накачки)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3357562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71604" y="285728"/>
            <a:ext cx="5000660" cy="500066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71604" y="142852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C00000"/>
                </a:solidFill>
              </a:rPr>
              <a:t>Строение лазера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85984" y="3143248"/>
            <a:ext cx="3643338" cy="1428760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14546" y="5429264"/>
            <a:ext cx="37862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ru-RU" sz="2800" b="1" dirty="0" smtClean="0"/>
              <a:t>оптический резонатор </a:t>
            </a:r>
          </a:p>
          <a:p>
            <a:endParaRPr lang="ru-RU" dirty="0"/>
          </a:p>
        </p:txBody>
      </p:sp>
      <p:pic>
        <p:nvPicPr>
          <p:cNvPr id="11" name="Picture 7" descr="G:\вика\о лазерах\532-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1" y="1071546"/>
            <a:ext cx="2680248" cy="17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14546" y="3286124"/>
            <a:ext cx="3571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активная (рабочая) среда</a:t>
            </a:r>
          </a:p>
          <a:p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57422" y="1357298"/>
            <a:ext cx="3571900" cy="1143008"/>
          </a:xfrm>
          <a:prstGeom prst="roundRect">
            <a:avLst/>
          </a:prstGeom>
          <a:solidFill>
            <a:srgbClr val="FF7C80"/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428860" y="1285860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система накачки (источник энергии)</a:t>
            </a:r>
            <a:endParaRPr lang="ru-RU" sz="2800" b="1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2643174" y="2500306"/>
            <a:ext cx="71438" cy="7858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5572132" y="2500306"/>
            <a:ext cx="71438" cy="7858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28794" y="3000372"/>
            <a:ext cx="357190" cy="164307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29322" y="3071810"/>
            <a:ext cx="357190" cy="164307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16200000" flipH="1">
            <a:off x="1785919" y="4929198"/>
            <a:ext cx="928695" cy="35719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5554273" y="5018495"/>
            <a:ext cx="928694" cy="32147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4282" y="3357562"/>
            <a:ext cx="16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Непрозрачное зеркало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429388" y="3286124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Полупрозрачное зеркало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10583" t="31668" r="13736" b="14215"/>
          <a:stretch>
            <a:fillRect/>
          </a:stretch>
        </p:blipFill>
        <p:spPr bwMode="auto">
          <a:xfrm>
            <a:off x="1285852" y="928670"/>
            <a:ext cx="60722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44" y="5643578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 — активная среда; 2 — энергия накачки лазера; 3 — непрозрачное </a:t>
            </a:r>
            <a:r>
              <a:rPr lang="ru-RU" dirty="0" smtClean="0">
                <a:hlinkClick r:id="rId3" tooltip="Зеркало"/>
              </a:rPr>
              <a:t>зеркало</a:t>
            </a:r>
            <a:r>
              <a:rPr lang="ru-RU" dirty="0" smtClean="0"/>
              <a:t>; 4 — полупрозрачное зеркало; 5 — лазерный луч.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42852"/>
            <a:ext cx="79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Устройство лазера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268413"/>
            <a:ext cx="76327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4282" y="285728"/>
            <a:ext cx="8643998" cy="1214446"/>
          </a:xfrm>
          <a:prstGeom prst="roundRect">
            <a:avLst/>
          </a:prstGeom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0034" y="214290"/>
            <a:ext cx="80724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Рабочее тело- </a:t>
            </a:r>
            <a:r>
              <a:rPr lang="ru-RU" sz="2800" dirty="0" smtClean="0"/>
              <a:t>среда которая внешним воздействием переводится в активное состояние. </a:t>
            </a: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1857364"/>
            <a:ext cx="8715436" cy="4429156"/>
          </a:xfrm>
          <a:prstGeom prst="roundRect">
            <a:avLst/>
          </a:prstGeom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1538" y="1928802"/>
            <a:ext cx="30003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dirty="0" smtClean="0"/>
              <a:t>твёрдое тело</a:t>
            </a:r>
          </a:p>
          <a:p>
            <a:endParaRPr lang="ru-RU" sz="3200" b="1" dirty="0" smtClean="0"/>
          </a:p>
          <a:p>
            <a:pPr>
              <a:buFont typeface="Wingdings" pitchFamily="2" charset="2"/>
              <a:buChar char="v"/>
            </a:pPr>
            <a:r>
              <a:rPr lang="ru-RU" sz="3200" b="1" dirty="0" smtClean="0"/>
              <a:t>жидкость </a:t>
            </a:r>
          </a:p>
          <a:p>
            <a:pPr>
              <a:buFont typeface="Wingdings" pitchFamily="2" charset="2"/>
              <a:buChar char="v"/>
            </a:pPr>
            <a:endParaRPr lang="ru-RU" sz="3200" b="1" dirty="0" smtClean="0"/>
          </a:p>
          <a:p>
            <a:pPr>
              <a:buFont typeface="Wingdings" pitchFamily="2" charset="2"/>
              <a:buChar char="v"/>
            </a:pPr>
            <a:r>
              <a:rPr lang="ru-RU" sz="3200" b="1" dirty="0" smtClean="0"/>
              <a:t>газ</a:t>
            </a:r>
          </a:p>
          <a:p>
            <a:pPr>
              <a:buFont typeface="Wingdings" pitchFamily="2" charset="2"/>
              <a:buChar char="v"/>
            </a:pPr>
            <a:endParaRPr lang="ru-RU" sz="3200" b="1" dirty="0" smtClean="0"/>
          </a:p>
          <a:p>
            <a:pPr>
              <a:buFont typeface="Wingdings" pitchFamily="2" charset="2"/>
              <a:buChar char="v"/>
            </a:pPr>
            <a:r>
              <a:rPr lang="ru-RU" sz="3200" b="1" dirty="0" smtClean="0"/>
              <a:t> плазма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0034" y="142852"/>
            <a:ext cx="8072494" cy="1341932"/>
          </a:xfrm>
          <a:prstGeom prst="roundRect">
            <a:avLst/>
          </a:prstGeom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14348" y="214290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Система накачки</a:t>
            </a:r>
            <a:r>
              <a:rPr lang="ru-RU" sz="2400" dirty="0" smtClean="0"/>
              <a:t>-устройство для приведения рабочего тела в активное состояние (с инверсной заселённостью уровней</a:t>
            </a:r>
            <a:r>
              <a:rPr lang="ru-RU" sz="2400" dirty="0" smtClean="0"/>
              <a:t>).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439" y="1700808"/>
            <a:ext cx="8572560" cy="4857784"/>
          </a:xfrm>
          <a:prstGeom prst="roundRect">
            <a:avLst/>
          </a:prstGeom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772816"/>
            <a:ext cx="84249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</a:rPr>
              <a:t>В твердотельных лазерах </a:t>
            </a:r>
            <a:r>
              <a:rPr lang="ru-RU" sz="2400" dirty="0" smtClean="0"/>
              <a:t>она осуществляется за счёт облучения мощными газоразрядными лампами -вспышками.</a:t>
            </a:r>
          </a:p>
          <a:p>
            <a:pPr>
              <a:buFont typeface="Wingdings" pitchFamily="2" charset="2"/>
              <a:buChar char="v"/>
            </a:pPr>
            <a:endParaRPr lang="ru-RU" sz="2400" dirty="0" smtClean="0"/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В газовых и жидкостных лазерах  </a:t>
            </a:r>
            <a:r>
              <a:rPr lang="ru-RU" sz="2400" dirty="0" smtClean="0"/>
              <a:t>используется накачка электрическим разрядом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</a:rPr>
              <a:t>Накачка химических лазеров </a:t>
            </a:r>
            <a:r>
              <a:rPr lang="ru-RU" sz="2400" dirty="0" smtClean="0"/>
              <a:t>происходит посредством протекания в их активной среде химических реакций.</a:t>
            </a:r>
          </a:p>
          <a:p>
            <a:endParaRPr lang="ru-RU" sz="2400" dirty="0" smtClean="0"/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</a:rPr>
              <a:t>Накачка полупроводниковых лазеров </a:t>
            </a:r>
            <a:r>
              <a:rPr lang="ru-RU" sz="2400" dirty="0" smtClean="0"/>
              <a:t>происходит под действием сильного прямого тока через </a:t>
            </a:r>
            <a:r>
              <a:rPr lang="ru-RU" sz="2400" dirty="0" err="1" smtClean="0"/>
              <a:t>р</a:t>
            </a:r>
            <a:r>
              <a:rPr lang="ru-RU" sz="2400" dirty="0" smtClean="0"/>
              <a:t>-</a:t>
            </a:r>
            <a:r>
              <a:rPr lang="en-US" sz="2400" dirty="0" smtClean="0"/>
              <a:t>n</a:t>
            </a:r>
            <a:r>
              <a:rPr lang="ru-RU" sz="2400" dirty="0" smtClean="0"/>
              <a:t> переход. 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2844" y="500042"/>
            <a:ext cx="8643998" cy="1214446"/>
          </a:xfrm>
          <a:prstGeom prst="roundRect">
            <a:avLst/>
          </a:prstGeom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571480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Оптический резонатор</a:t>
            </a:r>
            <a:r>
              <a:rPr lang="ru-RU" sz="2800" dirty="0" smtClean="0"/>
              <a:t>-два плоскопараллельных зеркала, обращённых друг к другу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2357430"/>
            <a:ext cx="8715436" cy="3357586"/>
          </a:xfrm>
          <a:prstGeom prst="roundRect">
            <a:avLst/>
          </a:prstGeom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71472" y="2285992"/>
            <a:ext cx="7786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Обеспечивает положительную обратную </a:t>
            </a:r>
            <a:r>
              <a:rPr lang="ru-RU" sz="3200" dirty="0" err="1" smtClean="0"/>
              <a:t>связь-многократное</a:t>
            </a:r>
            <a:r>
              <a:rPr lang="ru-RU" sz="3200" dirty="0" smtClean="0"/>
              <a:t> движение фотонов  в рабочем теле, приводящее к лавинообразному нарастанию фотонов лазерного излучения.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4929187" cy="6416675"/>
          </a:xfrm>
          <a:prstGeom prst="rect">
            <a:avLst/>
          </a:prstGeom>
          <a:noFill/>
          <a:ln w="412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57818" y="428604"/>
            <a:ext cx="350046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Развитие лавинообразного процесса генерации в </a:t>
            </a:r>
            <a:r>
              <a:rPr lang="ru-RU" sz="2400" b="1" dirty="0" smtClean="0">
                <a:solidFill>
                  <a:srgbClr val="C00000"/>
                </a:solidFill>
              </a:rPr>
              <a:t>лазере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3211" t="27676" r="24127" b="48076"/>
          <a:stretch>
            <a:fillRect/>
          </a:stretch>
        </p:blipFill>
        <p:spPr bwMode="auto">
          <a:xfrm>
            <a:off x="2214546" y="1285860"/>
            <a:ext cx="5019675" cy="1952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85720" y="285728"/>
            <a:ext cx="8643998" cy="714380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1472" y="214290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Рубиновый лазер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82" y="3643314"/>
            <a:ext cx="8643998" cy="2857520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71472" y="3929066"/>
            <a:ext cx="7929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</a:rPr>
              <a:t>Рабочее </a:t>
            </a:r>
            <a:r>
              <a:rPr lang="ru-RU" sz="2400" b="1" dirty="0" smtClean="0"/>
              <a:t>тело-рубин(</a:t>
            </a:r>
            <a:r>
              <a:rPr lang="ru-RU" sz="2400" b="1" dirty="0" err="1" smtClean="0"/>
              <a:t>кристал</a:t>
            </a:r>
            <a:r>
              <a:rPr lang="ru-RU" sz="2400" b="1" dirty="0" smtClean="0"/>
              <a:t> окиси алюминия, содержащей 0.05% ионов хрома)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</a:rPr>
              <a:t>Система </a:t>
            </a:r>
            <a:r>
              <a:rPr lang="ru-RU" sz="2400" b="1" dirty="0" err="1" smtClean="0"/>
              <a:t>накачки-оптическая</a:t>
            </a:r>
            <a:r>
              <a:rPr lang="ru-RU" sz="2400" b="1" dirty="0" smtClean="0"/>
              <a:t>(импульсный источник света большой мощности)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</a:rPr>
              <a:t>Длина волны </a:t>
            </a:r>
            <a:r>
              <a:rPr lang="ru-RU" sz="2400" b="1" dirty="0" smtClean="0"/>
              <a:t>лазерного излучения-694.3нм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2844" y="285728"/>
            <a:ext cx="8786874" cy="6357982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2910" y="1357298"/>
            <a:ext cx="76438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Исторические аспекты создания лазеров.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Свойства лазерного излучения.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Строение лазера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Принципиальные условия для работы лазера.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Рубиновый лазер.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Газовый </a:t>
            </a:r>
            <a:r>
              <a:rPr lang="en-US" dirty="0" smtClean="0"/>
              <a:t>He</a:t>
            </a:r>
            <a:r>
              <a:rPr lang="ru-RU" dirty="0" smtClean="0"/>
              <a:t>-</a:t>
            </a:r>
            <a:r>
              <a:rPr lang="en-US" dirty="0" smtClean="0"/>
              <a:t>Ne</a:t>
            </a:r>
            <a:r>
              <a:rPr lang="ru-RU" dirty="0" smtClean="0"/>
              <a:t> лазер.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Механизмы биологического действия излучения лазеров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Проникновение лазерного излучения в биологические ткани.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Термическое действие лазерного излучения.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Повреждение биологических объектов </a:t>
            </a:r>
            <a:r>
              <a:rPr lang="ru-RU" dirty="0" err="1" smtClean="0"/>
              <a:t>вследствиие</a:t>
            </a:r>
            <a:r>
              <a:rPr lang="ru-RU" dirty="0" smtClean="0"/>
              <a:t> механических эффектов.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Другие механизмы биологического действия лазерного излучения.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Механизмы лазерной </a:t>
            </a:r>
            <a:r>
              <a:rPr lang="ru-RU" dirty="0" err="1" smtClean="0"/>
              <a:t>биостимуляции</a:t>
            </a:r>
            <a:r>
              <a:rPr lang="ru-RU" dirty="0" smtClean="0"/>
              <a:t>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Основные направления и цели медико-биологического использования лазеров.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Воздействие на биологические структуры и процессы.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Изучение биологических структур и процессов.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42976" y="500042"/>
            <a:ext cx="628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Лазеры в медицине</a:t>
            </a:r>
          </a:p>
          <a:p>
            <a:pPr algn="ctr"/>
            <a:r>
              <a:rPr lang="ru-RU" sz="2400" b="1" dirty="0" smtClean="0"/>
              <a:t>План</a:t>
            </a:r>
            <a:endParaRPr lang="ru-RU" sz="2400" b="1" dirty="0"/>
          </a:p>
        </p:txBody>
      </p:sp>
      <p:pic>
        <p:nvPicPr>
          <p:cNvPr id="5" name="Picture 7" descr="G:\вика\о лазерах\532-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071546"/>
            <a:ext cx="2649500" cy="174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вика\о лазерах\10s0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000250"/>
            <a:ext cx="8429625" cy="4071938"/>
          </a:xfrm>
          <a:prstGeom prst="rect">
            <a:avLst/>
          </a:prstGeom>
          <a:noFill/>
          <a:ln w="38100" cmpd="sng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285728"/>
            <a:ext cx="8643998" cy="714380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4348" y="285728"/>
            <a:ext cx="65008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    Рубиновый лазер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000068" y="1285860"/>
            <a:ext cx="2714676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42944" y="6072206"/>
            <a:ext cx="7286708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643438" y="3000372"/>
            <a:ext cx="3000396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4321967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4822033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5322099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5822165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Блок-схема: узел 32"/>
          <p:cNvSpPr/>
          <p:nvPr/>
        </p:nvSpPr>
        <p:spPr>
          <a:xfrm>
            <a:off x="1500166" y="5857892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/>
          <p:cNvGrpSpPr/>
          <p:nvPr/>
        </p:nvGrpSpPr>
        <p:grpSpPr>
          <a:xfrm>
            <a:off x="5572132" y="2786058"/>
            <a:ext cx="1928826" cy="357190"/>
            <a:chOff x="5572132" y="2786058"/>
            <a:chExt cx="1928826" cy="357190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5572132" y="2786058"/>
              <a:ext cx="1357322" cy="357190"/>
              <a:chOff x="5572132" y="2786058"/>
              <a:chExt cx="1357322" cy="357190"/>
            </a:xfrm>
          </p:grpSpPr>
          <p:sp>
            <p:nvSpPr>
              <p:cNvPr id="34" name="Блок-схема: узел 33"/>
              <p:cNvSpPr/>
              <p:nvPr/>
            </p:nvSpPr>
            <p:spPr>
              <a:xfrm>
                <a:off x="5572132" y="2786058"/>
                <a:ext cx="357190" cy="357190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Блок-схема: узел 34"/>
              <p:cNvSpPr/>
              <p:nvPr/>
            </p:nvSpPr>
            <p:spPr>
              <a:xfrm>
                <a:off x="6072198" y="2786058"/>
                <a:ext cx="357190" cy="357190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Блок-схема: узел 35"/>
              <p:cNvSpPr/>
              <p:nvPr/>
            </p:nvSpPr>
            <p:spPr>
              <a:xfrm>
                <a:off x="6572264" y="2786058"/>
                <a:ext cx="357190" cy="357190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Блок-схема: узел 36"/>
            <p:cNvSpPr/>
            <p:nvPr/>
          </p:nvSpPr>
          <p:spPr>
            <a:xfrm>
              <a:off x="7143768" y="2786058"/>
              <a:ext cx="357190" cy="35719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57158" y="3000372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hv</a:t>
            </a:r>
            <a:endParaRPr lang="ru-RU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285720" y="5857892"/>
            <a:ext cx="78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</a:t>
            </a:r>
            <a:r>
              <a:rPr lang="ru-RU" sz="3200" dirty="0" smtClean="0"/>
              <a:t>0</a:t>
            </a:r>
            <a:endParaRPr lang="ru-RU" sz="4400" dirty="0"/>
          </a:p>
        </p:txBody>
      </p:sp>
      <p:sp>
        <p:nvSpPr>
          <p:cNvPr id="52" name="TextBox 51"/>
          <p:cNvSpPr txBox="1"/>
          <p:nvPr/>
        </p:nvSpPr>
        <p:spPr>
          <a:xfrm>
            <a:off x="571472" y="642918"/>
            <a:ext cx="1071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 </a:t>
            </a:r>
            <a:r>
              <a:rPr lang="ru-RU" sz="3200" b="1" baseline="30000" dirty="0" smtClean="0"/>
              <a:t>1*</a:t>
            </a:r>
            <a:endParaRPr lang="ru-RU" sz="3200" b="1" dirty="0" smtClean="0"/>
          </a:p>
          <a:p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357686" y="2428868"/>
            <a:ext cx="8098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E </a:t>
            </a:r>
            <a:r>
              <a:rPr lang="ru-RU" sz="3200" b="1" baseline="30000" dirty="0" smtClean="0"/>
              <a:t>2*</a:t>
            </a:r>
            <a:endParaRPr lang="ru-RU" sz="3200" b="1" dirty="0" smtClean="0"/>
          </a:p>
          <a:p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5715008" y="571480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 = 10 </a:t>
            </a:r>
            <a:r>
              <a:rPr lang="en-US" sz="2400" dirty="0" smtClean="0"/>
              <a:t>‾c</a:t>
            </a:r>
            <a:endParaRPr lang="ru-RU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6786578" y="428604"/>
            <a:ext cx="21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ru-RU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7286612" y="2214554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 = 10  c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8286776" y="2000240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-3</a:t>
            </a:r>
            <a:endParaRPr lang="ru-RU" sz="2400" dirty="0"/>
          </a:p>
        </p:txBody>
      </p:sp>
      <p:grpSp>
        <p:nvGrpSpPr>
          <p:cNvPr id="8" name="Группа 47"/>
          <p:cNvGrpSpPr>
            <a:grpSpLocks/>
          </p:cNvGrpSpPr>
          <p:nvPr/>
        </p:nvGrpSpPr>
        <p:grpSpPr bwMode="auto">
          <a:xfrm>
            <a:off x="0" y="3857628"/>
            <a:ext cx="1285884" cy="285752"/>
            <a:chOff x="6643688" y="2495199"/>
            <a:chExt cx="2071687" cy="361629"/>
          </a:xfrm>
        </p:grpSpPr>
        <p:cxnSp>
          <p:nvCxnSpPr>
            <p:cNvPr id="60" name="Прямая со стрелкой 59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5143504" y="1285860"/>
            <a:ext cx="3286148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714744" y="1285860"/>
            <a:ext cx="1357322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/>
          <p:cNvGrpSpPr/>
          <p:nvPr/>
        </p:nvGrpSpPr>
        <p:grpSpPr>
          <a:xfrm>
            <a:off x="7000892" y="3286124"/>
            <a:ext cx="1285884" cy="2214578"/>
            <a:chOff x="7643834" y="3286124"/>
            <a:chExt cx="1285884" cy="2214578"/>
          </a:xfrm>
        </p:grpSpPr>
        <p:grpSp>
          <p:nvGrpSpPr>
            <p:cNvPr id="64" name="Группа 47"/>
            <p:cNvGrpSpPr>
              <a:grpSpLocks/>
            </p:cNvGrpSpPr>
            <p:nvPr/>
          </p:nvGrpSpPr>
          <p:grpSpPr bwMode="auto">
            <a:xfrm>
              <a:off x="7643834" y="4214818"/>
              <a:ext cx="1285884" cy="285752"/>
              <a:chOff x="6643688" y="2495199"/>
              <a:chExt cx="2071687" cy="361629"/>
            </a:xfrm>
          </p:grpSpPr>
          <p:cxnSp>
            <p:nvCxnSpPr>
              <p:cNvPr id="65" name="Прямая со стрелкой 64"/>
              <p:cNvCxnSpPr/>
              <p:nvPr/>
            </p:nvCxnSpPr>
            <p:spPr>
              <a:xfrm>
                <a:off x="6643688" y="2642706"/>
                <a:ext cx="2071687" cy="158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Полилиния 49"/>
              <p:cNvSpPr/>
              <p:nvPr/>
            </p:nvSpPr>
            <p:spPr>
              <a:xfrm rot="702580">
                <a:off x="6950076" y="2495199"/>
                <a:ext cx="1166811" cy="361629"/>
              </a:xfrm>
              <a:custGeom>
                <a:avLst/>
                <a:gdLst>
                  <a:gd name="connsiteX0" fmla="*/ 0 w 636104"/>
                  <a:gd name="connsiteY0" fmla="*/ 457200 h 457200"/>
                  <a:gd name="connsiteX1" fmla="*/ 198782 w 636104"/>
                  <a:gd name="connsiteY1" fmla="*/ 39756 h 457200"/>
                  <a:gd name="connsiteX2" fmla="*/ 417443 w 636104"/>
                  <a:gd name="connsiteY2" fmla="*/ 397565 h 457200"/>
                  <a:gd name="connsiteX3" fmla="*/ 596347 w 636104"/>
                  <a:gd name="connsiteY3" fmla="*/ 59635 h 457200"/>
                  <a:gd name="connsiteX4" fmla="*/ 636104 w 636104"/>
                  <a:gd name="connsiteY4" fmla="*/ 3975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04" h="457200">
                    <a:moveTo>
                      <a:pt x="0" y="457200"/>
                    </a:moveTo>
                    <a:cubicBezTo>
                      <a:pt x="64604" y="253447"/>
                      <a:pt x="129208" y="49695"/>
                      <a:pt x="198782" y="39756"/>
                    </a:cubicBezTo>
                    <a:cubicBezTo>
                      <a:pt x="268356" y="29817"/>
                      <a:pt x="351182" y="394252"/>
                      <a:pt x="417443" y="397565"/>
                    </a:cubicBezTo>
                    <a:cubicBezTo>
                      <a:pt x="483704" y="400878"/>
                      <a:pt x="559904" y="119270"/>
                      <a:pt x="596347" y="59635"/>
                    </a:cubicBezTo>
                    <a:cubicBezTo>
                      <a:pt x="632790" y="0"/>
                      <a:pt x="634447" y="19878"/>
                      <a:pt x="636104" y="39756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71" name="Группа 70"/>
            <p:cNvGrpSpPr/>
            <p:nvPr/>
          </p:nvGrpSpPr>
          <p:grpSpPr>
            <a:xfrm>
              <a:off x="7643834" y="3286124"/>
              <a:ext cx="1285884" cy="2214578"/>
              <a:chOff x="7643834" y="3286124"/>
              <a:chExt cx="1285884" cy="2214578"/>
            </a:xfrm>
          </p:grpSpPr>
          <p:grpSp>
            <p:nvGrpSpPr>
              <p:cNvPr id="4" name="Группа 47"/>
              <p:cNvGrpSpPr>
                <a:grpSpLocks/>
              </p:cNvGrpSpPr>
              <p:nvPr/>
            </p:nvGrpSpPr>
            <p:grpSpPr bwMode="auto">
              <a:xfrm>
                <a:off x="7643834" y="5214950"/>
                <a:ext cx="1285884" cy="285752"/>
                <a:chOff x="6643688" y="2495199"/>
                <a:chExt cx="2071687" cy="361629"/>
              </a:xfrm>
            </p:grpSpPr>
            <p:cxnSp>
              <p:nvCxnSpPr>
                <p:cNvPr id="49" name="Прямая со стрелкой 48"/>
                <p:cNvCxnSpPr/>
                <p:nvPr/>
              </p:nvCxnSpPr>
              <p:spPr>
                <a:xfrm>
                  <a:off x="6643688" y="2642706"/>
                  <a:ext cx="2071687" cy="1586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Полилиния 49"/>
                <p:cNvSpPr/>
                <p:nvPr/>
              </p:nvSpPr>
              <p:spPr>
                <a:xfrm rot="702580">
                  <a:off x="6950076" y="2495199"/>
                  <a:ext cx="1166811" cy="361629"/>
                </a:xfrm>
                <a:custGeom>
                  <a:avLst/>
                  <a:gdLst>
                    <a:gd name="connsiteX0" fmla="*/ 0 w 636104"/>
                    <a:gd name="connsiteY0" fmla="*/ 457200 h 457200"/>
                    <a:gd name="connsiteX1" fmla="*/ 198782 w 636104"/>
                    <a:gd name="connsiteY1" fmla="*/ 39756 h 457200"/>
                    <a:gd name="connsiteX2" fmla="*/ 417443 w 636104"/>
                    <a:gd name="connsiteY2" fmla="*/ 397565 h 457200"/>
                    <a:gd name="connsiteX3" fmla="*/ 596347 w 636104"/>
                    <a:gd name="connsiteY3" fmla="*/ 59635 h 457200"/>
                    <a:gd name="connsiteX4" fmla="*/ 636104 w 636104"/>
                    <a:gd name="connsiteY4" fmla="*/ 39756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6104" h="457200">
                      <a:moveTo>
                        <a:pt x="0" y="457200"/>
                      </a:moveTo>
                      <a:cubicBezTo>
                        <a:pt x="64604" y="253447"/>
                        <a:pt x="129208" y="49695"/>
                        <a:pt x="198782" y="39756"/>
                      </a:cubicBezTo>
                      <a:cubicBezTo>
                        <a:pt x="268356" y="29817"/>
                        <a:pt x="351182" y="394252"/>
                        <a:pt x="417443" y="397565"/>
                      </a:cubicBezTo>
                      <a:cubicBezTo>
                        <a:pt x="483704" y="400878"/>
                        <a:pt x="559904" y="119270"/>
                        <a:pt x="596347" y="59635"/>
                      </a:cubicBezTo>
                      <a:cubicBezTo>
                        <a:pt x="632790" y="0"/>
                        <a:pt x="634447" y="19878"/>
                        <a:pt x="636104" y="39756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grpSp>
            <p:nvGrpSpPr>
              <p:cNvPr id="5" name="Группа 47"/>
              <p:cNvGrpSpPr>
                <a:grpSpLocks/>
              </p:cNvGrpSpPr>
              <p:nvPr/>
            </p:nvGrpSpPr>
            <p:grpSpPr bwMode="auto">
              <a:xfrm>
                <a:off x="7643834" y="3286124"/>
                <a:ext cx="1285884" cy="285752"/>
                <a:chOff x="6643688" y="2495199"/>
                <a:chExt cx="2071687" cy="361629"/>
              </a:xfrm>
            </p:grpSpPr>
            <p:cxnSp>
              <p:nvCxnSpPr>
                <p:cNvPr id="42" name="Прямая со стрелкой 41"/>
                <p:cNvCxnSpPr/>
                <p:nvPr/>
              </p:nvCxnSpPr>
              <p:spPr>
                <a:xfrm>
                  <a:off x="6643688" y="2642706"/>
                  <a:ext cx="2071687" cy="1586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Полилиния 49"/>
                <p:cNvSpPr/>
                <p:nvPr/>
              </p:nvSpPr>
              <p:spPr>
                <a:xfrm rot="702580">
                  <a:off x="6950076" y="2495199"/>
                  <a:ext cx="1166811" cy="361629"/>
                </a:xfrm>
                <a:custGeom>
                  <a:avLst/>
                  <a:gdLst>
                    <a:gd name="connsiteX0" fmla="*/ 0 w 636104"/>
                    <a:gd name="connsiteY0" fmla="*/ 457200 h 457200"/>
                    <a:gd name="connsiteX1" fmla="*/ 198782 w 636104"/>
                    <a:gd name="connsiteY1" fmla="*/ 39756 h 457200"/>
                    <a:gd name="connsiteX2" fmla="*/ 417443 w 636104"/>
                    <a:gd name="connsiteY2" fmla="*/ 397565 h 457200"/>
                    <a:gd name="connsiteX3" fmla="*/ 596347 w 636104"/>
                    <a:gd name="connsiteY3" fmla="*/ 59635 h 457200"/>
                    <a:gd name="connsiteX4" fmla="*/ 636104 w 636104"/>
                    <a:gd name="connsiteY4" fmla="*/ 39756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6104" h="457200">
                      <a:moveTo>
                        <a:pt x="0" y="457200"/>
                      </a:moveTo>
                      <a:cubicBezTo>
                        <a:pt x="64604" y="253447"/>
                        <a:pt x="129208" y="49695"/>
                        <a:pt x="198782" y="39756"/>
                      </a:cubicBezTo>
                      <a:cubicBezTo>
                        <a:pt x="268356" y="29817"/>
                        <a:pt x="351182" y="394252"/>
                        <a:pt x="417443" y="397565"/>
                      </a:cubicBezTo>
                      <a:cubicBezTo>
                        <a:pt x="483704" y="400878"/>
                        <a:pt x="559904" y="119270"/>
                        <a:pt x="596347" y="59635"/>
                      </a:cubicBezTo>
                      <a:cubicBezTo>
                        <a:pt x="632790" y="0"/>
                        <a:pt x="634447" y="19878"/>
                        <a:pt x="636104" y="39756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grpSp>
            <p:nvGrpSpPr>
              <p:cNvPr id="6" name="Группа 47"/>
              <p:cNvGrpSpPr>
                <a:grpSpLocks/>
              </p:cNvGrpSpPr>
              <p:nvPr/>
            </p:nvGrpSpPr>
            <p:grpSpPr bwMode="auto">
              <a:xfrm>
                <a:off x="7643834" y="4714884"/>
                <a:ext cx="1285884" cy="285752"/>
                <a:chOff x="6643688" y="2495199"/>
                <a:chExt cx="2071687" cy="361629"/>
              </a:xfrm>
            </p:grpSpPr>
            <p:cxnSp>
              <p:nvCxnSpPr>
                <p:cNvPr id="46" name="Прямая со стрелкой 45"/>
                <p:cNvCxnSpPr/>
                <p:nvPr/>
              </p:nvCxnSpPr>
              <p:spPr>
                <a:xfrm>
                  <a:off x="6643688" y="2642706"/>
                  <a:ext cx="2071687" cy="1586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Полилиния 49"/>
                <p:cNvSpPr/>
                <p:nvPr/>
              </p:nvSpPr>
              <p:spPr>
                <a:xfrm rot="702580">
                  <a:off x="6950076" y="2495199"/>
                  <a:ext cx="1166811" cy="361629"/>
                </a:xfrm>
                <a:custGeom>
                  <a:avLst/>
                  <a:gdLst>
                    <a:gd name="connsiteX0" fmla="*/ 0 w 636104"/>
                    <a:gd name="connsiteY0" fmla="*/ 457200 h 457200"/>
                    <a:gd name="connsiteX1" fmla="*/ 198782 w 636104"/>
                    <a:gd name="connsiteY1" fmla="*/ 39756 h 457200"/>
                    <a:gd name="connsiteX2" fmla="*/ 417443 w 636104"/>
                    <a:gd name="connsiteY2" fmla="*/ 397565 h 457200"/>
                    <a:gd name="connsiteX3" fmla="*/ 596347 w 636104"/>
                    <a:gd name="connsiteY3" fmla="*/ 59635 h 457200"/>
                    <a:gd name="connsiteX4" fmla="*/ 636104 w 636104"/>
                    <a:gd name="connsiteY4" fmla="*/ 39756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6104" h="457200">
                      <a:moveTo>
                        <a:pt x="0" y="457200"/>
                      </a:moveTo>
                      <a:cubicBezTo>
                        <a:pt x="64604" y="253447"/>
                        <a:pt x="129208" y="49695"/>
                        <a:pt x="198782" y="39756"/>
                      </a:cubicBezTo>
                      <a:cubicBezTo>
                        <a:pt x="268356" y="29817"/>
                        <a:pt x="351182" y="394252"/>
                        <a:pt x="417443" y="397565"/>
                      </a:cubicBezTo>
                      <a:cubicBezTo>
                        <a:pt x="483704" y="400878"/>
                        <a:pt x="559904" y="119270"/>
                        <a:pt x="596347" y="59635"/>
                      </a:cubicBezTo>
                      <a:cubicBezTo>
                        <a:pt x="632790" y="0"/>
                        <a:pt x="634447" y="19878"/>
                        <a:pt x="636104" y="39756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grpSp>
            <p:nvGrpSpPr>
              <p:cNvPr id="68" name="Группа 47"/>
              <p:cNvGrpSpPr>
                <a:grpSpLocks/>
              </p:cNvGrpSpPr>
              <p:nvPr/>
            </p:nvGrpSpPr>
            <p:grpSpPr bwMode="auto">
              <a:xfrm>
                <a:off x="7643834" y="3714752"/>
                <a:ext cx="1285884" cy="285752"/>
                <a:chOff x="6643688" y="2495199"/>
                <a:chExt cx="2071687" cy="361629"/>
              </a:xfrm>
            </p:grpSpPr>
            <p:cxnSp>
              <p:nvCxnSpPr>
                <p:cNvPr id="69" name="Прямая со стрелкой 68"/>
                <p:cNvCxnSpPr/>
                <p:nvPr/>
              </p:nvCxnSpPr>
              <p:spPr>
                <a:xfrm>
                  <a:off x="6643688" y="2642706"/>
                  <a:ext cx="2071687" cy="1586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Полилиния 49"/>
                <p:cNvSpPr/>
                <p:nvPr/>
              </p:nvSpPr>
              <p:spPr>
                <a:xfrm rot="702580">
                  <a:off x="6950076" y="2495199"/>
                  <a:ext cx="1166811" cy="361629"/>
                </a:xfrm>
                <a:custGeom>
                  <a:avLst/>
                  <a:gdLst>
                    <a:gd name="connsiteX0" fmla="*/ 0 w 636104"/>
                    <a:gd name="connsiteY0" fmla="*/ 457200 h 457200"/>
                    <a:gd name="connsiteX1" fmla="*/ 198782 w 636104"/>
                    <a:gd name="connsiteY1" fmla="*/ 39756 h 457200"/>
                    <a:gd name="connsiteX2" fmla="*/ 417443 w 636104"/>
                    <a:gd name="connsiteY2" fmla="*/ 397565 h 457200"/>
                    <a:gd name="connsiteX3" fmla="*/ 596347 w 636104"/>
                    <a:gd name="connsiteY3" fmla="*/ 59635 h 457200"/>
                    <a:gd name="connsiteX4" fmla="*/ 636104 w 636104"/>
                    <a:gd name="connsiteY4" fmla="*/ 39756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6104" h="457200">
                      <a:moveTo>
                        <a:pt x="0" y="457200"/>
                      </a:moveTo>
                      <a:cubicBezTo>
                        <a:pt x="64604" y="253447"/>
                        <a:pt x="129208" y="49695"/>
                        <a:pt x="198782" y="39756"/>
                      </a:cubicBezTo>
                      <a:cubicBezTo>
                        <a:pt x="268356" y="29817"/>
                        <a:pt x="351182" y="394252"/>
                        <a:pt x="417443" y="397565"/>
                      </a:cubicBezTo>
                      <a:cubicBezTo>
                        <a:pt x="483704" y="400878"/>
                        <a:pt x="559904" y="119270"/>
                        <a:pt x="596347" y="59635"/>
                      </a:cubicBezTo>
                      <a:cubicBezTo>
                        <a:pt x="632790" y="0"/>
                        <a:pt x="634447" y="19878"/>
                        <a:pt x="636104" y="39756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73 0.0007 L 0.07327 0.000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-0.02407 L -0.004 -0.69375 L 0.39479 -0.69514 C 0.46163 -0.65278 0.39791 -0.48194 0.39843 -0.43981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3.61111E-6 0.438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282" y="1643050"/>
            <a:ext cx="8643998" cy="100013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1714488"/>
            <a:ext cx="80010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C00000"/>
                </a:solidFill>
              </a:rPr>
              <a:t>Рабочее тело</a:t>
            </a:r>
            <a:r>
              <a:rPr lang="ru-RU" sz="2400" dirty="0" smtClean="0">
                <a:solidFill>
                  <a:srgbClr val="C00000"/>
                </a:solidFill>
              </a:rPr>
              <a:t>-смесь </a:t>
            </a:r>
            <a:r>
              <a:rPr lang="ru-RU" sz="2400" dirty="0" smtClean="0"/>
              <a:t>газов гелия и неона в соотношении10:1 и давлении 150Па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3000372"/>
            <a:ext cx="8643998" cy="100013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3071810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C00000"/>
                </a:solidFill>
              </a:rPr>
              <a:t>Атомы неона- </a:t>
            </a:r>
            <a:r>
              <a:rPr lang="ru-RU" sz="2400" dirty="0" smtClean="0"/>
              <a:t>излучающие, атомы </a:t>
            </a:r>
            <a:r>
              <a:rPr lang="ru-RU" sz="2400" dirty="0" err="1" smtClean="0"/>
              <a:t>гелия-вспомогательные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4286256"/>
            <a:ext cx="8643998" cy="100013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5572140"/>
            <a:ext cx="8643998" cy="100013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8596" y="4357694"/>
            <a:ext cx="80010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C00000"/>
                </a:solidFill>
              </a:rPr>
              <a:t>Система </a:t>
            </a:r>
            <a:r>
              <a:rPr lang="ru-RU" sz="2800" b="1" dirty="0" err="1" smtClean="0">
                <a:solidFill>
                  <a:srgbClr val="C00000"/>
                </a:solidFill>
              </a:rPr>
              <a:t>накачки</a:t>
            </a:r>
            <a:r>
              <a:rPr lang="ru-RU" dirty="0" err="1" smtClean="0"/>
              <a:t>-</a:t>
            </a:r>
            <a:r>
              <a:rPr lang="ru-RU" sz="2400" dirty="0" err="1" smtClean="0"/>
              <a:t>возбуждение</a:t>
            </a:r>
            <a:r>
              <a:rPr lang="ru-RU" sz="2400" dirty="0" smtClean="0"/>
              <a:t> газовой среды через электрический разряд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7158" y="5857892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C00000"/>
                </a:solidFill>
              </a:rPr>
              <a:t>Длина волны -</a:t>
            </a:r>
            <a:r>
              <a:rPr lang="ru-RU" sz="2400" dirty="0" smtClean="0"/>
              <a:t>лазерного излучения </a:t>
            </a:r>
            <a:r>
              <a:rPr lang="el-GR" sz="2400" dirty="0" smtClean="0"/>
              <a:t>λ</a:t>
            </a:r>
            <a:r>
              <a:rPr lang="ru-RU" sz="2400" dirty="0" smtClean="0"/>
              <a:t> =632,8нм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285728"/>
            <a:ext cx="8643998" cy="100013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85786" y="428604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Гелий-неоновый лазер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2500306"/>
            <a:ext cx="7643834" cy="2571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floo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Блок-схема: узел 2"/>
          <p:cNvSpPr/>
          <p:nvPr/>
        </p:nvSpPr>
        <p:spPr>
          <a:xfrm>
            <a:off x="1428728" y="278605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2357422" y="335756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1733528" y="385762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3071802" y="324325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42844" y="421481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2190728" y="264318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3857620" y="370045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4071934" y="2571744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2647928" y="4714884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6500826" y="264318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285720" y="478632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571472" y="309085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3428992" y="442913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7715272" y="2928934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5715008" y="3214686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5500694" y="4000504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7215206" y="3429000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Блок-схема: узел 21"/>
          <p:cNvSpPr/>
          <p:nvPr/>
        </p:nvSpPr>
        <p:spPr>
          <a:xfrm>
            <a:off x="4929190" y="335756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6143636" y="421481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4929190" y="457200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7643834" y="3929066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7786710" y="461485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Блок-схема: узел 26"/>
          <p:cNvSpPr/>
          <p:nvPr/>
        </p:nvSpPr>
        <p:spPr>
          <a:xfrm>
            <a:off x="6858016" y="4643446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Блок-схема: узел 27"/>
          <p:cNvSpPr/>
          <p:nvPr/>
        </p:nvSpPr>
        <p:spPr>
          <a:xfrm>
            <a:off x="2786050" y="278605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Блок-схема: узел 28"/>
          <p:cNvSpPr/>
          <p:nvPr/>
        </p:nvSpPr>
        <p:spPr>
          <a:xfrm>
            <a:off x="142844" y="3571876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Блок-схема: узел 29"/>
          <p:cNvSpPr/>
          <p:nvPr/>
        </p:nvSpPr>
        <p:spPr>
          <a:xfrm>
            <a:off x="3929058" y="4714884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Блок-схема: узел 30"/>
          <p:cNvSpPr/>
          <p:nvPr/>
        </p:nvSpPr>
        <p:spPr>
          <a:xfrm>
            <a:off x="3857620" y="314324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Блок-схема: узел 31"/>
          <p:cNvSpPr/>
          <p:nvPr/>
        </p:nvSpPr>
        <p:spPr>
          <a:xfrm>
            <a:off x="1785918" y="478632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Блок-схема: узел 32"/>
          <p:cNvSpPr/>
          <p:nvPr/>
        </p:nvSpPr>
        <p:spPr>
          <a:xfrm>
            <a:off x="2495528" y="385285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Блок-схема: узел 33"/>
          <p:cNvSpPr/>
          <p:nvPr/>
        </p:nvSpPr>
        <p:spPr>
          <a:xfrm>
            <a:off x="4429124" y="4214818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Блок-схема: узел 34"/>
          <p:cNvSpPr/>
          <p:nvPr/>
        </p:nvSpPr>
        <p:spPr>
          <a:xfrm>
            <a:off x="6072198" y="3571876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Блок-схема: узел 35"/>
          <p:cNvSpPr/>
          <p:nvPr/>
        </p:nvSpPr>
        <p:spPr>
          <a:xfrm>
            <a:off x="5286380" y="2643182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Блок-схема: узел 36"/>
          <p:cNvSpPr/>
          <p:nvPr/>
        </p:nvSpPr>
        <p:spPr>
          <a:xfrm>
            <a:off x="7358082" y="4311975"/>
            <a:ext cx="7143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Блок-схема: узел 37"/>
          <p:cNvSpPr/>
          <p:nvPr/>
        </p:nvSpPr>
        <p:spPr>
          <a:xfrm>
            <a:off x="6072198" y="4857760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Блок-схема: узел 38"/>
          <p:cNvSpPr/>
          <p:nvPr/>
        </p:nvSpPr>
        <p:spPr>
          <a:xfrm>
            <a:off x="1581128" y="3286124"/>
            <a:ext cx="71438" cy="714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знак завершения 39"/>
          <p:cNvSpPr/>
          <p:nvPr/>
        </p:nvSpPr>
        <p:spPr>
          <a:xfrm>
            <a:off x="0" y="2857496"/>
            <a:ext cx="642942" cy="2000264"/>
          </a:xfrm>
          <a:prstGeom prst="flowChartTerminato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Блок-схема: знак завершения 40"/>
          <p:cNvSpPr/>
          <p:nvPr/>
        </p:nvSpPr>
        <p:spPr>
          <a:xfrm>
            <a:off x="7000892" y="2857496"/>
            <a:ext cx="642942" cy="2000264"/>
          </a:xfrm>
          <a:prstGeom prst="flowChartTermina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Блок-схема: процесс 41"/>
          <p:cNvSpPr/>
          <p:nvPr/>
        </p:nvSpPr>
        <p:spPr>
          <a:xfrm>
            <a:off x="357158" y="1928802"/>
            <a:ext cx="71438" cy="857256"/>
          </a:xfrm>
          <a:prstGeom prst="flowChartProcess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Блок-схема: процесс 42"/>
          <p:cNvSpPr/>
          <p:nvPr/>
        </p:nvSpPr>
        <p:spPr>
          <a:xfrm>
            <a:off x="7286644" y="1857364"/>
            <a:ext cx="71438" cy="928694"/>
          </a:xfrm>
          <a:prstGeom prst="flowChartProcess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5" name="Прямая со стрелкой 44"/>
          <p:cNvCxnSpPr>
            <a:stCxn id="42" idx="0"/>
          </p:cNvCxnSpPr>
          <p:nvPr/>
        </p:nvCxnSpPr>
        <p:spPr>
          <a:xfrm rot="5400000" flipH="1" flipV="1">
            <a:off x="1017959" y="660778"/>
            <a:ext cx="642942" cy="1893107"/>
          </a:xfrm>
          <a:prstGeom prst="straightConnector1">
            <a:avLst/>
          </a:prstGeom>
          <a:ln w="349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43" idx="0"/>
          </p:cNvCxnSpPr>
          <p:nvPr/>
        </p:nvCxnSpPr>
        <p:spPr>
          <a:xfrm rot="16200000" flipV="1">
            <a:off x="5482835" y="17835"/>
            <a:ext cx="642942" cy="3036115"/>
          </a:xfrm>
          <a:prstGeom prst="straightConnector1">
            <a:avLst/>
          </a:prstGeom>
          <a:ln w="349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14546" y="100010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Электроды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rot="16200000" flipV="1">
            <a:off x="-214330" y="5143528"/>
            <a:ext cx="1428760" cy="142844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5400000" flipH="1" flipV="1">
            <a:off x="6250793" y="4893479"/>
            <a:ext cx="1285884" cy="642942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71472" y="5643578"/>
            <a:ext cx="2214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Непрозрачное зеркало</a:t>
            </a:r>
            <a:endParaRPr lang="ru-RU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6500826" y="5715016"/>
            <a:ext cx="2428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Полупрозрачное зеркало</a:t>
            </a:r>
            <a:endParaRPr lang="ru-RU" sz="2800" dirty="0"/>
          </a:p>
        </p:txBody>
      </p:sp>
      <p:cxnSp>
        <p:nvCxnSpPr>
          <p:cNvPr id="57" name="Прямая со стрелкой 56"/>
          <p:cNvCxnSpPr/>
          <p:nvPr/>
        </p:nvCxnSpPr>
        <p:spPr>
          <a:xfrm rot="16200000" flipV="1">
            <a:off x="3643306" y="4572008"/>
            <a:ext cx="1500198" cy="785818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643438" y="557214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Газ</a:t>
            </a:r>
            <a:endParaRPr lang="ru-RU" sz="3600" dirty="0"/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7429520" y="4286256"/>
            <a:ext cx="1500198" cy="158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072462" y="2357430"/>
            <a:ext cx="857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hv</a:t>
            </a:r>
            <a:endParaRPr lang="ru-RU" sz="4400" dirty="0"/>
          </a:p>
        </p:txBody>
      </p:sp>
      <p:grpSp>
        <p:nvGrpSpPr>
          <p:cNvPr id="71" name="Группа 70"/>
          <p:cNvGrpSpPr/>
          <p:nvPr/>
        </p:nvGrpSpPr>
        <p:grpSpPr>
          <a:xfrm>
            <a:off x="7429520" y="3240085"/>
            <a:ext cx="1500198" cy="1188128"/>
            <a:chOff x="7429520" y="3240085"/>
            <a:chExt cx="1500198" cy="1188128"/>
          </a:xfrm>
        </p:grpSpPr>
        <p:cxnSp>
          <p:nvCxnSpPr>
            <p:cNvPr id="60" name="Прямая со стрелкой 59"/>
            <p:cNvCxnSpPr/>
            <p:nvPr/>
          </p:nvCxnSpPr>
          <p:spPr>
            <a:xfrm>
              <a:off x="7429520" y="3429000"/>
              <a:ext cx="1500198" cy="1588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Полилиния 49"/>
            <p:cNvSpPr/>
            <p:nvPr/>
          </p:nvSpPr>
          <p:spPr bwMode="auto">
            <a:xfrm rot="328903">
              <a:off x="7808172" y="3240085"/>
              <a:ext cx="724233" cy="285752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0" name="Полилиния 49"/>
            <p:cNvSpPr/>
            <p:nvPr/>
          </p:nvSpPr>
          <p:spPr bwMode="auto">
            <a:xfrm rot="702580">
              <a:off x="7808170" y="4142461"/>
              <a:ext cx="724233" cy="285752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42910" y="142852"/>
            <a:ext cx="7715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Газовый лазер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(</a:t>
            </a:r>
            <a:r>
              <a:rPr lang="en-US" sz="3600" b="1" dirty="0" smtClean="0">
                <a:solidFill>
                  <a:srgbClr val="C00000"/>
                </a:solidFill>
              </a:rPr>
              <a:t>He-Ne)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85720" y="428604"/>
            <a:ext cx="8643998" cy="2071702"/>
          </a:xfrm>
          <a:prstGeom prst="round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14348" y="571480"/>
            <a:ext cx="74295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Гелий-неоновый лазер</a:t>
            </a:r>
            <a:r>
              <a:rPr lang="ru-RU" sz="3600" dirty="0" smtClean="0"/>
              <a:t> </a:t>
            </a:r>
            <a:r>
              <a:rPr lang="ru-RU" sz="2800" dirty="0" smtClean="0"/>
              <a:t>имеет рабочую длину волны 632,8 нм, расположенную в </a:t>
            </a:r>
            <a:r>
              <a:rPr lang="ru-RU" sz="2800" dirty="0" smtClean="0">
                <a:solidFill>
                  <a:srgbClr val="C00000"/>
                </a:solidFill>
              </a:rPr>
              <a:t>красной части </a:t>
            </a:r>
            <a:r>
              <a:rPr lang="ru-RU" sz="2800" dirty="0" smtClean="0"/>
              <a:t>видимого спектра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844" y="3071810"/>
            <a:ext cx="8643998" cy="3429024"/>
          </a:xfrm>
          <a:prstGeom prst="round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1472" y="3071810"/>
            <a:ext cx="7429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Основным элементом  лазера является газоразрядная трубка, обычно кварцевая. В трубке при давлении 1Гпа находится смесь гелия и неона (гелия приблизительно в 10 раз больше, чем неона). В трубку вмонтированы электроды для создания газового разряда. На  концах трубки расположены плоскопараллельные зеркала: непрозрачное и полупрозрачное.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071538" y="1285860"/>
            <a:ext cx="2071734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57224" y="6072206"/>
            <a:ext cx="7286676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86380" y="3000372"/>
            <a:ext cx="3000396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4321967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4822033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5322099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5822165" y="4464851"/>
            <a:ext cx="3000396" cy="7143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Блок-схема: узел 32"/>
          <p:cNvSpPr/>
          <p:nvPr/>
        </p:nvSpPr>
        <p:spPr>
          <a:xfrm>
            <a:off x="1500166" y="5857892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5572132" y="2786058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072198" y="2786058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6572264" y="2786058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7143768" y="2786058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7858148" y="3044645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hv</a:t>
            </a:r>
            <a:endParaRPr lang="ru-RU" sz="4000" dirty="0"/>
          </a:p>
        </p:txBody>
      </p:sp>
      <p:sp>
        <p:nvSpPr>
          <p:cNvPr id="50" name="TextBox 49"/>
          <p:cNvSpPr txBox="1"/>
          <p:nvPr/>
        </p:nvSpPr>
        <p:spPr>
          <a:xfrm>
            <a:off x="357158" y="3000372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hv</a:t>
            </a:r>
            <a:endParaRPr lang="ru-RU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285720" y="5857892"/>
            <a:ext cx="78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</a:t>
            </a:r>
            <a:r>
              <a:rPr lang="ru-RU" sz="3200" dirty="0" smtClean="0"/>
              <a:t>0</a:t>
            </a:r>
            <a:endParaRPr lang="ru-RU" sz="4400" dirty="0"/>
          </a:p>
        </p:txBody>
      </p:sp>
      <p:sp>
        <p:nvSpPr>
          <p:cNvPr id="52" name="TextBox 51"/>
          <p:cNvSpPr txBox="1"/>
          <p:nvPr/>
        </p:nvSpPr>
        <p:spPr>
          <a:xfrm>
            <a:off x="571472" y="642918"/>
            <a:ext cx="1071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 </a:t>
            </a:r>
            <a:r>
              <a:rPr lang="ru-RU" sz="3200" b="1" baseline="30000" dirty="0" smtClean="0"/>
              <a:t>1*</a:t>
            </a:r>
            <a:endParaRPr lang="ru-RU" sz="3200" b="1" dirty="0" smtClean="0"/>
          </a:p>
          <a:p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429124" y="2428868"/>
            <a:ext cx="8098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E </a:t>
            </a:r>
            <a:r>
              <a:rPr lang="ru-RU" sz="3200" b="1" baseline="30000" dirty="0" smtClean="0"/>
              <a:t>2*</a:t>
            </a:r>
            <a:endParaRPr lang="ru-RU" sz="3200" b="1" dirty="0" smtClean="0"/>
          </a:p>
          <a:p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5715008" y="571480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 = 10 </a:t>
            </a:r>
            <a:r>
              <a:rPr lang="en-US" sz="2400" dirty="0" smtClean="0"/>
              <a:t>‾c</a:t>
            </a:r>
            <a:endParaRPr lang="ru-RU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6786578" y="428604"/>
            <a:ext cx="21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ru-RU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7286612" y="2071678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 = 10 </a:t>
            </a:r>
            <a:r>
              <a:rPr lang="en-US" sz="1600" dirty="0" smtClean="0"/>
              <a:t>‾c</a:t>
            </a:r>
            <a:endParaRPr lang="ru-RU" sz="1600" dirty="0" smtClean="0"/>
          </a:p>
          <a:p>
            <a:endParaRPr lang="ru-RU" dirty="0"/>
          </a:p>
        </p:txBody>
      </p:sp>
      <p:grpSp>
        <p:nvGrpSpPr>
          <p:cNvPr id="4" name="Группа 47"/>
          <p:cNvGrpSpPr>
            <a:grpSpLocks/>
          </p:cNvGrpSpPr>
          <p:nvPr/>
        </p:nvGrpSpPr>
        <p:grpSpPr bwMode="auto">
          <a:xfrm>
            <a:off x="7572396" y="4929198"/>
            <a:ext cx="1285884" cy="285752"/>
            <a:chOff x="6643688" y="2495199"/>
            <a:chExt cx="2071687" cy="361629"/>
          </a:xfrm>
        </p:grpSpPr>
        <p:cxnSp>
          <p:nvCxnSpPr>
            <p:cNvPr id="49" name="Прямая со стрелкой 48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5" name="Группа 47"/>
          <p:cNvGrpSpPr>
            <a:grpSpLocks/>
          </p:cNvGrpSpPr>
          <p:nvPr/>
        </p:nvGrpSpPr>
        <p:grpSpPr bwMode="auto">
          <a:xfrm>
            <a:off x="7572396" y="3857628"/>
            <a:ext cx="1285884" cy="285752"/>
            <a:chOff x="6643688" y="2495199"/>
            <a:chExt cx="2071687" cy="361629"/>
          </a:xfrm>
        </p:grpSpPr>
        <p:cxnSp>
          <p:nvCxnSpPr>
            <p:cNvPr id="42" name="Прямая со стрелкой 41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Группа 47"/>
          <p:cNvGrpSpPr>
            <a:grpSpLocks/>
          </p:cNvGrpSpPr>
          <p:nvPr/>
        </p:nvGrpSpPr>
        <p:grpSpPr bwMode="auto">
          <a:xfrm>
            <a:off x="7572396" y="4429132"/>
            <a:ext cx="1285884" cy="285752"/>
            <a:chOff x="6643688" y="2495199"/>
            <a:chExt cx="2071687" cy="361629"/>
          </a:xfrm>
        </p:grpSpPr>
        <p:cxnSp>
          <p:nvCxnSpPr>
            <p:cNvPr id="46" name="Прямая со стрелкой 45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8" name="Группа 47"/>
          <p:cNvGrpSpPr>
            <a:grpSpLocks/>
          </p:cNvGrpSpPr>
          <p:nvPr/>
        </p:nvGrpSpPr>
        <p:grpSpPr bwMode="auto">
          <a:xfrm>
            <a:off x="0" y="3857628"/>
            <a:ext cx="1285884" cy="285752"/>
            <a:chOff x="6643688" y="2495199"/>
            <a:chExt cx="2071687" cy="361629"/>
          </a:xfrm>
        </p:grpSpPr>
        <p:cxnSp>
          <p:nvCxnSpPr>
            <p:cNvPr id="60" name="Прямая со стрелкой 59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14414" y="628652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атом Не</a:t>
            </a:r>
            <a:endParaRPr lang="ru-RU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715008" y="628652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Рабочий атом </a:t>
            </a:r>
            <a:r>
              <a:rPr lang="en-US" b="1" dirty="0" smtClean="0"/>
              <a:t>N</a:t>
            </a:r>
            <a:r>
              <a:rPr lang="ru-RU" b="1" dirty="0" smtClean="0"/>
              <a:t>е</a:t>
            </a:r>
            <a:endParaRPr lang="ru-RU" b="1" dirty="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5429256" y="1285860"/>
            <a:ext cx="2428924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214678" y="1285860"/>
            <a:ext cx="2071734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12 0.0007 L 0.05955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-0.68449 L 0.43455 -0.453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28596" y="6072206"/>
            <a:ext cx="3071834" cy="1588"/>
          </a:xfrm>
          <a:prstGeom prst="line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00034" y="1785926"/>
            <a:ext cx="2000264" cy="1588"/>
          </a:xfrm>
          <a:prstGeom prst="line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V="1">
            <a:off x="-535817" y="3893347"/>
            <a:ext cx="4286280" cy="71438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571736" y="1785926"/>
            <a:ext cx="1571636" cy="1588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000496" y="1785926"/>
            <a:ext cx="2714644" cy="1588"/>
          </a:xfrm>
          <a:prstGeom prst="line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857884" y="3071810"/>
            <a:ext cx="2786082" cy="1588"/>
          </a:xfrm>
          <a:prstGeom prst="line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072066" y="6072206"/>
            <a:ext cx="3429024" cy="1588"/>
          </a:xfrm>
          <a:prstGeom prst="line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V="1">
            <a:off x="3106727" y="3894141"/>
            <a:ext cx="4287074" cy="70644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5572132" y="2428868"/>
            <a:ext cx="1285884" cy="1588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5250661" y="4536289"/>
            <a:ext cx="3000396" cy="71438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142844" y="3741917"/>
            <a:ext cx="1285884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7158" y="3000372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hv</a:t>
            </a:r>
            <a:endParaRPr lang="ru-RU" sz="4000" dirty="0"/>
          </a:p>
        </p:txBody>
      </p:sp>
      <p:sp>
        <p:nvSpPr>
          <p:cNvPr id="38" name="Блок-схема: узел 37"/>
          <p:cNvSpPr/>
          <p:nvPr/>
        </p:nvSpPr>
        <p:spPr>
          <a:xfrm>
            <a:off x="1357290" y="5786454"/>
            <a:ext cx="571504" cy="50006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500826" y="2714620"/>
            <a:ext cx="428628" cy="3571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 стрелкой 42"/>
          <p:cNvCxnSpPr/>
          <p:nvPr/>
        </p:nvCxnSpPr>
        <p:spPr>
          <a:xfrm rot="16200000" flipH="1">
            <a:off x="5893603" y="4536289"/>
            <a:ext cx="3000396" cy="71438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6200000" flipH="1">
            <a:off x="6536545" y="4607727"/>
            <a:ext cx="3000396" cy="71438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7143768" y="2714620"/>
            <a:ext cx="428628" cy="3571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858148" y="2714620"/>
            <a:ext cx="428628" cy="3571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857752" y="5500702"/>
            <a:ext cx="642942" cy="57150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7858116" y="4643446"/>
            <a:ext cx="1285884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286776" y="3786190"/>
            <a:ext cx="857224" cy="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hv</a:t>
            </a:r>
            <a:endParaRPr lang="ru-RU" sz="4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0" y="6027003"/>
            <a:ext cx="769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E</a:t>
            </a:r>
            <a:r>
              <a:rPr lang="en-US" sz="3600" dirty="0" smtClean="0"/>
              <a:t>1</a:t>
            </a:r>
            <a:endParaRPr lang="ru-RU" sz="48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8143900" y="6027003"/>
            <a:ext cx="769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E</a:t>
            </a:r>
            <a:r>
              <a:rPr lang="en-US" sz="3600" dirty="0" smtClean="0"/>
              <a:t>1</a:t>
            </a:r>
            <a:endParaRPr lang="ru-RU" sz="48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142844" y="785794"/>
            <a:ext cx="769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E</a:t>
            </a:r>
            <a:r>
              <a:rPr lang="en-US" sz="3600" dirty="0" smtClean="0"/>
              <a:t>3</a:t>
            </a:r>
            <a:endParaRPr lang="ru-RU" sz="48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8143900" y="1714488"/>
            <a:ext cx="769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E</a:t>
            </a:r>
            <a:r>
              <a:rPr lang="en-US" sz="3600" dirty="0" smtClean="0"/>
              <a:t>2</a:t>
            </a:r>
            <a:endParaRPr lang="ru-RU" sz="4800" dirty="0"/>
          </a:p>
        </p:txBody>
      </p:sp>
      <p:sp>
        <p:nvSpPr>
          <p:cNvPr id="54" name="TextBox 53"/>
          <p:cNvSpPr txBox="1"/>
          <p:nvPr/>
        </p:nvSpPr>
        <p:spPr>
          <a:xfrm>
            <a:off x="1785918" y="6143644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Рабочий атом Не</a:t>
            </a:r>
            <a:endParaRPr lang="ru-RU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4572000" y="6143644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Рабочий атом </a:t>
            </a:r>
            <a:r>
              <a:rPr lang="en-US" sz="2800" dirty="0" smtClean="0"/>
              <a:t>N</a:t>
            </a:r>
            <a:r>
              <a:rPr lang="ru-RU" sz="2800" dirty="0" smtClean="0"/>
              <a:t>е</a:t>
            </a:r>
            <a:endParaRPr lang="ru-RU" sz="28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55412E-6 L -0.01823 -0.6209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-0.62095 L 0.34392 -0.620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2239E-6 L -3.88889E-6 -0.56661 " pathEditMode="relative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11803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1803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5666 L 0.09445 -0.56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5 -0.5666 L 0.09445 -0.38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8.97317E-7 L 0.00973 0.4454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22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97317E-7 L 0.01024 0.4558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22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8.97317E-7 L 0.00313 0.4558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36" grpId="0" animBg="1"/>
      <p:bldP spid="36" grpId="1" animBg="1"/>
      <p:bldP spid="36" grpId="2" animBg="1"/>
      <p:bldP spid="36" grpId="3" animBg="1"/>
      <p:bldP spid="36" grpId="4" animBg="1"/>
      <p:bldP spid="36" grpId="5" animBg="1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cxnSpLocks noChangeShapeType="1"/>
          </p:cNvCxnSpPr>
          <p:nvPr/>
        </p:nvCxnSpPr>
        <p:spPr bwMode="auto">
          <a:xfrm>
            <a:off x="357188" y="1285875"/>
            <a:ext cx="3286125" cy="1588"/>
          </a:xfrm>
          <a:prstGeom prst="line">
            <a:avLst/>
          </a:prstGeom>
          <a:noFill/>
          <a:ln w="88900" algn="ctr">
            <a:solidFill>
              <a:srgbClr val="219AC1"/>
            </a:solidFill>
            <a:round/>
            <a:headEnd/>
            <a:tailEnd/>
          </a:ln>
        </p:spPr>
      </p:cxnSp>
      <p:cxnSp>
        <p:nvCxnSpPr>
          <p:cNvPr id="6" name="Прямая соединительная линия 5"/>
          <p:cNvCxnSpPr>
            <a:cxnSpLocks noChangeShapeType="1"/>
          </p:cNvCxnSpPr>
          <p:nvPr/>
        </p:nvCxnSpPr>
        <p:spPr bwMode="auto">
          <a:xfrm>
            <a:off x="428625" y="4786313"/>
            <a:ext cx="6143625" cy="1587"/>
          </a:xfrm>
          <a:prstGeom prst="line">
            <a:avLst/>
          </a:prstGeom>
          <a:noFill/>
          <a:ln w="88900" algn="ctr">
            <a:solidFill>
              <a:srgbClr val="219AC1"/>
            </a:solidFill>
            <a:round/>
            <a:headEnd/>
            <a:tailEnd/>
          </a:ln>
        </p:spPr>
      </p:cxn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3924300" y="1268413"/>
            <a:ext cx="2571750" cy="1587"/>
          </a:xfrm>
          <a:prstGeom prst="line">
            <a:avLst/>
          </a:prstGeom>
          <a:noFill/>
          <a:ln w="88900" algn="ctr">
            <a:solidFill>
              <a:srgbClr val="219AC1"/>
            </a:solidFill>
            <a:round/>
            <a:headEnd/>
            <a:tailEnd/>
          </a:ln>
        </p:spPr>
      </p:cxnSp>
      <p:sp>
        <p:nvSpPr>
          <p:cNvPr id="18" name="Блок-схема: узел 17"/>
          <p:cNvSpPr/>
          <p:nvPr/>
        </p:nvSpPr>
        <p:spPr>
          <a:xfrm>
            <a:off x="1835150" y="4652963"/>
            <a:ext cx="285750" cy="21431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0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3995738" y="2276475"/>
            <a:ext cx="2290762" cy="11113"/>
          </a:xfrm>
          <a:prstGeom prst="line">
            <a:avLst/>
          </a:prstGeom>
          <a:noFill/>
          <a:ln w="88900" algn="ctr">
            <a:solidFill>
              <a:srgbClr val="219AC1"/>
            </a:solidFill>
            <a:round/>
            <a:headEnd/>
            <a:tailEnd/>
          </a:ln>
        </p:spPr>
      </p:cxnSp>
      <p:sp>
        <p:nvSpPr>
          <p:cNvPr id="24590" name="Прямоугольник 44"/>
          <p:cNvSpPr>
            <a:spLocks noChangeArrowheads="1"/>
          </p:cNvSpPr>
          <p:nvPr/>
        </p:nvSpPr>
        <p:spPr bwMode="auto">
          <a:xfrm>
            <a:off x="500063" y="5000625"/>
            <a:ext cx="14811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Georgia" pitchFamily="18" charset="0"/>
              </a:rPr>
              <a:t>Al2O3</a:t>
            </a:r>
            <a:endParaRPr lang="ru-RU" sz="360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24591" name="Прямоугольник 46"/>
          <p:cNvSpPr>
            <a:spLocks noChangeArrowheads="1"/>
          </p:cNvSpPr>
          <p:nvPr/>
        </p:nvSpPr>
        <p:spPr bwMode="auto">
          <a:xfrm>
            <a:off x="4146550" y="5084763"/>
            <a:ext cx="1512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Georgia" pitchFamily="18" charset="0"/>
              </a:rPr>
              <a:t>Cr2O3</a:t>
            </a:r>
            <a:endParaRPr lang="ru-RU" sz="360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24592" name="Rectangle 1"/>
          <p:cNvSpPr>
            <a:spLocks noChangeArrowheads="1"/>
          </p:cNvSpPr>
          <p:nvPr/>
        </p:nvSpPr>
        <p:spPr bwMode="auto">
          <a:xfrm>
            <a:off x="285750" y="357188"/>
            <a:ext cx="1809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>
                <a:latin typeface="Calibri" pitchFamily="34" charset="0"/>
                <a:cs typeface="Times New Roman" pitchFamily="18" charset="0"/>
              </a:rPr>
              <a:t>t =10</a:t>
            </a:r>
            <a:r>
              <a:rPr lang="en-US" sz="3600" baseline="30000">
                <a:latin typeface="Calibri" pitchFamily="34" charset="0"/>
                <a:cs typeface="Times New Roman" pitchFamily="18" charset="0"/>
              </a:rPr>
              <a:t>-21 </a:t>
            </a:r>
            <a:r>
              <a:rPr lang="en-US" sz="3600">
                <a:latin typeface="Calibri" pitchFamily="34" charset="0"/>
                <a:cs typeface="Times New Roman" pitchFamily="18" charset="0"/>
              </a:rPr>
              <a:t>c</a:t>
            </a:r>
            <a:endParaRPr lang="en-US" sz="3600"/>
          </a:p>
        </p:txBody>
      </p:sp>
      <p:sp>
        <p:nvSpPr>
          <p:cNvPr id="24593" name="Прямоугольник 49"/>
          <p:cNvSpPr>
            <a:spLocks noChangeArrowheads="1"/>
          </p:cNvSpPr>
          <p:nvPr/>
        </p:nvSpPr>
        <p:spPr bwMode="auto">
          <a:xfrm>
            <a:off x="6072188" y="428625"/>
            <a:ext cx="8937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latin typeface="Georgia" pitchFamily="18" charset="0"/>
              </a:rPr>
              <a:t>E</a:t>
            </a:r>
            <a:r>
              <a:rPr lang="en-US" sz="4400" baseline="-25000">
                <a:latin typeface="Georgia" pitchFamily="18" charset="0"/>
              </a:rPr>
              <a:t>1</a:t>
            </a:r>
            <a:r>
              <a:rPr lang="en-US" sz="4400" baseline="30000">
                <a:latin typeface="Georgia" pitchFamily="18" charset="0"/>
              </a:rPr>
              <a:t>*</a:t>
            </a:r>
            <a:endParaRPr lang="ru-RU" sz="4400">
              <a:latin typeface="Georgia" pitchFamily="18" charset="0"/>
            </a:endParaRPr>
          </a:p>
        </p:txBody>
      </p:sp>
      <p:sp>
        <p:nvSpPr>
          <p:cNvPr id="24594" name="Прямоугольник 50"/>
          <p:cNvSpPr>
            <a:spLocks noChangeArrowheads="1"/>
          </p:cNvSpPr>
          <p:nvPr/>
        </p:nvSpPr>
        <p:spPr bwMode="auto">
          <a:xfrm>
            <a:off x="2714625" y="357188"/>
            <a:ext cx="9096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latin typeface="Georgia" pitchFamily="18" charset="0"/>
              </a:rPr>
              <a:t>E</a:t>
            </a:r>
            <a:r>
              <a:rPr lang="en-US" sz="4400" baseline="-25000">
                <a:latin typeface="Georgia" pitchFamily="18" charset="0"/>
              </a:rPr>
              <a:t>1</a:t>
            </a:r>
            <a:r>
              <a:rPr lang="en-US" sz="4800" baseline="30000">
                <a:latin typeface="Georgia" pitchFamily="18" charset="0"/>
              </a:rPr>
              <a:t>*</a:t>
            </a:r>
            <a:endParaRPr lang="ru-RU" sz="4800">
              <a:latin typeface="Georgia" pitchFamily="18" charset="0"/>
            </a:endParaRPr>
          </a:p>
        </p:txBody>
      </p:sp>
      <p:sp>
        <p:nvSpPr>
          <p:cNvPr id="56" name="Полилиния 55"/>
          <p:cNvSpPr>
            <a:spLocks/>
          </p:cNvSpPr>
          <p:nvPr/>
        </p:nvSpPr>
        <p:spPr bwMode="auto">
          <a:xfrm>
            <a:off x="7235825" y="3143250"/>
            <a:ext cx="1223963" cy="366713"/>
          </a:xfrm>
          <a:custGeom>
            <a:avLst/>
            <a:gdLst>
              <a:gd name="T0" fmla="*/ 0 w 2140527"/>
              <a:gd name="T1" fmla="*/ 318655 h 367145"/>
              <a:gd name="T2" fmla="*/ 644236 w 2140527"/>
              <a:gd name="T3" fmla="*/ 6927 h 367145"/>
              <a:gd name="T4" fmla="*/ 1205346 w 2140527"/>
              <a:gd name="T5" fmla="*/ 360218 h 367145"/>
              <a:gd name="T6" fmla="*/ 1724892 w 2140527"/>
              <a:gd name="T7" fmla="*/ 48491 h 367145"/>
              <a:gd name="T8" fmla="*/ 2140527 w 2140527"/>
              <a:gd name="T9" fmla="*/ 297873 h 367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0527" h="367145">
                <a:moveTo>
                  <a:pt x="0" y="318655"/>
                </a:moveTo>
                <a:cubicBezTo>
                  <a:pt x="221672" y="159327"/>
                  <a:pt x="443345" y="0"/>
                  <a:pt x="644236" y="6927"/>
                </a:cubicBezTo>
                <a:cubicBezTo>
                  <a:pt x="845127" y="13854"/>
                  <a:pt x="1025236" y="353291"/>
                  <a:pt x="1205345" y="360218"/>
                </a:cubicBezTo>
                <a:cubicBezTo>
                  <a:pt x="1385454" y="367145"/>
                  <a:pt x="1569027" y="58882"/>
                  <a:pt x="1724891" y="48491"/>
                </a:cubicBezTo>
                <a:cubicBezTo>
                  <a:pt x="1880755" y="38100"/>
                  <a:pt x="2057400" y="252846"/>
                  <a:pt x="2140527" y="29787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24599" name="Прямоугольник 31"/>
          <p:cNvSpPr>
            <a:spLocks noChangeArrowheads="1"/>
          </p:cNvSpPr>
          <p:nvPr/>
        </p:nvSpPr>
        <p:spPr bwMode="auto">
          <a:xfrm>
            <a:off x="6858000" y="1214438"/>
            <a:ext cx="1828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Georgia" pitchFamily="18" charset="0"/>
              </a:rPr>
              <a:t>50 % </a:t>
            </a:r>
            <a:r>
              <a:rPr lang="ru-RU" sz="2400">
                <a:solidFill>
                  <a:srgbClr val="FFFFFF"/>
                </a:solidFill>
                <a:latin typeface="Georgia" pitchFamily="18" charset="0"/>
              </a:rPr>
              <a:t>будет выходить </a:t>
            </a:r>
          </a:p>
        </p:txBody>
      </p: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4000500" y="1989138"/>
            <a:ext cx="2214563" cy="296862"/>
            <a:chOff x="2520" y="1253"/>
            <a:chExt cx="1395" cy="187"/>
          </a:xfrm>
        </p:grpSpPr>
        <p:sp>
          <p:nvSpPr>
            <p:cNvPr id="2" name="Блок-схема: узел 32"/>
            <p:cNvSpPr/>
            <p:nvPr/>
          </p:nvSpPr>
          <p:spPr>
            <a:xfrm>
              <a:off x="2789" y="1253"/>
              <a:ext cx="180" cy="1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Блок-схема: узел 33"/>
            <p:cNvSpPr/>
            <p:nvPr/>
          </p:nvSpPr>
          <p:spPr>
            <a:xfrm>
              <a:off x="3285" y="1260"/>
              <a:ext cx="180" cy="1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Блок-схема: узел 34"/>
            <p:cNvSpPr/>
            <p:nvPr/>
          </p:nvSpPr>
          <p:spPr>
            <a:xfrm>
              <a:off x="3735" y="1260"/>
              <a:ext cx="180" cy="1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" name="Блок-схема: узел 36"/>
            <p:cNvSpPr/>
            <p:nvPr/>
          </p:nvSpPr>
          <p:spPr>
            <a:xfrm>
              <a:off x="2520" y="1260"/>
              <a:ext cx="180" cy="1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23" name="Прямая со стрелкой 22"/>
          <p:cNvCxnSpPr>
            <a:cxnSpLocks noChangeShapeType="1"/>
          </p:cNvCxnSpPr>
          <p:nvPr/>
        </p:nvCxnSpPr>
        <p:spPr bwMode="auto">
          <a:xfrm flipV="1">
            <a:off x="6948488" y="3357563"/>
            <a:ext cx="1747837" cy="6350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arrow" w="med" len="med"/>
          </a:ln>
        </p:spPr>
      </p:cxn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7092950" y="2636838"/>
            <a:ext cx="1603375" cy="1446212"/>
            <a:chOff x="4468" y="1661"/>
            <a:chExt cx="1010" cy="911"/>
          </a:xfrm>
        </p:grpSpPr>
        <p:grpSp>
          <p:nvGrpSpPr>
            <p:cNvPr id="17" name="Group 32"/>
            <p:cNvGrpSpPr>
              <a:grpSpLocks/>
            </p:cNvGrpSpPr>
            <p:nvPr/>
          </p:nvGrpSpPr>
          <p:grpSpPr bwMode="auto">
            <a:xfrm>
              <a:off x="4468" y="1979"/>
              <a:ext cx="1010" cy="231"/>
              <a:chOff x="4468" y="1979"/>
              <a:chExt cx="1010" cy="231"/>
            </a:xfrm>
          </p:grpSpPr>
          <p:sp>
            <p:nvSpPr>
              <p:cNvPr id="5" name="Полилиния 55"/>
              <p:cNvSpPr>
                <a:spLocks/>
              </p:cNvSpPr>
              <p:nvPr/>
            </p:nvSpPr>
            <p:spPr bwMode="auto">
              <a:xfrm>
                <a:off x="4558" y="1979"/>
                <a:ext cx="771" cy="231"/>
              </a:xfrm>
              <a:custGeom>
                <a:avLst/>
                <a:gdLst>
                  <a:gd name="T0" fmla="*/ 0 w 2140527"/>
                  <a:gd name="T1" fmla="*/ 318655 h 367145"/>
                  <a:gd name="T2" fmla="*/ 644236 w 2140527"/>
                  <a:gd name="T3" fmla="*/ 6927 h 367145"/>
                  <a:gd name="T4" fmla="*/ 1205346 w 2140527"/>
                  <a:gd name="T5" fmla="*/ 360218 h 367145"/>
                  <a:gd name="T6" fmla="*/ 1724892 w 2140527"/>
                  <a:gd name="T7" fmla="*/ 48491 h 367145"/>
                  <a:gd name="T8" fmla="*/ 2140527 w 2140527"/>
                  <a:gd name="T9" fmla="*/ 297873 h 367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40527" h="367145">
                    <a:moveTo>
                      <a:pt x="0" y="318655"/>
                    </a:moveTo>
                    <a:cubicBezTo>
                      <a:pt x="221672" y="159327"/>
                      <a:pt x="443345" y="0"/>
                      <a:pt x="644236" y="6927"/>
                    </a:cubicBezTo>
                    <a:cubicBezTo>
                      <a:pt x="845127" y="13854"/>
                      <a:pt x="1025236" y="353291"/>
                      <a:pt x="1205345" y="360218"/>
                    </a:cubicBezTo>
                    <a:cubicBezTo>
                      <a:pt x="1385454" y="367145"/>
                      <a:pt x="1569027" y="58882"/>
                      <a:pt x="1724891" y="48491"/>
                    </a:cubicBezTo>
                    <a:cubicBezTo>
                      <a:pt x="1880755" y="38100"/>
                      <a:pt x="2057400" y="252846"/>
                      <a:pt x="2140527" y="297873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7" name="Прямая со стрелкой 22"/>
              <p:cNvCxnSpPr>
                <a:cxnSpLocks noChangeShapeType="1"/>
              </p:cNvCxnSpPr>
              <p:nvPr/>
            </p:nvCxnSpPr>
            <p:spPr bwMode="auto">
              <a:xfrm flipV="1">
                <a:off x="4468" y="2115"/>
                <a:ext cx="1010" cy="1"/>
              </a:xfrm>
              <a:prstGeom prst="straightConnector1">
                <a:avLst/>
              </a:prstGeom>
              <a:noFill/>
              <a:ln w="476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19" name="Group 33"/>
            <p:cNvGrpSpPr>
              <a:grpSpLocks/>
            </p:cNvGrpSpPr>
            <p:nvPr/>
          </p:nvGrpSpPr>
          <p:grpSpPr bwMode="auto">
            <a:xfrm>
              <a:off x="4468" y="2341"/>
              <a:ext cx="1010" cy="231"/>
              <a:chOff x="4468" y="1979"/>
              <a:chExt cx="1010" cy="231"/>
            </a:xfrm>
          </p:grpSpPr>
          <p:sp>
            <p:nvSpPr>
              <p:cNvPr id="8" name="Полилиния 55"/>
              <p:cNvSpPr>
                <a:spLocks/>
              </p:cNvSpPr>
              <p:nvPr/>
            </p:nvSpPr>
            <p:spPr bwMode="auto">
              <a:xfrm>
                <a:off x="4558" y="1979"/>
                <a:ext cx="771" cy="231"/>
              </a:xfrm>
              <a:custGeom>
                <a:avLst/>
                <a:gdLst>
                  <a:gd name="T0" fmla="*/ 0 w 2140527"/>
                  <a:gd name="T1" fmla="*/ 318655 h 367145"/>
                  <a:gd name="T2" fmla="*/ 644236 w 2140527"/>
                  <a:gd name="T3" fmla="*/ 6927 h 367145"/>
                  <a:gd name="T4" fmla="*/ 1205346 w 2140527"/>
                  <a:gd name="T5" fmla="*/ 360218 h 367145"/>
                  <a:gd name="T6" fmla="*/ 1724892 w 2140527"/>
                  <a:gd name="T7" fmla="*/ 48491 h 367145"/>
                  <a:gd name="T8" fmla="*/ 2140527 w 2140527"/>
                  <a:gd name="T9" fmla="*/ 297873 h 367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40527" h="367145">
                    <a:moveTo>
                      <a:pt x="0" y="318655"/>
                    </a:moveTo>
                    <a:cubicBezTo>
                      <a:pt x="221672" y="159327"/>
                      <a:pt x="443345" y="0"/>
                      <a:pt x="644236" y="6927"/>
                    </a:cubicBezTo>
                    <a:cubicBezTo>
                      <a:pt x="845127" y="13854"/>
                      <a:pt x="1025236" y="353291"/>
                      <a:pt x="1205345" y="360218"/>
                    </a:cubicBezTo>
                    <a:cubicBezTo>
                      <a:pt x="1385454" y="367145"/>
                      <a:pt x="1569027" y="58882"/>
                      <a:pt x="1724891" y="48491"/>
                    </a:cubicBezTo>
                    <a:cubicBezTo>
                      <a:pt x="1880755" y="38100"/>
                      <a:pt x="2057400" y="252846"/>
                      <a:pt x="2140527" y="297873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9" name="Прямая со стрелкой 22"/>
              <p:cNvCxnSpPr>
                <a:cxnSpLocks noChangeShapeType="1"/>
              </p:cNvCxnSpPr>
              <p:nvPr/>
            </p:nvCxnSpPr>
            <p:spPr bwMode="auto">
              <a:xfrm flipV="1">
                <a:off x="4468" y="2115"/>
                <a:ext cx="1010" cy="1"/>
              </a:xfrm>
              <a:prstGeom prst="straightConnector1">
                <a:avLst/>
              </a:prstGeom>
              <a:noFill/>
              <a:ln w="476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21" name="Group 36"/>
            <p:cNvGrpSpPr>
              <a:grpSpLocks/>
            </p:cNvGrpSpPr>
            <p:nvPr/>
          </p:nvGrpSpPr>
          <p:grpSpPr bwMode="auto">
            <a:xfrm>
              <a:off x="4468" y="1661"/>
              <a:ext cx="1010" cy="231"/>
              <a:chOff x="4468" y="1979"/>
              <a:chExt cx="1010" cy="231"/>
            </a:xfrm>
          </p:grpSpPr>
          <p:sp>
            <p:nvSpPr>
              <p:cNvPr id="11" name="Полилиния 55"/>
              <p:cNvSpPr>
                <a:spLocks/>
              </p:cNvSpPr>
              <p:nvPr/>
            </p:nvSpPr>
            <p:spPr bwMode="auto">
              <a:xfrm>
                <a:off x="4558" y="1979"/>
                <a:ext cx="771" cy="231"/>
              </a:xfrm>
              <a:custGeom>
                <a:avLst/>
                <a:gdLst>
                  <a:gd name="T0" fmla="*/ 0 w 2140527"/>
                  <a:gd name="T1" fmla="*/ 318655 h 367145"/>
                  <a:gd name="T2" fmla="*/ 644236 w 2140527"/>
                  <a:gd name="T3" fmla="*/ 6927 h 367145"/>
                  <a:gd name="T4" fmla="*/ 1205346 w 2140527"/>
                  <a:gd name="T5" fmla="*/ 360218 h 367145"/>
                  <a:gd name="T6" fmla="*/ 1724892 w 2140527"/>
                  <a:gd name="T7" fmla="*/ 48491 h 367145"/>
                  <a:gd name="T8" fmla="*/ 2140527 w 2140527"/>
                  <a:gd name="T9" fmla="*/ 297873 h 367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40527" h="367145">
                    <a:moveTo>
                      <a:pt x="0" y="318655"/>
                    </a:moveTo>
                    <a:cubicBezTo>
                      <a:pt x="221672" y="159327"/>
                      <a:pt x="443345" y="0"/>
                      <a:pt x="644236" y="6927"/>
                    </a:cubicBezTo>
                    <a:cubicBezTo>
                      <a:pt x="845127" y="13854"/>
                      <a:pt x="1025236" y="353291"/>
                      <a:pt x="1205345" y="360218"/>
                    </a:cubicBezTo>
                    <a:cubicBezTo>
                      <a:pt x="1385454" y="367145"/>
                      <a:pt x="1569027" y="58882"/>
                      <a:pt x="1724891" y="48491"/>
                    </a:cubicBezTo>
                    <a:cubicBezTo>
                      <a:pt x="1880755" y="38100"/>
                      <a:pt x="2057400" y="252846"/>
                      <a:pt x="2140527" y="297873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12" name="Прямая со стрелкой 22"/>
              <p:cNvCxnSpPr>
                <a:cxnSpLocks noChangeShapeType="1"/>
              </p:cNvCxnSpPr>
              <p:nvPr/>
            </p:nvCxnSpPr>
            <p:spPr bwMode="auto">
              <a:xfrm flipV="1">
                <a:off x="4468" y="2115"/>
                <a:ext cx="1010" cy="1"/>
              </a:xfrm>
              <a:prstGeom prst="straightConnector1">
                <a:avLst/>
              </a:prstGeom>
              <a:noFill/>
              <a:ln w="476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22" name="Group 39"/>
          <p:cNvGrpSpPr>
            <a:grpSpLocks/>
          </p:cNvGrpSpPr>
          <p:nvPr/>
        </p:nvGrpSpPr>
        <p:grpSpPr bwMode="auto">
          <a:xfrm>
            <a:off x="0" y="2997200"/>
            <a:ext cx="1603375" cy="223838"/>
            <a:chOff x="4468" y="1979"/>
            <a:chExt cx="1010" cy="231"/>
          </a:xfrm>
        </p:grpSpPr>
        <p:sp>
          <p:nvSpPr>
            <p:cNvPr id="13" name="Полилиния 55"/>
            <p:cNvSpPr>
              <a:spLocks/>
            </p:cNvSpPr>
            <p:nvPr/>
          </p:nvSpPr>
          <p:spPr bwMode="auto">
            <a:xfrm>
              <a:off x="4558" y="1979"/>
              <a:ext cx="771" cy="231"/>
            </a:xfrm>
            <a:custGeom>
              <a:avLst/>
              <a:gdLst>
                <a:gd name="T0" fmla="*/ 0 w 2140527"/>
                <a:gd name="T1" fmla="*/ 318655 h 367145"/>
                <a:gd name="T2" fmla="*/ 644236 w 2140527"/>
                <a:gd name="T3" fmla="*/ 6927 h 367145"/>
                <a:gd name="T4" fmla="*/ 1205346 w 2140527"/>
                <a:gd name="T5" fmla="*/ 360218 h 367145"/>
                <a:gd name="T6" fmla="*/ 1724892 w 2140527"/>
                <a:gd name="T7" fmla="*/ 48491 h 367145"/>
                <a:gd name="T8" fmla="*/ 2140527 w 2140527"/>
                <a:gd name="T9" fmla="*/ 297873 h 367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0527" h="367145">
                  <a:moveTo>
                    <a:pt x="0" y="318655"/>
                  </a:moveTo>
                  <a:cubicBezTo>
                    <a:pt x="221672" y="159327"/>
                    <a:pt x="443345" y="0"/>
                    <a:pt x="644236" y="6927"/>
                  </a:cubicBezTo>
                  <a:cubicBezTo>
                    <a:pt x="845127" y="13854"/>
                    <a:pt x="1025236" y="353291"/>
                    <a:pt x="1205345" y="360218"/>
                  </a:cubicBezTo>
                  <a:cubicBezTo>
                    <a:pt x="1385454" y="367145"/>
                    <a:pt x="1569027" y="58882"/>
                    <a:pt x="1724891" y="48491"/>
                  </a:cubicBezTo>
                  <a:cubicBezTo>
                    <a:pt x="1880755" y="38100"/>
                    <a:pt x="2057400" y="252846"/>
                    <a:pt x="2140527" y="297873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cxnSp>
          <p:nvCxnSpPr>
            <p:cNvPr id="14" name="Прямая со стрелкой 22"/>
            <p:cNvCxnSpPr>
              <a:cxnSpLocks noChangeShapeType="1"/>
            </p:cNvCxnSpPr>
            <p:nvPr/>
          </p:nvCxnSpPr>
          <p:spPr bwMode="auto">
            <a:xfrm flipV="1">
              <a:off x="4468" y="2115"/>
              <a:ext cx="1010" cy="1"/>
            </a:xfrm>
            <a:prstGeom prst="straightConnector1">
              <a:avLst/>
            </a:prstGeom>
            <a:noFill/>
            <a:ln w="476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37" name="Блок-схема: узел 36"/>
          <p:cNvSpPr/>
          <p:nvPr/>
        </p:nvSpPr>
        <p:spPr>
          <a:xfrm>
            <a:off x="2124075" y="1125538"/>
            <a:ext cx="285750" cy="2857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4716463" y="1125538"/>
            <a:ext cx="285750" cy="2857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1887E-6 L -3.05556E-6 -0.5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2.6087E-6 L 0.00799 0.136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42276E-7 L 2.77778E-7 0.3776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9170" t="33594" r="17905" b="22031"/>
          <a:stretch>
            <a:fillRect/>
          </a:stretch>
        </p:blipFill>
        <p:spPr bwMode="auto">
          <a:xfrm>
            <a:off x="357158" y="1500174"/>
            <a:ext cx="8429684" cy="5143536"/>
          </a:xfrm>
          <a:prstGeom prst="round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8358246" cy="715089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Особенности лазерного излучения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9081" t="29263" r="18041" b="29964"/>
          <a:stretch>
            <a:fillRect/>
          </a:stretch>
        </p:blipFill>
        <p:spPr bwMode="auto">
          <a:xfrm>
            <a:off x="0" y="142852"/>
            <a:ext cx="9001156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5072074"/>
            <a:ext cx="792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Высокая мощность- </a:t>
            </a:r>
            <a:r>
              <a:rPr lang="ru-RU" dirty="0" smtClean="0"/>
              <a:t>до 10</a:t>
            </a:r>
            <a:r>
              <a:rPr lang="ru-RU" baseline="30000" dirty="0" smtClean="0"/>
              <a:t>5 </a:t>
            </a:r>
            <a:r>
              <a:rPr lang="ru-RU" dirty="0" smtClean="0"/>
              <a:t>Вт в непрерывном режиме</a:t>
            </a:r>
            <a:r>
              <a:rPr lang="ru-RU" baseline="30000" dirty="0" smtClean="0"/>
              <a:t>   </a:t>
            </a:r>
          </a:p>
          <a:p>
            <a:r>
              <a:rPr lang="ru-RU" baseline="30000" dirty="0" smtClean="0"/>
              <a:t>                                                  - </a:t>
            </a:r>
            <a:r>
              <a:rPr lang="ru-RU" dirty="0" smtClean="0"/>
              <a:t>2,5 10</a:t>
            </a:r>
            <a:r>
              <a:rPr lang="ru-RU" baseline="30000" dirty="0" smtClean="0"/>
              <a:t>13</a:t>
            </a:r>
            <a:r>
              <a:rPr lang="ru-RU" dirty="0" smtClean="0"/>
              <a:t>Вт в импульсном режиме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20" y="4643446"/>
            <a:ext cx="8215370" cy="1571636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5072074"/>
            <a:ext cx="8286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Высокая мощность- </a:t>
            </a:r>
            <a:r>
              <a:rPr lang="ru-RU" b="1" dirty="0" smtClean="0"/>
              <a:t>до 10</a:t>
            </a:r>
            <a:r>
              <a:rPr lang="ru-RU" b="1" baseline="30000" dirty="0" smtClean="0"/>
              <a:t>5 </a:t>
            </a:r>
            <a:r>
              <a:rPr lang="ru-RU" b="1" dirty="0" smtClean="0"/>
              <a:t>Вт в непрерывном режиме</a:t>
            </a:r>
            <a:r>
              <a:rPr lang="ru-RU" b="1" baseline="30000" dirty="0" smtClean="0"/>
              <a:t>   </a:t>
            </a:r>
          </a:p>
          <a:p>
            <a:r>
              <a:rPr lang="ru-RU" baseline="30000" dirty="0" smtClean="0"/>
              <a:t>                                                                           </a:t>
            </a:r>
            <a:r>
              <a:rPr lang="ru-RU" b="1" baseline="30000" dirty="0" smtClean="0"/>
              <a:t>- </a:t>
            </a:r>
            <a:r>
              <a:rPr lang="ru-RU" b="1" dirty="0" smtClean="0"/>
              <a:t>2,5 10</a:t>
            </a:r>
            <a:r>
              <a:rPr lang="ru-RU" b="1" baseline="30000" dirty="0" smtClean="0"/>
              <a:t>13</a:t>
            </a:r>
            <a:r>
              <a:rPr lang="ru-RU" b="1" dirty="0" smtClean="0"/>
              <a:t>Вт в импульсном режиме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57158" y="5214950"/>
            <a:ext cx="214314" cy="142876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485776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2857496"/>
            <a:ext cx="8786874" cy="3143272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071810"/>
            <a:ext cx="8572560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Опти́ческий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ква́нтовый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генера́тор</a:t>
            </a:r>
            <a:r>
              <a:rPr lang="ru-RU" sz="2800" b="1" dirty="0" smtClean="0">
                <a:solidFill>
                  <a:srgbClr val="C00000"/>
                </a:solidFill>
              </a:rPr>
              <a:t>-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/>
              <a:t>устройство, преобразующее энергию накачки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(световую, электрическую, тепловую, химическую и др</a:t>
            </a:r>
            <a:r>
              <a:rPr lang="ru-RU" sz="2800" dirty="0" smtClean="0"/>
              <a:t>.) в энергию когерентного, монохроматического, поляризованного и узконаправленного потока излучения. 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285728"/>
            <a:ext cx="8501122" cy="20002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0034" y="285728"/>
            <a:ext cx="80724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Ла́зер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/>
              <a:t>(англ. </a:t>
            </a:r>
            <a:r>
              <a:rPr lang="ru-RU" sz="2800" i="1" dirty="0" err="1" smtClean="0"/>
              <a:t>laser</a:t>
            </a:r>
            <a:r>
              <a:rPr lang="ru-RU" sz="2800" dirty="0" smtClean="0"/>
              <a:t>, акроним от англ. </a:t>
            </a:r>
            <a:r>
              <a:rPr lang="ru-RU" sz="2800" i="1" dirty="0" err="1" smtClean="0"/>
              <a:t>light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amplification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by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stimulated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emission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of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radiation</a:t>
            </a:r>
            <a:r>
              <a:rPr lang="ru-RU" sz="2800" i="1" dirty="0" smtClean="0"/>
              <a:t>)</a:t>
            </a:r>
            <a:r>
              <a:rPr lang="ru-RU" sz="2800" dirty="0" smtClean="0"/>
              <a:t> — усиление </a:t>
            </a:r>
            <a:r>
              <a:rPr lang="ru-RU" sz="2800" dirty="0" smtClean="0">
                <a:solidFill>
                  <a:srgbClr val="C00000"/>
                </a:solidFill>
              </a:rPr>
              <a:t>света</a:t>
            </a:r>
            <a:r>
              <a:rPr lang="ru-RU" sz="2800" dirty="0" smtClean="0"/>
              <a:t> посредством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вынужденного излучения.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 l="19585" t="20294" r="18883" b="25269"/>
          <a:stretch>
            <a:fillRect/>
          </a:stretch>
        </p:blipFill>
        <p:spPr bwMode="auto">
          <a:xfrm>
            <a:off x="214282" y="214290"/>
            <a:ext cx="8715436" cy="6643710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 rot="5400000" flipH="1" flipV="1">
            <a:off x="-1607387" y="2821777"/>
            <a:ext cx="4358512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71472" y="5000636"/>
            <a:ext cx="6143668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3357554" y="1571612"/>
            <a:ext cx="2143140" cy="12858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71472" y="3643314"/>
            <a:ext cx="940059" cy="7990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11531" y="3630085"/>
            <a:ext cx="1228246" cy="27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739778" y="3257020"/>
            <a:ext cx="1083747" cy="373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72066" y="1142984"/>
            <a:ext cx="1733995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857232"/>
            <a:ext cx="6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300</a:t>
            </a:r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0800000">
            <a:off x="571472" y="1142984"/>
            <a:ext cx="4429156" cy="158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3429000"/>
            <a:ext cx="78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100</a:t>
            </a:r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14282" y="214290"/>
            <a:ext cx="57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000892" y="4714884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Время воздействия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00034" y="521495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нагревание  выпаривание   обугливание           испарение</a:t>
            </a:r>
            <a:endParaRPr lang="ru-RU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rot="5400000" flipH="1" flipV="1">
            <a:off x="572266" y="4571214"/>
            <a:ext cx="1143008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 flipH="1" flipV="1">
            <a:off x="1500960" y="4356900"/>
            <a:ext cx="142876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 flipH="1" flipV="1">
            <a:off x="2929720" y="4214024"/>
            <a:ext cx="1571636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 flipH="1" flipV="1">
            <a:off x="3608381" y="3106735"/>
            <a:ext cx="3714776" cy="7302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5786" y="4286256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1928794" y="3929066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3214678" y="371475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429124" y="300037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5643570" y="242886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714348" y="0"/>
            <a:ext cx="84296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a typeface="Times New Roman" pitchFamily="18" charset="0"/>
                <a:cs typeface="Calibri" pitchFamily="34" charset="0"/>
              </a:rPr>
              <a:t>Изменение температуры и свойства ткани под действием непрерывного мощного лазерного излучения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 l="39325" t="37274" r="21188" b="22044"/>
          <a:stretch>
            <a:fillRect/>
          </a:stretch>
        </p:blipFill>
        <p:spPr bwMode="auto">
          <a:xfrm>
            <a:off x="6114044" y="1785926"/>
            <a:ext cx="30299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571472" y="3643314"/>
            <a:ext cx="1000132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2071678"/>
            <a:ext cx="6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142852"/>
            <a:ext cx="8572560" cy="100013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688" y="1357298"/>
            <a:ext cx="8858312" cy="53578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00034" y="214291"/>
            <a:ext cx="8215370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Calibri" pitchFamily="34" charset="0"/>
              </a:rPr>
              <a:t>Изменение температуры и свойства ткани под действием непрерывного мощного лазерного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Calibri" pitchFamily="34" charset="0"/>
              </a:rPr>
              <a:t>излучения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502688"/>
            <a:ext cx="8286808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1 фаза. </a:t>
            </a:r>
            <a:r>
              <a:rPr lang="ru-RU" b="1" dirty="0" smtClean="0"/>
              <a:t>Температура ткани повышается от 37 до 100 </a:t>
            </a:r>
            <a:r>
              <a:rPr lang="ru-RU" b="1" baseline="30000" dirty="0" smtClean="0"/>
              <a:t>0</a:t>
            </a:r>
            <a:r>
              <a:rPr lang="ru-RU" b="1" dirty="0" smtClean="0"/>
              <a:t>С. Термодинамические свойства ткани остаются практически неизменными.</a:t>
            </a:r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2 фаза. </a:t>
            </a:r>
            <a:r>
              <a:rPr lang="ru-RU" b="1" dirty="0" smtClean="0"/>
              <a:t>При температуре 100</a:t>
            </a:r>
            <a:r>
              <a:rPr lang="ru-RU" b="1" baseline="30000" dirty="0" smtClean="0"/>
              <a:t>0</a:t>
            </a:r>
            <a:r>
              <a:rPr lang="ru-RU" b="1" dirty="0" smtClean="0"/>
              <a:t>С начинается выпаривание тканевой воды, и до окончания этого процесса температура остается постоянной.</a:t>
            </a:r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3 фаза. </a:t>
            </a:r>
            <a:r>
              <a:rPr lang="ru-RU" b="1" dirty="0" smtClean="0"/>
              <a:t>После выпаривания воды температура вновь начинает расти, но медленнее,  так как обезвоженная ткань поглощает энергию слабее нормальной.</a:t>
            </a:r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4 фаза. </a:t>
            </a:r>
            <a:r>
              <a:rPr lang="ru-RU" b="1" dirty="0" smtClean="0"/>
              <a:t>По достижении температуры Т~150</a:t>
            </a:r>
            <a:r>
              <a:rPr lang="ru-RU" b="1" baseline="30000" dirty="0" smtClean="0"/>
              <a:t>0</a:t>
            </a:r>
            <a:r>
              <a:rPr lang="ru-RU" b="1" dirty="0" smtClean="0"/>
              <a:t>С начинается процесс обугливания и, следовательно, «почернения» </a:t>
            </a:r>
            <a:r>
              <a:rPr lang="ru-RU" b="1" dirty="0" err="1" smtClean="0"/>
              <a:t>биоткани</a:t>
            </a:r>
            <a:r>
              <a:rPr lang="ru-RU" b="1" dirty="0" smtClean="0"/>
              <a:t>. </a:t>
            </a:r>
          </a:p>
          <a:p>
            <a:endParaRPr lang="ru-RU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5 фаза. </a:t>
            </a:r>
            <a:r>
              <a:rPr lang="ru-RU" b="1" dirty="0" smtClean="0"/>
              <a:t>По достижении температуры Т ~300</a:t>
            </a:r>
            <a:r>
              <a:rPr lang="ru-RU" b="1" baseline="30000" dirty="0" smtClean="0"/>
              <a:t>0</a:t>
            </a:r>
            <a:r>
              <a:rPr lang="en-US" b="1" dirty="0" smtClean="0"/>
              <a:t>C</a:t>
            </a:r>
            <a:r>
              <a:rPr lang="ru-RU" b="1" dirty="0" smtClean="0"/>
              <a:t> начинается процесс испарения обезвоженной обугленной </a:t>
            </a:r>
            <a:r>
              <a:rPr lang="ru-RU" b="1" dirty="0" err="1" smtClean="0"/>
              <a:t>биоткани</a:t>
            </a:r>
            <a:r>
              <a:rPr lang="ru-RU" b="1" dirty="0" smtClean="0"/>
              <a:t>. Именно в этот момент лазерный луч рассекает (удаляет) ткань т.е. становится скальпелем.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0084" t="35321" r="18205" b="36473"/>
          <a:stretch>
            <a:fillRect/>
          </a:stretch>
        </p:blipFill>
        <p:spPr bwMode="auto">
          <a:xfrm>
            <a:off x="142844" y="1714488"/>
            <a:ext cx="878687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85720" y="142852"/>
            <a:ext cx="8572560" cy="1357322"/>
          </a:xfrm>
          <a:prstGeom prst="round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85728"/>
            <a:ext cx="77867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Применение лазерного излучения в медицине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500034" y="160711"/>
          <a:ext cx="8429684" cy="6322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Слайд" r:id="rId3" imgW="4270336" imgH="3200265" progId="PowerPoint.Slide.8">
                  <p:embed/>
                </p:oleObj>
              </mc:Choice>
              <mc:Fallback>
                <p:oleObj name="Слайд" r:id="rId3" imgW="4270336" imgH="320026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160711"/>
                        <a:ext cx="8429684" cy="6322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85720" y="214290"/>
          <a:ext cx="8429684" cy="6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2" name="Слайд" r:id="rId3" imgW="4270336" imgH="3200265" progId="PowerPoint.Slide.8">
                  <p:embed/>
                </p:oleObj>
              </mc:Choice>
              <mc:Fallback>
                <p:oleObj name="Слайд" r:id="rId3" imgW="4270336" imgH="3200265" progId="PowerPoint.Slide.8">
                  <p:embed/>
                  <p:pic>
                    <p:nvPicPr>
                      <p:cNvPr id="0" name="Picture 2" descr="Водяные капли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14290"/>
                        <a:ext cx="8429684" cy="6322263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285719" y="214290"/>
          <a:ext cx="8667811" cy="650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6" name="Слайд" r:id="rId3" imgW="4294810" imgH="3218624" progId="PowerPoint.Slide.8">
                  <p:embed/>
                </p:oleObj>
              </mc:Choice>
              <mc:Fallback>
                <p:oleObj name="Слайд" r:id="rId3" imgW="4294810" imgH="3218624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19" y="214290"/>
                        <a:ext cx="8667811" cy="6500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214282" y="214289"/>
          <a:ext cx="8643998" cy="6482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4" name="Слайд" r:id="rId3" imgW="3801013" imgH="2850000" progId="PowerPoint.Slide.8">
                  <p:embed/>
                </p:oleObj>
              </mc:Choice>
              <mc:Fallback>
                <p:oleObj name="Слайд" r:id="rId3" imgW="3801013" imgH="2850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289"/>
                        <a:ext cx="8643998" cy="6482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285720" y="214290"/>
          <a:ext cx="8572560" cy="642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8" name="Слайд" r:id="rId3" imgW="4264217" imgH="3197385" progId="PowerPoint.Slide.8">
                  <p:embed/>
                </p:oleObj>
              </mc:Choice>
              <mc:Fallback>
                <p:oleObj name="Слайд" r:id="rId3" imgW="4264217" imgH="319738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14290"/>
                        <a:ext cx="8572560" cy="642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285720" y="214290"/>
          <a:ext cx="8572560" cy="642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2" name="Слайд" r:id="rId3" imgW="4264217" imgH="3197385" progId="PowerPoint.Slide.8">
                  <p:embed/>
                </p:oleObj>
              </mc:Choice>
              <mc:Fallback>
                <p:oleObj name="Слайд" r:id="rId3" imgW="4264217" imgH="319738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14290"/>
                        <a:ext cx="8572560" cy="642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4282" y="214290"/>
            <a:ext cx="8786874" cy="785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57290" y="214290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История открытия</a:t>
            </a:r>
          </a:p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688" y="1643050"/>
            <a:ext cx="8858312" cy="4500594"/>
          </a:xfrm>
          <a:prstGeom prst="roundRect">
            <a:avLst/>
          </a:prstGeom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71472" y="1928802"/>
            <a:ext cx="8286808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/>
              <a:t>К выводу о возможности вынужденного излучения пришел Эйнштейн в 1917 г.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/>
              <a:t>К выводу о возможности усиления света при прохождении через вещество пришел русский физик В.А.Фабрикант в 1939 г.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/>
              <a:t>Первый квантовый усилитель света 1954 г (Гордон, </a:t>
            </a:r>
            <a:r>
              <a:rPr lang="ru-RU" sz="2400" b="1" dirty="0" err="1" smtClean="0"/>
              <a:t>Цайгер</a:t>
            </a:r>
            <a:r>
              <a:rPr lang="ru-RU" sz="2400" b="1" dirty="0" smtClean="0"/>
              <a:t> и </a:t>
            </a:r>
            <a:r>
              <a:rPr lang="ru-RU" sz="2400" b="1" dirty="0" err="1" smtClean="0"/>
              <a:t>Таунс</a:t>
            </a:r>
            <a:r>
              <a:rPr lang="ru-RU" sz="2400" b="1" dirty="0" smtClean="0"/>
              <a:t>).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/>
              <a:t>Нобелевская премия за лазеры – Басов, Прохоров и  </a:t>
            </a:r>
            <a:r>
              <a:rPr lang="ru-RU" sz="2400" b="1" dirty="0" err="1" smtClean="0"/>
              <a:t>Таунс</a:t>
            </a:r>
            <a:r>
              <a:rPr lang="ru-RU" sz="2400" b="1" dirty="0" smtClean="0"/>
              <a:t> – 1964 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214282" y="214289"/>
          <a:ext cx="8643998" cy="6482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" name="Слайд" r:id="rId3" imgW="4267097" imgH="3200265" progId="PowerPoint.Slide.8">
                  <p:embed/>
                </p:oleObj>
              </mc:Choice>
              <mc:Fallback>
                <p:oleObj name="Слайд" r:id="rId3" imgW="4267097" imgH="320026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289"/>
                        <a:ext cx="8643998" cy="6482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285720" y="214290"/>
          <a:ext cx="8572560" cy="642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0" name="Слайд" r:id="rId3" imgW="4571941" imgH="3428856" progId="PowerPoint.Slide.8">
                  <p:embed/>
                </p:oleObj>
              </mc:Choice>
              <mc:Fallback>
                <p:oleObj name="Слайд" r:id="rId3" imgW="4571941" imgH="3428856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214290"/>
                        <a:ext cx="8572560" cy="642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357158" y="142828"/>
          <a:ext cx="8572560" cy="642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Слайд" r:id="rId3" imgW="4571941" imgH="3428856" progId="PowerPoint.Slide.8">
                  <p:embed/>
                </p:oleObj>
              </mc:Choice>
              <mc:Fallback>
                <p:oleObj name="Слайд" r:id="rId3" imgW="4571941" imgH="3428856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142828"/>
                        <a:ext cx="8572560" cy="642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42844" y="35695"/>
          <a:ext cx="8715404" cy="6536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8" name="Слайд" r:id="rId3" imgW="4264217" imgH="3197385" progId="PowerPoint.Slide.8">
                  <p:embed/>
                </p:oleObj>
              </mc:Choice>
              <mc:Fallback>
                <p:oleObj name="Слайд" r:id="rId3" imgW="4264217" imgH="319738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35695"/>
                        <a:ext cx="8715404" cy="6536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6" descr="C:\Documents and Settings\Admin\Рабочий стол\12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285860"/>
            <a:ext cx="3738562" cy="24923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2" descr="G:\вика\о лазерах\784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929066"/>
            <a:ext cx="250033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57158" y="214290"/>
            <a:ext cx="8501122" cy="10001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5786" y="35716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Лазер на охране зрения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500174"/>
            <a:ext cx="3714776" cy="214314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4282" y="1643050"/>
            <a:ext cx="3643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 помощью лазера  в офтальмологи лечат глаукому, катаракту</a:t>
            </a:r>
          </a:p>
          <a:p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3714744" y="2285992"/>
            <a:ext cx="571504" cy="428628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844" y="4143380"/>
            <a:ext cx="3857652" cy="2214578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1472" y="4500570"/>
            <a:ext cx="32147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Лазер стал широко применяться в лечении заболеваний сетчатки</a:t>
            </a:r>
          </a:p>
          <a:p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3929058" y="4929198"/>
            <a:ext cx="571504" cy="428628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9" descr="C:\Documents and Settings\Admin\Рабочий стол\45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785794"/>
            <a:ext cx="3357586" cy="268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7" descr="C:\Documents and Settings\Admin\Рабочий стол\127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56536"/>
            <a:ext cx="2071702" cy="311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57158" y="785794"/>
            <a:ext cx="4500594" cy="214314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2910" y="785794"/>
            <a:ext cx="3929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Лазером удаляют аномальные кровеносные сосуды, не травмируя прилежащие здоровые ткани. 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4000504"/>
            <a:ext cx="4500594" cy="214314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7158" y="4143380"/>
            <a:ext cx="43577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Методы лечения дегенерации желтого пятна и диабетической </a:t>
            </a:r>
            <a:r>
              <a:rPr lang="ru-RU" sz="2400" b="1" dirty="0" err="1" smtClean="0"/>
              <a:t>ретинопатии</a:t>
            </a:r>
            <a:r>
              <a:rPr lang="ru-RU" sz="2400" b="1" dirty="0" smtClean="0"/>
              <a:t> также совершенствуются</a:t>
            </a:r>
          </a:p>
          <a:p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429124" y="1714488"/>
            <a:ext cx="571504" cy="428628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643438" y="4786322"/>
            <a:ext cx="571504" cy="428628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2844" y="3143248"/>
            <a:ext cx="5214974" cy="24288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7158" y="3071810"/>
            <a:ext cx="5000660" cy="252376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Широкий спектр услуг: </a:t>
            </a:r>
            <a:r>
              <a:rPr lang="ru-RU" sz="2800" dirty="0" smtClean="0"/>
              <a:t>удаление родинок и папиллом, татуировок , шрамов, сосудистых звездочек,  омоложение кожи</a:t>
            </a:r>
          </a:p>
          <a:p>
            <a:endParaRPr lang="ru-RU" dirty="0"/>
          </a:p>
        </p:txBody>
      </p:sp>
      <p:pic>
        <p:nvPicPr>
          <p:cNvPr id="125954" name="Picture 6" descr="C:\Documents and Settings\Admin\Рабочий стол\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571612"/>
            <a:ext cx="2459633" cy="158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8" descr="C:\Documents and Settings\Admin\Рабочий стол\13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32" y="4786322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вика\о лазерах\22i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0"/>
            <a:ext cx="1714512" cy="205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Documents and Settings\Admin\Рабочий стол\12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143248"/>
            <a:ext cx="214314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42844" y="285728"/>
            <a:ext cx="3071834" cy="16430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85720" y="285728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Лазерная косметология лица и тела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286380" y="4143380"/>
            <a:ext cx="571504" cy="428628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428868"/>
            <a:ext cx="6572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Лазер с успехом заменяет сверло.  Прежде чем накладывать пломбу, необходимо удалить почерневшую, пораженную кариесом ткань зуба. </a:t>
            </a:r>
          </a:p>
          <a:p>
            <a:r>
              <a:rPr lang="ru-RU" sz="2400" b="1" dirty="0" smtClean="0"/>
              <a:t>Световой импульс лазера хорошо отражается </a:t>
            </a:r>
          </a:p>
          <a:p>
            <a:r>
              <a:rPr lang="ru-RU" sz="2400" b="1" dirty="0" smtClean="0"/>
              <a:t>от белой блестящей поверхности здоровой зубной ткани и поглощается потемневшей, больной, которую он разогревает и испаряет вместе с микробами. </a:t>
            </a:r>
            <a:endParaRPr lang="ru-RU" sz="2400" b="1" i="1" dirty="0" smtClean="0"/>
          </a:p>
          <a:p>
            <a:endParaRPr lang="ru-RU" dirty="0"/>
          </a:p>
        </p:txBody>
      </p:sp>
      <p:pic>
        <p:nvPicPr>
          <p:cNvPr id="128002" name="Picture 2" descr="G:\вика\о лазерах\62122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42852"/>
            <a:ext cx="2214578" cy="174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6" descr="C:\Documents and Settings\Admin\Рабочий стол\14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2000240"/>
            <a:ext cx="2214546" cy="147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7" descr="C:\Documents and Settings\Admin\Рабочий стол\14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5" y="3714752"/>
            <a:ext cx="2285985" cy="152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785786" y="214290"/>
            <a:ext cx="5214974" cy="13573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1538" y="500042"/>
            <a:ext cx="47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Лазер в стоматологии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2214554"/>
            <a:ext cx="6643734" cy="414340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4282" y="2071678"/>
            <a:ext cx="8643998" cy="1928826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214810" y="350043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57174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2214554"/>
            <a:ext cx="7715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Литература: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С.Д.Плетнев “Лазеры в клинической медицине”.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Б.И.Степанов «Лазеры сегодня.»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Л.В.Тарасов «Лазеры: действительность и надежды».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2844" y="642918"/>
            <a:ext cx="8715436" cy="5929354"/>
          </a:xfrm>
          <a:prstGeom prst="round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596" y="1071546"/>
            <a:ext cx="814393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Теоретические основы работы лазеров были заложены Эйнштейном. Он ввел понятие индуцированного  (вынужденного) излучения. </a:t>
            </a:r>
          </a:p>
          <a:p>
            <a:r>
              <a:rPr lang="ru-RU" sz="2800" b="1" dirty="0" smtClean="0"/>
              <a:t>Если на какой либо кристалл падает световой поток, то он как правило ослабляется, часть световых квантов поглощается. Процесс поглощения света сопровождается переходом части атомов или молекул из одного энергетического состояния в другое, более  высокое (возбуждённое).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4282" y="357166"/>
            <a:ext cx="8643998" cy="1143008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282" y="428604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Принципиальные условия для работы лазера: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4143380"/>
            <a:ext cx="8643998" cy="1214446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4286256"/>
            <a:ext cx="80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2.Инверсная населённость уровней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2571744"/>
            <a:ext cx="8643998" cy="1143008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7158" y="2714620"/>
            <a:ext cx="8072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</a:rPr>
              <a:t>. Вынужденное излучение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142976" y="1285860"/>
            <a:ext cx="4286280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00100" y="6072206"/>
            <a:ext cx="4500594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Блок-схема: узел 32"/>
          <p:cNvSpPr/>
          <p:nvPr/>
        </p:nvSpPr>
        <p:spPr>
          <a:xfrm>
            <a:off x="2071670" y="5857892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357158" y="3000372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hv</a:t>
            </a:r>
            <a:endParaRPr lang="ru-RU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285720" y="5857892"/>
            <a:ext cx="78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</a:t>
            </a:r>
            <a:r>
              <a:rPr lang="ru-RU" sz="3200" dirty="0" smtClean="0"/>
              <a:t>0</a:t>
            </a:r>
            <a:endParaRPr lang="ru-RU" sz="4400" dirty="0"/>
          </a:p>
        </p:txBody>
      </p:sp>
      <p:sp>
        <p:nvSpPr>
          <p:cNvPr id="52" name="TextBox 51"/>
          <p:cNvSpPr txBox="1"/>
          <p:nvPr/>
        </p:nvSpPr>
        <p:spPr>
          <a:xfrm>
            <a:off x="571472" y="642918"/>
            <a:ext cx="1071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 </a:t>
            </a:r>
            <a:r>
              <a:rPr lang="ru-RU" sz="3200" b="1" baseline="30000" dirty="0" smtClean="0"/>
              <a:t>1*</a:t>
            </a:r>
            <a:endParaRPr lang="ru-RU" sz="3200" b="1" dirty="0" smtClean="0"/>
          </a:p>
          <a:p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429124" y="2428868"/>
            <a:ext cx="1847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 smtClean="0"/>
          </a:p>
          <a:p>
            <a:endParaRPr lang="ru-RU" dirty="0"/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5000628" y="3571876"/>
            <a:ext cx="1285884" cy="285752"/>
            <a:chOff x="6643688" y="2495199"/>
            <a:chExt cx="2071687" cy="361629"/>
          </a:xfrm>
        </p:grpSpPr>
        <p:cxnSp>
          <p:nvCxnSpPr>
            <p:cNvPr id="60" name="Прямая со стрелкой 59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4" name="Группа 47"/>
          <p:cNvGrpSpPr>
            <a:grpSpLocks/>
          </p:cNvGrpSpPr>
          <p:nvPr/>
        </p:nvGrpSpPr>
        <p:grpSpPr bwMode="auto">
          <a:xfrm>
            <a:off x="214282" y="3571876"/>
            <a:ext cx="1285884" cy="285752"/>
            <a:chOff x="6643688" y="2495199"/>
            <a:chExt cx="2071687" cy="361629"/>
          </a:xfrm>
        </p:grpSpPr>
        <p:cxnSp>
          <p:nvCxnSpPr>
            <p:cNvPr id="63" name="Прямая со стрелкой 62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763688" y="214290"/>
            <a:ext cx="63367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Спонтанное излучение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75 -0.01019 L 0.15625 -0.0101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781 -0.69306 " pathEditMode="relative" ptsTypes="AA">
                                      <p:cBhvr>
                                        <p:cTn id="1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58 -0.68449 L 0.21458 0.00834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928662" y="2571744"/>
            <a:ext cx="4214842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00100" y="6072206"/>
            <a:ext cx="4286280" cy="1588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Блок-схема: узел 32"/>
          <p:cNvSpPr/>
          <p:nvPr/>
        </p:nvSpPr>
        <p:spPr>
          <a:xfrm>
            <a:off x="2500298" y="2214554"/>
            <a:ext cx="357190" cy="3571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357158" y="3000372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hv</a:t>
            </a:r>
            <a:endParaRPr lang="ru-RU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285720" y="5857892"/>
            <a:ext cx="78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</a:t>
            </a:r>
            <a:r>
              <a:rPr lang="ru-RU" sz="3200" dirty="0" smtClean="0"/>
              <a:t>0</a:t>
            </a:r>
            <a:endParaRPr lang="ru-RU" sz="4400" dirty="0"/>
          </a:p>
        </p:txBody>
      </p:sp>
      <p:sp>
        <p:nvSpPr>
          <p:cNvPr id="52" name="TextBox 51"/>
          <p:cNvSpPr txBox="1"/>
          <p:nvPr/>
        </p:nvSpPr>
        <p:spPr>
          <a:xfrm>
            <a:off x="214282" y="2143116"/>
            <a:ext cx="10001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 </a:t>
            </a:r>
            <a:r>
              <a:rPr lang="ru-RU" sz="3200" b="1" baseline="30000" dirty="0" smtClean="0"/>
              <a:t>1*</a:t>
            </a:r>
            <a:endParaRPr lang="ru-RU" sz="3200" b="1" dirty="0" smtClean="0"/>
          </a:p>
          <a:p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429124" y="2428868"/>
            <a:ext cx="1847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 smtClean="0"/>
          </a:p>
          <a:p>
            <a:endParaRPr lang="ru-RU" dirty="0"/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214282" y="3571876"/>
            <a:ext cx="1285884" cy="285752"/>
            <a:chOff x="6643688" y="2495199"/>
            <a:chExt cx="2071687" cy="361629"/>
          </a:xfrm>
        </p:grpSpPr>
        <p:cxnSp>
          <p:nvCxnSpPr>
            <p:cNvPr id="63" name="Прямая со стрелкой 62"/>
            <p:cNvCxnSpPr/>
            <p:nvPr/>
          </p:nvCxnSpPr>
          <p:spPr>
            <a:xfrm>
              <a:off x="6643688" y="2642706"/>
              <a:ext cx="2071687" cy="1586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Полилиния 49"/>
            <p:cNvSpPr/>
            <p:nvPr/>
          </p:nvSpPr>
          <p:spPr>
            <a:xfrm rot="702580">
              <a:off x="6950076" y="2495199"/>
              <a:ext cx="1166811" cy="361629"/>
            </a:xfrm>
            <a:custGeom>
              <a:avLst/>
              <a:gdLst>
                <a:gd name="connsiteX0" fmla="*/ 0 w 636104"/>
                <a:gd name="connsiteY0" fmla="*/ 457200 h 457200"/>
                <a:gd name="connsiteX1" fmla="*/ 198782 w 636104"/>
                <a:gd name="connsiteY1" fmla="*/ 39756 h 457200"/>
                <a:gd name="connsiteX2" fmla="*/ 417443 w 636104"/>
                <a:gd name="connsiteY2" fmla="*/ 397565 h 457200"/>
                <a:gd name="connsiteX3" fmla="*/ 596347 w 636104"/>
                <a:gd name="connsiteY3" fmla="*/ 59635 h 457200"/>
                <a:gd name="connsiteX4" fmla="*/ 636104 w 636104"/>
                <a:gd name="connsiteY4" fmla="*/ 3975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104" h="457200">
                  <a:moveTo>
                    <a:pt x="0" y="457200"/>
                  </a:moveTo>
                  <a:cubicBezTo>
                    <a:pt x="64604" y="253447"/>
                    <a:pt x="129208" y="49695"/>
                    <a:pt x="198782" y="39756"/>
                  </a:cubicBezTo>
                  <a:cubicBezTo>
                    <a:pt x="268356" y="29817"/>
                    <a:pt x="351182" y="394252"/>
                    <a:pt x="417443" y="397565"/>
                  </a:cubicBezTo>
                  <a:cubicBezTo>
                    <a:pt x="483704" y="400878"/>
                    <a:pt x="559904" y="119270"/>
                    <a:pt x="596347" y="59635"/>
                  </a:cubicBezTo>
                  <a:cubicBezTo>
                    <a:pt x="632790" y="0"/>
                    <a:pt x="634447" y="19878"/>
                    <a:pt x="636104" y="39756"/>
                  </a:cubicBezTo>
                </a:path>
              </a:pathLst>
            </a:cu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4" name="Группа 22"/>
          <p:cNvGrpSpPr/>
          <p:nvPr/>
        </p:nvGrpSpPr>
        <p:grpSpPr>
          <a:xfrm>
            <a:off x="4786314" y="3500438"/>
            <a:ext cx="1285884" cy="1071570"/>
            <a:chOff x="4786314" y="2928934"/>
            <a:chExt cx="1285884" cy="1071570"/>
          </a:xfrm>
        </p:grpSpPr>
        <p:grpSp>
          <p:nvGrpSpPr>
            <p:cNvPr id="5" name="Группа 47"/>
            <p:cNvGrpSpPr>
              <a:grpSpLocks/>
            </p:cNvGrpSpPr>
            <p:nvPr/>
          </p:nvGrpSpPr>
          <p:grpSpPr bwMode="auto">
            <a:xfrm>
              <a:off x="4786314" y="2928934"/>
              <a:ext cx="1285884" cy="285752"/>
              <a:chOff x="6643688" y="2495199"/>
              <a:chExt cx="2071687" cy="361629"/>
            </a:xfrm>
          </p:grpSpPr>
          <p:cxnSp>
            <p:nvCxnSpPr>
              <p:cNvPr id="60" name="Прямая со стрелкой 59"/>
              <p:cNvCxnSpPr/>
              <p:nvPr/>
            </p:nvCxnSpPr>
            <p:spPr>
              <a:xfrm>
                <a:off x="6643688" y="2642706"/>
                <a:ext cx="2071687" cy="1586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олилиния 49"/>
              <p:cNvSpPr/>
              <p:nvPr/>
            </p:nvSpPr>
            <p:spPr>
              <a:xfrm rot="702580">
                <a:off x="6950076" y="2495199"/>
                <a:ext cx="1166811" cy="361629"/>
              </a:xfrm>
              <a:custGeom>
                <a:avLst/>
                <a:gdLst>
                  <a:gd name="connsiteX0" fmla="*/ 0 w 636104"/>
                  <a:gd name="connsiteY0" fmla="*/ 457200 h 457200"/>
                  <a:gd name="connsiteX1" fmla="*/ 198782 w 636104"/>
                  <a:gd name="connsiteY1" fmla="*/ 39756 h 457200"/>
                  <a:gd name="connsiteX2" fmla="*/ 417443 w 636104"/>
                  <a:gd name="connsiteY2" fmla="*/ 397565 h 457200"/>
                  <a:gd name="connsiteX3" fmla="*/ 596347 w 636104"/>
                  <a:gd name="connsiteY3" fmla="*/ 59635 h 457200"/>
                  <a:gd name="connsiteX4" fmla="*/ 636104 w 636104"/>
                  <a:gd name="connsiteY4" fmla="*/ 3975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04" h="457200">
                    <a:moveTo>
                      <a:pt x="0" y="457200"/>
                    </a:moveTo>
                    <a:cubicBezTo>
                      <a:pt x="64604" y="253447"/>
                      <a:pt x="129208" y="49695"/>
                      <a:pt x="198782" y="39756"/>
                    </a:cubicBezTo>
                    <a:cubicBezTo>
                      <a:pt x="268356" y="29817"/>
                      <a:pt x="351182" y="394252"/>
                      <a:pt x="417443" y="397565"/>
                    </a:cubicBezTo>
                    <a:cubicBezTo>
                      <a:pt x="483704" y="400878"/>
                      <a:pt x="559904" y="119270"/>
                      <a:pt x="596347" y="59635"/>
                    </a:cubicBezTo>
                    <a:cubicBezTo>
                      <a:pt x="632790" y="0"/>
                      <a:pt x="634447" y="19878"/>
                      <a:pt x="636104" y="39756"/>
                    </a:cubicBezTo>
                  </a:path>
                </a:pathLst>
              </a:cu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" name="Группа 47"/>
            <p:cNvGrpSpPr>
              <a:grpSpLocks/>
            </p:cNvGrpSpPr>
            <p:nvPr/>
          </p:nvGrpSpPr>
          <p:grpSpPr bwMode="auto">
            <a:xfrm>
              <a:off x="4786314" y="3714752"/>
              <a:ext cx="1285884" cy="285752"/>
              <a:chOff x="6643688" y="2495199"/>
              <a:chExt cx="2071687" cy="361629"/>
            </a:xfrm>
          </p:grpSpPr>
          <p:cxnSp>
            <p:nvCxnSpPr>
              <p:cNvPr id="21" name="Прямая со стрелкой 20"/>
              <p:cNvCxnSpPr/>
              <p:nvPr/>
            </p:nvCxnSpPr>
            <p:spPr>
              <a:xfrm>
                <a:off x="6643688" y="2642706"/>
                <a:ext cx="2071687" cy="1586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Полилиния 49"/>
              <p:cNvSpPr/>
              <p:nvPr/>
            </p:nvSpPr>
            <p:spPr>
              <a:xfrm rot="702580">
                <a:off x="6950076" y="2495199"/>
                <a:ext cx="1166811" cy="361629"/>
              </a:xfrm>
              <a:custGeom>
                <a:avLst/>
                <a:gdLst>
                  <a:gd name="connsiteX0" fmla="*/ 0 w 636104"/>
                  <a:gd name="connsiteY0" fmla="*/ 457200 h 457200"/>
                  <a:gd name="connsiteX1" fmla="*/ 198782 w 636104"/>
                  <a:gd name="connsiteY1" fmla="*/ 39756 h 457200"/>
                  <a:gd name="connsiteX2" fmla="*/ 417443 w 636104"/>
                  <a:gd name="connsiteY2" fmla="*/ 397565 h 457200"/>
                  <a:gd name="connsiteX3" fmla="*/ 596347 w 636104"/>
                  <a:gd name="connsiteY3" fmla="*/ 59635 h 457200"/>
                  <a:gd name="connsiteX4" fmla="*/ 636104 w 636104"/>
                  <a:gd name="connsiteY4" fmla="*/ 39756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04" h="457200">
                    <a:moveTo>
                      <a:pt x="0" y="457200"/>
                    </a:moveTo>
                    <a:cubicBezTo>
                      <a:pt x="64604" y="253447"/>
                      <a:pt x="129208" y="49695"/>
                      <a:pt x="198782" y="39756"/>
                    </a:cubicBezTo>
                    <a:cubicBezTo>
                      <a:pt x="268356" y="29817"/>
                      <a:pt x="351182" y="394252"/>
                      <a:pt x="417443" y="397565"/>
                    </a:cubicBezTo>
                    <a:cubicBezTo>
                      <a:pt x="483704" y="400878"/>
                      <a:pt x="559904" y="119270"/>
                      <a:pt x="596347" y="59635"/>
                    </a:cubicBezTo>
                    <a:cubicBezTo>
                      <a:pt x="632790" y="0"/>
                      <a:pt x="634447" y="19878"/>
                      <a:pt x="636104" y="39756"/>
                    </a:cubicBezTo>
                  </a:path>
                </a:pathLst>
              </a:cu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24" name="Скругленный прямоугольник 23"/>
          <p:cNvSpPr/>
          <p:nvPr/>
        </p:nvSpPr>
        <p:spPr>
          <a:xfrm>
            <a:off x="142844" y="142852"/>
            <a:ext cx="8643998" cy="1643074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4282" y="214290"/>
            <a:ext cx="842968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1.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Вынужденное </a:t>
            </a:r>
            <a:r>
              <a:rPr lang="ru-RU" sz="2800" b="1" dirty="0" err="1" smtClean="0">
                <a:solidFill>
                  <a:srgbClr val="C00000"/>
                </a:solidFill>
              </a:rPr>
              <a:t>излучение</a:t>
            </a:r>
            <a:r>
              <a:rPr lang="ru-RU" sz="2400" b="1" dirty="0" err="1" smtClean="0"/>
              <a:t>-возникает</a:t>
            </a:r>
            <a:r>
              <a:rPr lang="ru-RU" sz="2400" b="1" dirty="0" smtClean="0"/>
              <a:t> при взаимодействии фотона с возбуждённой молекулой, если энергия фотона равна разности соответствующих уровней энергий 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0.52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2844" y="642918"/>
            <a:ext cx="8643998" cy="2643182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5720" y="857232"/>
            <a:ext cx="8143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Число вынужденных переходов, совершаемых в секунду, зависит от: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Числа падающих в секунду фотонов(</a:t>
            </a:r>
            <a:r>
              <a:rPr lang="en-US" sz="2400" dirty="0" smtClean="0"/>
              <a:t>I-</a:t>
            </a:r>
            <a:r>
              <a:rPr lang="ru-RU" sz="2400" dirty="0" smtClean="0"/>
              <a:t>интенсивности света)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Числа возбуждённых молекул (атомов)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4143380"/>
            <a:ext cx="8643998" cy="1714512"/>
          </a:xfrm>
          <a:prstGeom prst="round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4286256"/>
            <a:ext cx="8072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Чем больше будет </a:t>
            </a:r>
            <a:r>
              <a:rPr lang="ru-RU" sz="2800" dirty="0" smtClean="0">
                <a:solidFill>
                  <a:srgbClr val="C00000"/>
                </a:solidFill>
              </a:rPr>
              <a:t>населённость</a:t>
            </a:r>
            <a:r>
              <a:rPr lang="ru-RU" sz="2800" dirty="0" smtClean="0"/>
              <a:t> соответствующих возбуждённых состояний, тем больше будет </a:t>
            </a:r>
            <a:r>
              <a:rPr lang="ru-RU" sz="2800" dirty="0" smtClean="0">
                <a:solidFill>
                  <a:srgbClr val="C00000"/>
                </a:solidFill>
              </a:rPr>
              <a:t>вынужденных переходов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1072</Words>
  <Application>Microsoft Office PowerPoint</Application>
  <PresentationFormat>Экран (4:3)</PresentationFormat>
  <Paragraphs>176</Paragraphs>
  <Slides>48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Апекс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244</cp:revision>
  <dcterms:created xsi:type="dcterms:W3CDTF">2011-10-28T15:22:34Z</dcterms:created>
  <dcterms:modified xsi:type="dcterms:W3CDTF">2013-11-12T15:37:23Z</dcterms:modified>
</cp:coreProperties>
</file>