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45"/>
  </p:notesMasterIdLst>
  <p:handoutMasterIdLst>
    <p:handoutMasterId r:id="rId46"/>
  </p:handoutMasterIdLst>
  <p:sldIdLst>
    <p:sldId id="256" r:id="rId2"/>
    <p:sldId id="257" r:id="rId3"/>
    <p:sldId id="258" r:id="rId4"/>
    <p:sldId id="259" r:id="rId5"/>
    <p:sldId id="260" r:id="rId6"/>
    <p:sldId id="261" r:id="rId7"/>
    <p:sldId id="263" r:id="rId8"/>
    <p:sldId id="306" r:id="rId9"/>
    <p:sldId id="307" r:id="rId10"/>
    <p:sldId id="309" r:id="rId11"/>
    <p:sldId id="308" r:id="rId12"/>
    <p:sldId id="310" r:id="rId13"/>
    <p:sldId id="270" r:id="rId14"/>
    <p:sldId id="311" r:id="rId15"/>
    <p:sldId id="312" r:id="rId16"/>
    <p:sldId id="265" r:id="rId17"/>
    <p:sldId id="296" r:id="rId18"/>
    <p:sldId id="288" r:id="rId19"/>
    <p:sldId id="266" r:id="rId20"/>
    <p:sldId id="268" r:id="rId21"/>
    <p:sldId id="278" r:id="rId22"/>
    <p:sldId id="276" r:id="rId23"/>
    <p:sldId id="295" r:id="rId24"/>
    <p:sldId id="290" r:id="rId25"/>
    <p:sldId id="279" r:id="rId26"/>
    <p:sldId id="272" r:id="rId27"/>
    <p:sldId id="292" r:id="rId28"/>
    <p:sldId id="274" r:id="rId29"/>
    <p:sldId id="280" r:id="rId30"/>
    <p:sldId id="281" r:id="rId31"/>
    <p:sldId id="282" r:id="rId32"/>
    <p:sldId id="302" r:id="rId33"/>
    <p:sldId id="293" r:id="rId34"/>
    <p:sldId id="304" r:id="rId35"/>
    <p:sldId id="291" r:id="rId36"/>
    <p:sldId id="303" r:id="rId37"/>
    <p:sldId id="294" r:id="rId38"/>
    <p:sldId id="297" r:id="rId39"/>
    <p:sldId id="298" r:id="rId40"/>
    <p:sldId id="299" r:id="rId41"/>
    <p:sldId id="300" r:id="rId42"/>
    <p:sldId id="301" r:id="rId43"/>
    <p:sldId id="313"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86433"/>
  </p:normalViewPr>
  <p:slideViewPr>
    <p:cSldViewPr snapToGrid="0" snapToObjects="1">
      <p:cViewPr varScale="1">
        <p:scale>
          <a:sx n="114" d="100"/>
          <a:sy n="114" d="100"/>
        </p:scale>
        <p:origin x="472" y="168"/>
      </p:cViewPr>
      <p:guideLst/>
    </p:cSldViewPr>
  </p:slideViewPr>
  <p:outlineViewPr>
    <p:cViewPr>
      <p:scale>
        <a:sx n="33" d="100"/>
        <a:sy n="33" d="100"/>
      </p:scale>
      <p:origin x="0" y="-9144"/>
    </p:cViewPr>
  </p:outlineViewPr>
  <p:notesTextViewPr>
    <p:cViewPr>
      <p:scale>
        <a:sx n="1" d="1"/>
        <a:sy n="1" d="1"/>
      </p:scale>
      <p:origin x="0" y="0"/>
    </p:cViewPr>
  </p:notesTextViewPr>
  <p:sorterViewPr>
    <p:cViewPr>
      <p:scale>
        <a:sx n="180" d="100"/>
        <a:sy n="180" d="100"/>
      </p:scale>
      <p:origin x="0" y="0"/>
    </p:cViewPr>
  </p:sorterViewPr>
  <p:notesViewPr>
    <p:cSldViewPr snapToGrid="0" snapToObjects="1">
      <p:cViewPr varScale="1">
        <p:scale>
          <a:sx n="86" d="100"/>
          <a:sy n="86" d="100"/>
        </p:scale>
        <p:origin x="39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5.xml.rels><?xml version="1.0" encoding="UTF-8" standalone="yes"?>
<Relationships xmlns="http://schemas.openxmlformats.org/package/2006/relationships"><Relationship Id="rId3" Type="http://schemas.openxmlformats.org/officeDocument/2006/relationships/hyperlink" Target="http://login.consultant.ru/link/?req=doc;base=RZR;n=221516;fld=134;dst=100243" TargetMode="External"/><Relationship Id="rId7" Type="http://schemas.openxmlformats.org/officeDocument/2006/relationships/image" Target="../media/image10.svg"/><Relationship Id="rId2" Type="http://schemas.openxmlformats.org/officeDocument/2006/relationships/hyperlink" Target="http://login.consultant.ru/link/?req=doc;base=RZR;n=221516;fld=134" TargetMode="External"/><Relationship Id="rId1" Type="http://schemas.openxmlformats.org/officeDocument/2006/relationships/hyperlink" Target="http://login.consultant.ru/link/?req=doc;base=RZR;n=221516;fld=134;dst=340" TargetMode="Externa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diagrams/_rels/drawing5.xml.rels><?xml version="1.0" encoding="UTF-8" standalone="yes"?>
<Relationships xmlns="http://schemas.openxmlformats.org/package/2006/relationships"><Relationship Id="rId3" Type="http://schemas.openxmlformats.org/officeDocument/2006/relationships/hyperlink" Target="http://login.consultant.ru/link/?req=doc;base=RZR;n=221516;fld=134;dst=340" TargetMode="External"/><Relationship Id="rId7" Type="http://schemas.openxmlformats.org/officeDocument/2006/relationships/hyperlink" Target="http://login.consultant.ru/link/?req=doc;base=RZR;n=221516;fld=134;dst=100243" TargetMode="External"/><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login.consultant.ru/link/?req=doc;base=RZR;n=221516;fld=134" TargetMode="External"/></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96B517-3935-EE4B-A444-F83700088AD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BA64538F-62DA-4B44-9DE5-55A2868D3B78}">
      <dgm:prSet/>
      <dgm:spPr/>
      <dgm:t>
        <a:bodyPr/>
        <a:lstStyle/>
        <a:p>
          <a:r>
            <a:rPr lang="ru-RU" b="1"/>
            <a:t>частные </a:t>
          </a:r>
          <a:endParaRPr lang="ru-RU"/>
        </a:p>
      </dgm:t>
    </dgm:pt>
    <dgm:pt modelId="{52AF3D85-2053-DB4D-9246-D9AFF398AD25}" type="parTrans" cxnId="{4D34DAB9-C73D-9041-B380-91094054802E}">
      <dgm:prSet/>
      <dgm:spPr/>
      <dgm:t>
        <a:bodyPr/>
        <a:lstStyle/>
        <a:p>
          <a:endParaRPr lang="ru-RU"/>
        </a:p>
      </dgm:t>
    </dgm:pt>
    <dgm:pt modelId="{175B5AF1-9FE9-6D4C-9408-01B05A18B9B7}" type="sibTrans" cxnId="{4D34DAB9-C73D-9041-B380-91094054802E}">
      <dgm:prSet/>
      <dgm:spPr/>
      <dgm:t>
        <a:bodyPr/>
        <a:lstStyle/>
        <a:p>
          <a:endParaRPr lang="ru-RU"/>
        </a:p>
      </dgm:t>
    </dgm:pt>
    <dgm:pt modelId="{94EDB265-AFCE-8E47-A10F-0283F3667F6B}">
      <dgm:prSet/>
      <dgm:spPr/>
      <dgm:t>
        <a:bodyPr/>
        <a:lstStyle/>
        <a:p>
          <a:r>
            <a:rPr lang="ru-RU" b="1"/>
            <a:t>публичные</a:t>
          </a:r>
          <a:endParaRPr lang="ru-RU"/>
        </a:p>
      </dgm:t>
    </dgm:pt>
    <dgm:pt modelId="{26C470BA-85E4-DB4B-B691-D6A441423C09}" type="parTrans" cxnId="{039F45ED-461E-8F42-974B-755962959DDF}">
      <dgm:prSet/>
      <dgm:spPr/>
      <dgm:t>
        <a:bodyPr/>
        <a:lstStyle/>
        <a:p>
          <a:endParaRPr lang="ru-RU"/>
        </a:p>
      </dgm:t>
    </dgm:pt>
    <dgm:pt modelId="{633FA8AB-A44A-C648-8ADF-A4050125D6F6}" type="sibTrans" cxnId="{039F45ED-461E-8F42-974B-755962959DDF}">
      <dgm:prSet/>
      <dgm:spPr/>
      <dgm:t>
        <a:bodyPr/>
        <a:lstStyle/>
        <a:p>
          <a:endParaRPr lang="ru-RU"/>
        </a:p>
      </dgm:t>
    </dgm:pt>
    <dgm:pt modelId="{F1A797C5-046E-7740-B195-ACB6198FD831}" type="pres">
      <dgm:prSet presAssocID="{6496B517-3935-EE4B-A444-F83700088AD0}" presName="linear" presStyleCnt="0">
        <dgm:presLayoutVars>
          <dgm:animLvl val="lvl"/>
          <dgm:resizeHandles val="exact"/>
        </dgm:presLayoutVars>
      </dgm:prSet>
      <dgm:spPr/>
    </dgm:pt>
    <dgm:pt modelId="{1E8B842A-0A60-D34B-800F-B8D818C1B6C0}" type="pres">
      <dgm:prSet presAssocID="{BA64538F-62DA-4B44-9DE5-55A2868D3B78}" presName="parentText" presStyleLbl="node1" presStyleIdx="0" presStyleCnt="2">
        <dgm:presLayoutVars>
          <dgm:chMax val="0"/>
          <dgm:bulletEnabled val="1"/>
        </dgm:presLayoutVars>
      </dgm:prSet>
      <dgm:spPr/>
    </dgm:pt>
    <dgm:pt modelId="{8ADC2E5B-D4D2-4040-81CE-3A025E8EFEEB}" type="pres">
      <dgm:prSet presAssocID="{175B5AF1-9FE9-6D4C-9408-01B05A18B9B7}" presName="spacer" presStyleCnt="0"/>
      <dgm:spPr/>
    </dgm:pt>
    <dgm:pt modelId="{709F9101-6475-2A4C-B3C1-143467E89258}" type="pres">
      <dgm:prSet presAssocID="{94EDB265-AFCE-8E47-A10F-0283F3667F6B}" presName="parentText" presStyleLbl="node1" presStyleIdx="1" presStyleCnt="2">
        <dgm:presLayoutVars>
          <dgm:chMax val="0"/>
          <dgm:bulletEnabled val="1"/>
        </dgm:presLayoutVars>
      </dgm:prSet>
      <dgm:spPr/>
    </dgm:pt>
  </dgm:ptLst>
  <dgm:cxnLst>
    <dgm:cxn modelId="{929C9C19-C1E1-824C-A689-4478D9E2293B}" type="presOf" srcId="{BA64538F-62DA-4B44-9DE5-55A2868D3B78}" destId="{1E8B842A-0A60-D34B-800F-B8D818C1B6C0}" srcOrd="0" destOrd="0" presId="urn:microsoft.com/office/officeart/2005/8/layout/vList2"/>
    <dgm:cxn modelId="{506B9821-B561-0649-96DA-AB650C775F88}" type="presOf" srcId="{94EDB265-AFCE-8E47-A10F-0283F3667F6B}" destId="{709F9101-6475-2A4C-B3C1-143467E89258}" srcOrd="0" destOrd="0" presId="urn:microsoft.com/office/officeart/2005/8/layout/vList2"/>
    <dgm:cxn modelId="{4D34DAB9-C73D-9041-B380-91094054802E}" srcId="{6496B517-3935-EE4B-A444-F83700088AD0}" destId="{BA64538F-62DA-4B44-9DE5-55A2868D3B78}" srcOrd="0" destOrd="0" parTransId="{52AF3D85-2053-DB4D-9246-D9AFF398AD25}" sibTransId="{175B5AF1-9FE9-6D4C-9408-01B05A18B9B7}"/>
    <dgm:cxn modelId="{D467D4D3-F20D-FF44-989D-A2DAEC25F851}" type="presOf" srcId="{6496B517-3935-EE4B-A444-F83700088AD0}" destId="{F1A797C5-046E-7740-B195-ACB6198FD831}" srcOrd="0" destOrd="0" presId="urn:microsoft.com/office/officeart/2005/8/layout/vList2"/>
    <dgm:cxn modelId="{039F45ED-461E-8F42-974B-755962959DDF}" srcId="{6496B517-3935-EE4B-A444-F83700088AD0}" destId="{94EDB265-AFCE-8E47-A10F-0283F3667F6B}" srcOrd="1" destOrd="0" parTransId="{26C470BA-85E4-DB4B-B691-D6A441423C09}" sibTransId="{633FA8AB-A44A-C648-8ADF-A4050125D6F6}"/>
    <dgm:cxn modelId="{6F1A53E2-6353-234F-819B-AC375D5D88B5}" type="presParOf" srcId="{F1A797C5-046E-7740-B195-ACB6198FD831}" destId="{1E8B842A-0A60-D34B-800F-B8D818C1B6C0}" srcOrd="0" destOrd="0" presId="urn:microsoft.com/office/officeart/2005/8/layout/vList2"/>
    <dgm:cxn modelId="{B463D000-392F-8142-919A-DD9F09E616EF}" type="presParOf" srcId="{F1A797C5-046E-7740-B195-ACB6198FD831}" destId="{8ADC2E5B-D4D2-4040-81CE-3A025E8EFEEB}" srcOrd="1" destOrd="0" presId="urn:microsoft.com/office/officeart/2005/8/layout/vList2"/>
    <dgm:cxn modelId="{31C7E053-B947-8043-9EC5-5826AE4D262A}" type="presParOf" srcId="{F1A797C5-046E-7740-B195-ACB6198FD831}" destId="{709F9101-6475-2A4C-B3C1-143467E8925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4F49BC-1DED-9941-870B-178B3A139E4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6284444-9EAF-224B-B4BD-A485BF3FDCEB}">
      <dgm:prSet/>
      <dgm:spPr/>
      <dgm:t>
        <a:bodyPr rIns="0" anchor="t" anchorCtr="0"/>
        <a:lstStyle/>
        <a:p>
          <a:r>
            <a:rPr lang="ru-RU"/>
            <a:t>медицинские организации, созданные федеральными органами</a:t>
          </a:r>
        </a:p>
      </dgm:t>
    </dgm:pt>
    <dgm:pt modelId="{A1D2D955-7090-534D-BBA0-0D8120302122}" type="parTrans" cxnId="{030E0129-CE3A-2A40-8DF3-1D2F55074F28}">
      <dgm:prSet/>
      <dgm:spPr/>
      <dgm:t>
        <a:bodyPr/>
        <a:lstStyle/>
        <a:p>
          <a:endParaRPr lang="ru-RU"/>
        </a:p>
      </dgm:t>
    </dgm:pt>
    <dgm:pt modelId="{1E55E21B-5C39-494C-A496-FD9680235012}" type="sibTrans" cxnId="{030E0129-CE3A-2A40-8DF3-1D2F55074F28}">
      <dgm:prSet/>
      <dgm:spPr/>
      <dgm:t>
        <a:bodyPr/>
        <a:lstStyle/>
        <a:p>
          <a:endParaRPr lang="ru-RU"/>
        </a:p>
      </dgm:t>
    </dgm:pt>
    <dgm:pt modelId="{58BC19DC-AE97-F14A-A9D6-E49B05E09A24}">
      <dgm:prSet/>
      <dgm:spPr/>
      <dgm:t>
        <a:bodyPr/>
        <a:lstStyle/>
        <a:p>
          <a:r>
            <a:rPr lang="ru-RU"/>
            <a:t>медицинские организации, созданные органами исполнительной власти субъектов </a:t>
          </a:r>
        </a:p>
        <a:p>
          <a:r>
            <a:rPr lang="ru-RU"/>
            <a:t>Российской Федерации </a:t>
          </a:r>
        </a:p>
        <a:p>
          <a:r>
            <a:rPr lang="ru-RU"/>
            <a:t>и органами местного самоуправления</a:t>
          </a:r>
        </a:p>
      </dgm:t>
    </dgm:pt>
    <dgm:pt modelId="{CF098D6F-C801-2E45-A681-3AFB4C2F0276}" type="parTrans" cxnId="{A64B20FF-C2CD-B446-AACC-938C1503B616}">
      <dgm:prSet/>
      <dgm:spPr/>
      <dgm:t>
        <a:bodyPr/>
        <a:lstStyle/>
        <a:p>
          <a:endParaRPr lang="ru-RU"/>
        </a:p>
      </dgm:t>
    </dgm:pt>
    <dgm:pt modelId="{A9690495-E493-724A-A940-7C754F39E781}" type="sibTrans" cxnId="{A64B20FF-C2CD-B446-AACC-938C1503B616}">
      <dgm:prSet/>
      <dgm:spPr/>
      <dgm:t>
        <a:bodyPr/>
        <a:lstStyle/>
        <a:p>
          <a:endParaRPr lang="ru-RU"/>
        </a:p>
      </dgm:t>
    </dgm:pt>
    <dgm:pt modelId="{F6CD84CA-1076-BD49-B027-4FAD4E25E2AC}" type="pres">
      <dgm:prSet presAssocID="{924F49BC-1DED-9941-870B-178B3A139E4B}" presName="linear" presStyleCnt="0">
        <dgm:presLayoutVars>
          <dgm:animLvl val="lvl"/>
          <dgm:resizeHandles val="exact"/>
        </dgm:presLayoutVars>
      </dgm:prSet>
      <dgm:spPr/>
    </dgm:pt>
    <dgm:pt modelId="{D1B97952-DD6D-B24B-9082-8F62DF9CC3C1}" type="pres">
      <dgm:prSet presAssocID="{58BC19DC-AE97-F14A-A9D6-E49B05E09A24}" presName="parentText" presStyleLbl="node1" presStyleIdx="0" presStyleCnt="2" custLinFactY="-227096" custLinFactNeighborX="-213" custLinFactNeighborY="-300000">
        <dgm:presLayoutVars>
          <dgm:chMax val="0"/>
          <dgm:bulletEnabled val="1"/>
        </dgm:presLayoutVars>
      </dgm:prSet>
      <dgm:spPr/>
    </dgm:pt>
    <dgm:pt modelId="{173A0069-3389-0C4A-9B7E-5C46BD3B726D}" type="pres">
      <dgm:prSet presAssocID="{A9690495-E493-724A-A940-7C754F39E781}" presName="spacer" presStyleCnt="0"/>
      <dgm:spPr/>
    </dgm:pt>
    <dgm:pt modelId="{FBC416CC-8221-4640-B294-119FCA77CBB6}" type="pres">
      <dgm:prSet presAssocID="{56284444-9EAF-224B-B4BD-A485BF3FDCEB}" presName="parentText" presStyleLbl="node1" presStyleIdx="1" presStyleCnt="2" custLinFactNeighborX="-3327" custLinFactNeighborY="-23623">
        <dgm:presLayoutVars>
          <dgm:chMax val="0"/>
          <dgm:bulletEnabled val="1"/>
        </dgm:presLayoutVars>
      </dgm:prSet>
      <dgm:spPr/>
    </dgm:pt>
  </dgm:ptLst>
  <dgm:cxnLst>
    <dgm:cxn modelId="{030E0129-CE3A-2A40-8DF3-1D2F55074F28}" srcId="{924F49BC-1DED-9941-870B-178B3A139E4B}" destId="{56284444-9EAF-224B-B4BD-A485BF3FDCEB}" srcOrd="1" destOrd="0" parTransId="{A1D2D955-7090-534D-BBA0-0D8120302122}" sibTransId="{1E55E21B-5C39-494C-A496-FD9680235012}"/>
    <dgm:cxn modelId="{D2C1D164-E849-0043-8478-27F338731196}" type="presOf" srcId="{58BC19DC-AE97-F14A-A9D6-E49B05E09A24}" destId="{D1B97952-DD6D-B24B-9082-8F62DF9CC3C1}" srcOrd="0" destOrd="0" presId="urn:microsoft.com/office/officeart/2005/8/layout/vList2"/>
    <dgm:cxn modelId="{A71F2483-E175-1844-86AA-3DC6A64D8667}" type="presOf" srcId="{56284444-9EAF-224B-B4BD-A485BF3FDCEB}" destId="{FBC416CC-8221-4640-B294-119FCA77CBB6}" srcOrd="0" destOrd="0" presId="urn:microsoft.com/office/officeart/2005/8/layout/vList2"/>
    <dgm:cxn modelId="{FFD8B4EE-7C1E-9640-8594-68ED84B5C13C}" type="presOf" srcId="{924F49BC-1DED-9941-870B-178B3A139E4B}" destId="{F6CD84CA-1076-BD49-B027-4FAD4E25E2AC}" srcOrd="0" destOrd="0" presId="urn:microsoft.com/office/officeart/2005/8/layout/vList2"/>
    <dgm:cxn modelId="{A64B20FF-C2CD-B446-AACC-938C1503B616}" srcId="{924F49BC-1DED-9941-870B-178B3A139E4B}" destId="{58BC19DC-AE97-F14A-A9D6-E49B05E09A24}" srcOrd="0" destOrd="0" parTransId="{CF098D6F-C801-2E45-A681-3AFB4C2F0276}" sibTransId="{A9690495-E493-724A-A940-7C754F39E781}"/>
    <dgm:cxn modelId="{09FE6500-DBEF-C344-A2D5-ECD1ADA7BF9C}" type="presParOf" srcId="{F6CD84CA-1076-BD49-B027-4FAD4E25E2AC}" destId="{D1B97952-DD6D-B24B-9082-8F62DF9CC3C1}" srcOrd="0" destOrd="0" presId="urn:microsoft.com/office/officeart/2005/8/layout/vList2"/>
    <dgm:cxn modelId="{FC367A8F-683C-E54C-A5AD-9443F26C0710}" type="presParOf" srcId="{F6CD84CA-1076-BD49-B027-4FAD4E25E2AC}" destId="{173A0069-3389-0C4A-9B7E-5C46BD3B726D}" srcOrd="1" destOrd="0" presId="urn:microsoft.com/office/officeart/2005/8/layout/vList2"/>
    <dgm:cxn modelId="{93404316-BAB0-B94E-AEA2-0BB931047C87}" type="presParOf" srcId="{F6CD84CA-1076-BD49-B027-4FAD4E25E2AC}" destId="{FBC416CC-8221-4640-B294-119FCA77CBB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F3B1B7-9CD9-A746-AE7B-82BF0664C2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8E43206-9F03-354A-B3A0-25ED9C3C2C15}">
      <dgm:prSet/>
      <dgm:spPr/>
      <dgm:t>
        <a:bodyPr/>
        <a:lstStyle/>
        <a:p>
          <a:r>
            <a:rPr lang="ru-RU"/>
            <a:t>образованные частными лицами </a:t>
          </a:r>
        </a:p>
      </dgm:t>
    </dgm:pt>
    <dgm:pt modelId="{146CCE10-6DFA-C74E-88E0-A620F24D60DA}" type="parTrans" cxnId="{A79F33C4-2016-F642-A64C-0EADC7C8D24B}">
      <dgm:prSet/>
      <dgm:spPr/>
      <dgm:t>
        <a:bodyPr/>
        <a:lstStyle/>
        <a:p>
          <a:endParaRPr lang="ru-RU"/>
        </a:p>
      </dgm:t>
    </dgm:pt>
    <dgm:pt modelId="{D56291CC-39BF-2C47-8A3A-7A5CAF21B250}" type="sibTrans" cxnId="{A79F33C4-2016-F642-A64C-0EADC7C8D24B}">
      <dgm:prSet/>
      <dgm:spPr/>
      <dgm:t>
        <a:bodyPr/>
        <a:lstStyle/>
        <a:p>
          <a:endParaRPr lang="ru-RU"/>
        </a:p>
      </dgm:t>
    </dgm:pt>
    <dgm:pt modelId="{0F13F9D8-B4CF-7542-A208-C9CA65F1FCF8}">
      <dgm:prSet/>
      <dgm:spPr/>
      <dgm:t>
        <a:bodyPr/>
        <a:lstStyle/>
        <a:p>
          <a:r>
            <a:rPr lang="ru-RU" dirty="0"/>
            <a:t>индивидуальные предприниматели, осуществляющие медицинскую деятельность (частные врачи)</a:t>
          </a:r>
        </a:p>
      </dgm:t>
    </dgm:pt>
    <dgm:pt modelId="{23C0F2C7-6923-1844-836F-F266B8B9D6F7}" type="parTrans" cxnId="{07BD32D0-3B7D-DC41-963D-1BE2811D4728}">
      <dgm:prSet/>
      <dgm:spPr/>
      <dgm:t>
        <a:bodyPr/>
        <a:lstStyle/>
        <a:p>
          <a:endParaRPr lang="ru-RU"/>
        </a:p>
      </dgm:t>
    </dgm:pt>
    <dgm:pt modelId="{2286EE94-9B2E-5C46-991A-471FCFA2C003}" type="sibTrans" cxnId="{07BD32D0-3B7D-DC41-963D-1BE2811D4728}">
      <dgm:prSet/>
      <dgm:spPr/>
      <dgm:t>
        <a:bodyPr/>
        <a:lstStyle/>
        <a:p>
          <a:endParaRPr lang="ru-RU"/>
        </a:p>
      </dgm:t>
    </dgm:pt>
    <dgm:pt modelId="{F88347C8-932B-EE42-9B2F-E8E4F3C49251}" type="pres">
      <dgm:prSet presAssocID="{67F3B1B7-9CD9-A746-AE7B-82BF0664C252}" presName="linear" presStyleCnt="0">
        <dgm:presLayoutVars>
          <dgm:animLvl val="lvl"/>
          <dgm:resizeHandles val="exact"/>
        </dgm:presLayoutVars>
      </dgm:prSet>
      <dgm:spPr/>
    </dgm:pt>
    <dgm:pt modelId="{40609FED-B37D-9646-81EE-E5F15B8A992C}" type="pres">
      <dgm:prSet presAssocID="{88E43206-9F03-354A-B3A0-25ED9C3C2C15}" presName="parentText" presStyleLbl="node1" presStyleIdx="0" presStyleCnt="2">
        <dgm:presLayoutVars>
          <dgm:chMax val="0"/>
          <dgm:bulletEnabled val="1"/>
        </dgm:presLayoutVars>
      </dgm:prSet>
      <dgm:spPr/>
    </dgm:pt>
    <dgm:pt modelId="{30A5DEBD-B433-8047-8936-698E73DA711C}" type="pres">
      <dgm:prSet presAssocID="{D56291CC-39BF-2C47-8A3A-7A5CAF21B250}" presName="spacer" presStyleCnt="0"/>
      <dgm:spPr/>
    </dgm:pt>
    <dgm:pt modelId="{42F3AD74-8201-654F-A4E9-60EC86950FDE}" type="pres">
      <dgm:prSet presAssocID="{0F13F9D8-B4CF-7542-A208-C9CA65F1FCF8}" presName="parentText" presStyleLbl="node1" presStyleIdx="1" presStyleCnt="2">
        <dgm:presLayoutVars>
          <dgm:chMax val="0"/>
          <dgm:bulletEnabled val="1"/>
        </dgm:presLayoutVars>
      </dgm:prSet>
      <dgm:spPr/>
    </dgm:pt>
  </dgm:ptLst>
  <dgm:cxnLst>
    <dgm:cxn modelId="{CCC86E10-551C-AE43-9F78-4CE2ED30FF30}" type="presOf" srcId="{0F13F9D8-B4CF-7542-A208-C9CA65F1FCF8}" destId="{42F3AD74-8201-654F-A4E9-60EC86950FDE}" srcOrd="0" destOrd="0" presId="urn:microsoft.com/office/officeart/2005/8/layout/vList2"/>
    <dgm:cxn modelId="{FF5BEA19-5D06-4147-AE2B-D8AA859968EA}" type="presOf" srcId="{88E43206-9F03-354A-B3A0-25ED9C3C2C15}" destId="{40609FED-B37D-9646-81EE-E5F15B8A992C}" srcOrd="0" destOrd="0" presId="urn:microsoft.com/office/officeart/2005/8/layout/vList2"/>
    <dgm:cxn modelId="{02EDC269-8DD5-6546-9CE3-EF99979DF8B4}" type="presOf" srcId="{67F3B1B7-9CD9-A746-AE7B-82BF0664C252}" destId="{F88347C8-932B-EE42-9B2F-E8E4F3C49251}" srcOrd="0" destOrd="0" presId="urn:microsoft.com/office/officeart/2005/8/layout/vList2"/>
    <dgm:cxn modelId="{A79F33C4-2016-F642-A64C-0EADC7C8D24B}" srcId="{67F3B1B7-9CD9-A746-AE7B-82BF0664C252}" destId="{88E43206-9F03-354A-B3A0-25ED9C3C2C15}" srcOrd="0" destOrd="0" parTransId="{146CCE10-6DFA-C74E-88E0-A620F24D60DA}" sibTransId="{D56291CC-39BF-2C47-8A3A-7A5CAF21B250}"/>
    <dgm:cxn modelId="{07BD32D0-3B7D-DC41-963D-1BE2811D4728}" srcId="{67F3B1B7-9CD9-A746-AE7B-82BF0664C252}" destId="{0F13F9D8-B4CF-7542-A208-C9CA65F1FCF8}" srcOrd="1" destOrd="0" parTransId="{23C0F2C7-6923-1844-836F-F266B8B9D6F7}" sibTransId="{2286EE94-9B2E-5C46-991A-471FCFA2C003}"/>
    <dgm:cxn modelId="{E0B1B633-7CF2-1D45-9208-6CB2192D3EA5}" type="presParOf" srcId="{F88347C8-932B-EE42-9B2F-E8E4F3C49251}" destId="{40609FED-B37D-9646-81EE-E5F15B8A992C}" srcOrd="0" destOrd="0" presId="urn:microsoft.com/office/officeart/2005/8/layout/vList2"/>
    <dgm:cxn modelId="{6E9EBC23-8DDB-1A4E-8361-D892F420E2A1}" type="presParOf" srcId="{F88347C8-932B-EE42-9B2F-E8E4F3C49251}" destId="{30A5DEBD-B433-8047-8936-698E73DA711C}" srcOrd="1" destOrd="0" presId="urn:microsoft.com/office/officeart/2005/8/layout/vList2"/>
    <dgm:cxn modelId="{41930656-85E7-FC4A-90DA-D73CB8DAE637}" type="presParOf" srcId="{F88347C8-932B-EE42-9B2F-E8E4F3C49251}" destId="{42F3AD74-8201-654F-A4E9-60EC86950FD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72424E-81A4-134B-A2F5-EB5DE97190B5}" type="doc">
      <dgm:prSet loTypeId="urn:microsoft.com/office/officeart/2005/8/layout/vList3" loCatId="" qsTypeId="urn:microsoft.com/office/officeart/2005/8/quickstyle/simple1" qsCatId="simple" csTypeId="urn:microsoft.com/office/officeart/2005/8/colors/accent1_2" csCatId="accent1" phldr="1"/>
      <dgm:spPr/>
    </dgm:pt>
    <dgm:pt modelId="{6CED1FA1-A3BC-3242-BFC2-94C2D185E857}">
      <dgm:prSet phldrT="[Текст]"/>
      <dgm:spPr/>
      <dgm:t>
        <a:bodyPr/>
        <a:lstStyle/>
        <a:p>
          <a:r>
            <a:rPr lang="ru-RU" b="0" i="0" u="none"/>
            <a:t>организационной</a:t>
          </a:r>
          <a:endParaRPr lang="ru-RU"/>
        </a:p>
      </dgm:t>
    </dgm:pt>
    <dgm:pt modelId="{D71C1B7A-6337-EA41-BA5A-ED74FB51C5D7}" type="parTrans" cxnId="{B56C63DF-1327-7A43-A48D-5295E9E5E25F}">
      <dgm:prSet/>
      <dgm:spPr/>
      <dgm:t>
        <a:bodyPr/>
        <a:lstStyle/>
        <a:p>
          <a:endParaRPr lang="ru-RU"/>
        </a:p>
      </dgm:t>
    </dgm:pt>
    <dgm:pt modelId="{1297D8FC-4840-4846-8789-315B7A259B90}" type="sibTrans" cxnId="{B56C63DF-1327-7A43-A48D-5295E9E5E25F}">
      <dgm:prSet/>
      <dgm:spPr/>
      <dgm:t>
        <a:bodyPr/>
        <a:lstStyle/>
        <a:p>
          <a:endParaRPr lang="ru-RU"/>
        </a:p>
      </dgm:t>
    </dgm:pt>
    <dgm:pt modelId="{8316759D-6E32-0B46-BD74-622A70210BFA}">
      <dgm:prSet phldrT="[Текст]"/>
      <dgm:spPr/>
      <dgm:t>
        <a:bodyPr/>
        <a:lstStyle/>
        <a:p>
          <a:r>
            <a:rPr lang="ru-RU" b="0" i="0" u="none"/>
            <a:t>экономической</a:t>
          </a:r>
          <a:endParaRPr lang="ru-RU"/>
        </a:p>
      </dgm:t>
    </dgm:pt>
    <dgm:pt modelId="{F2A5124C-A4F8-944A-97FD-A25824AEC821}" type="parTrans" cxnId="{2D92FC1C-42B9-E641-A51A-980BD1C3ED38}">
      <dgm:prSet/>
      <dgm:spPr/>
      <dgm:t>
        <a:bodyPr/>
        <a:lstStyle/>
        <a:p>
          <a:endParaRPr lang="ru-RU"/>
        </a:p>
      </dgm:t>
    </dgm:pt>
    <dgm:pt modelId="{9AD22101-79C7-B246-96B8-ED720D336424}" type="sibTrans" cxnId="{2D92FC1C-42B9-E641-A51A-980BD1C3ED38}">
      <dgm:prSet/>
      <dgm:spPr/>
      <dgm:t>
        <a:bodyPr/>
        <a:lstStyle/>
        <a:p>
          <a:endParaRPr lang="ru-RU"/>
        </a:p>
      </dgm:t>
    </dgm:pt>
    <dgm:pt modelId="{E4AAC6ED-0CE1-8B4F-B701-30D079F3BAF8}">
      <dgm:prSet phldrT="[Текст]"/>
      <dgm:spPr/>
      <dgm:t>
        <a:bodyPr/>
        <a:lstStyle/>
        <a:p>
          <a:r>
            <a:rPr lang="ru-RU" b="0" i="0" u="none" dirty="0"/>
            <a:t>правовой</a:t>
          </a:r>
          <a:endParaRPr lang="ru-RU" dirty="0"/>
        </a:p>
      </dgm:t>
    </dgm:pt>
    <dgm:pt modelId="{41A242A6-05A0-B14E-96F9-BA39B2E8B75F}" type="parTrans" cxnId="{80A4C213-27DB-424D-AD45-73226487CEE2}">
      <dgm:prSet/>
      <dgm:spPr/>
      <dgm:t>
        <a:bodyPr/>
        <a:lstStyle/>
        <a:p>
          <a:endParaRPr lang="ru-RU"/>
        </a:p>
      </dgm:t>
    </dgm:pt>
    <dgm:pt modelId="{450AA421-9246-8545-9C8C-59D05EFF04B3}" type="sibTrans" cxnId="{80A4C213-27DB-424D-AD45-73226487CEE2}">
      <dgm:prSet/>
      <dgm:spPr/>
      <dgm:t>
        <a:bodyPr/>
        <a:lstStyle/>
        <a:p>
          <a:endParaRPr lang="ru-RU"/>
        </a:p>
      </dgm:t>
    </dgm:pt>
    <dgm:pt modelId="{52A215A0-41B5-F44D-AFC0-D4D2C7D813C4}" type="pres">
      <dgm:prSet presAssocID="{C672424E-81A4-134B-A2F5-EB5DE97190B5}" presName="linearFlow" presStyleCnt="0">
        <dgm:presLayoutVars>
          <dgm:dir/>
          <dgm:resizeHandles val="exact"/>
        </dgm:presLayoutVars>
      </dgm:prSet>
      <dgm:spPr/>
    </dgm:pt>
    <dgm:pt modelId="{B2D15FA2-0D6E-2B42-B761-431DF97C1F40}" type="pres">
      <dgm:prSet presAssocID="{6CED1FA1-A3BC-3242-BFC2-94C2D185E857}" presName="composite" presStyleCnt="0"/>
      <dgm:spPr/>
    </dgm:pt>
    <dgm:pt modelId="{F0A7D4DB-C8AD-544C-A4A8-5482013D6CAE}" type="pres">
      <dgm:prSet presAssocID="{6CED1FA1-A3BC-3242-BFC2-94C2D185E857}" presName="imgShp" presStyleLbl="fgImgPlace1" presStyleIdx="0" presStyleCnt="3"/>
      <dgm:spPr/>
    </dgm:pt>
    <dgm:pt modelId="{37F11826-59E2-0240-8990-F36E033FEBF4}" type="pres">
      <dgm:prSet presAssocID="{6CED1FA1-A3BC-3242-BFC2-94C2D185E857}" presName="txShp" presStyleLbl="node1" presStyleIdx="0" presStyleCnt="3">
        <dgm:presLayoutVars>
          <dgm:bulletEnabled val="1"/>
        </dgm:presLayoutVars>
      </dgm:prSet>
      <dgm:spPr/>
    </dgm:pt>
    <dgm:pt modelId="{BB12D024-EAEC-A944-8608-88DBF4F7B73A}" type="pres">
      <dgm:prSet presAssocID="{1297D8FC-4840-4846-8789-315B7A259B90}" presName="spacing" presStyleCnt="0"/>
      <dgm:spPr/>
    </dgm:pt>
    <dgm:pt modelId="{B61B9DFB-1E05-5748-B0DD-49201FCDB241}" type="pres">
      <dgm:prSet presAssocID="{8316759D-6E32-0B46-BD74-622A70210BFA}" presName="composite" presStyleCnt="0"/>
      <dgm:spPr/>
    </dgm:pt>
    <dgm:pt modelId="{D0B908C4-4EC9-0B49-A13A-A9D71ADDDA09}" type="pres">
      <dgm:prSet presAssocID="{8316759D-6E32-0B46-BD74-622A70210BFA}" presName="imgShp" presStyleLbl="fgImgPlace1" presStyleIdx="1" presStyleCnt="3"/>
      <dgm:spPr/>
    </dgm:pt>
    <dgm:pt modelId="{33A50017-0AF2-2B40-8CF7-C24FB2A88DA5}" type="pres">
      <dgm:prSet presAssocID="{8316759D-6E32-0B46-BD74-622A70210BFA}" presName="txShp" presStyleLbl="node1" presStyleIdx="1" presStyleCnt="3">
        <dgm:presLayoutVars>
          <dgm:bulletEnabled val="1"/>
        </dgm:presLayoutVars>
      </dgm:prSet>
      <dgm:spPr/>
    </dgm:pt>
    <dgm:pt modelId="{9B005D25-E0C6-7047-9437-1869CD1F7F62}" type="pres">
      <dgm:prSet presAssocID="{9AD22101-79C7-B246-96B8-ED720D336424}" presName="spacing" presStyleCnt="0"/>
      <dgm:spPr/>
    </dgm:pt>
    <dgm:pt modelId="{836C0950-E187-4F43-8089-6167FEC97127}" type="pres">
      <dgm:prSet presAssocID="{E4AAC6ED-0CE1-8B4F-B701-30D079F3BAF8}" presName="composite" presStyleCnt="0"/>
      <dgm:spPr/>
    </dgm:pt>
    <dgm:pt modelId="{C1E3F715-7B8A-094E-9658-9419DB25DC76}" type="pres">
      <dgm:prSet presAssocID="{E4AAC6ED-0CE1-8B4F-B701-30D079F3BAF8}" presName="imgShp" presStyleLbl="fgImgPlace1" presStyleIdx="2" presStyleCnt="3"/>
      <dgm:spPr/>
    </dgm:pt>
    <dgm:pt modelId="{9A585625-01F3-064C-AC8F-33FD1E89F335}" type="pres">
      <dgm:prSet presAssocID="{E4AAC6ED-0CE1-8B4F-B701-30D079F3BAF8}" presName="txShp" presStyleLbl="node1" presStyleIdx="2" presStyleCnt="3">
        <dgm:presLayoutVars>
          <dgm:bulletEnabled val="1"/>
        </dgm:presLayoutVars>
      </dgm:prSet>
      <dgm:spPr/>
    </dgm:pt>
  </dgm:ptLst>
  <dgm:cxnLst>
    <dgm:cxn modelId="{80A4C213-27DB-424D-AD45-73226487CEE2}" srcId="{C672424E-81A4-134B-A2F5-EB5DE97190B5}" destId="{E4AAC6ED-0CE1-8B4F-B701-30D079F3BAF8}" srcOrd="2" destOrd="0" parTransId="{41A242A6-05A0-B14E-96F9-BA39B2E8B75F}" sibTransId="{450AA421-9246-8545-9C8C-59D05EFF04B3}"/>
    <dgm:cxn modelId="{2D92FC1C-42B9-E641-A51A-980BD1C3ED38}" srcId="{C672424E-81A4-134B-A2F5-EB5DE97190B5}" destId="{8316759D-6E32-0B46-BD74-622A70210BFA}" srcOrd="1" destOrd="0" parTransId="{F2A5124C-A4F8-944A-97FD-A25824AEC821}" sibTransId="{9AD22101-79C7-B246-96B8-ED720D336424}"/>
    <dgm:cxn modelId="{18E7053F-2B95-1B43-9276-CB86FD056036}" type="presOf" srcId="{8316759D-6E32-0B46-BD74-622A70210BFA}" destId="{33A50017-0AF2-2B40-8CF7-C24FB2A88DA5}" srcOrd="0" destOrd="0" presId="urn:microsoft.com/office/officeart/2005/8/layout/vList3"/>
    <dgm:cxn modelId="{ADD6B646-C325-7740-9636-B4D998000B5D}" type="presOf" srcId="{6CED1FA1-A3BC-3242-BFC2-94C2D185E857}" destId="{37F11826-59E2-0240-8990-F36E033FEBF4}" srcOrd="0" destOrd="0" presId="urn:microsoft.com/office/officeart/2005/8/layout/vList3"/>
    <dgm:cxn modelId="{8267588D-3657-1B4D-BB7E-FB52ED720AE3}" type="presOf" srcId="{E4AAC6ED-0CE1-8B4F-B701-30D079F3BAF8}" destId="{9A585625-01F3-064C-AC8F-33FD1E89F335}" srcOrd="0" destOrd="0" presId="urn:microsoft.com/office/officeart/2005/8/layout/vList3"/>
    <dgm:cxn modelId="{AEFF02AC-DF14-4942-B558-70FDE61D20A6}" type="presOf" srcId="{C672424E-81A4-134B-A2F5-EB5DE97190B5}" destId="{52A215A0-41B5-F44D-AFC0-D4D2C7D813C4}" srcOrd="0" destOrd="0" presId="urn:microsoft.com/office/officeart/2005/8/layout/vList3"/>
    <dgm:cxn modelId="{B56C63DF-1327-7A43-A48D-5295E9E5E25F}" srcId="{C672424E-81A4-134B-A2F5-EB5DE97190B5}" destId="{6CED1FA1-A3BC-3242-BFC2-94C2D185E857}" srcOrd="0" destOrd="0" parTransId="{D71C1B7A-6337-EA41-BA5A-ED74FB51C5D7}" sibTransId="{1297D8FC-4840-4846-8789-315B7A259B90}"/>
    <dgm:cxn modelId="{39DEACA1-FEB1-E24B-BB02-24BF4714F4D9}" type="presParOf" srcId="{52A215A0-41B5-F44D-AFC0-D4D2C7D813C4}" destId="{B2D15FA2-0D6E-2B42-B761-431DF97C1F40}" srcOrd="0" destOrd="0" presId="urn:microsoft.com/office/officeart/2005/8/layout/vList3"/>
    <dgm:cxn modelId="{B9B409C8-4355-C74A-92C5-3D8952871DE3}" type="presParOf" srcId="{B2D15FA2-0D6E-2B42-B761-431DF97C1F40}" destId="{F0A7D4DB-C8AD-544C-A4A8-5482013D6CAE}" srcOrd="0" destOrd="0" presId="urn:microsoft.com/office/officeart/2005/8/layout/vList3"/>
    <dgm:cxn modelId="{52A51A95-F22D-2E44-9CBA-A1B78B085EF9}" type="presParOf" srcId="{B2D15FA2-0D6E-2B42-B761-431DF97C1F40}" destId="{37F11826-59E2-0240-8990-F36E033FEBF4}" srcOrd="1" destOrd="0" presId="urn:microsoft.com/office/officeart/2005/8/layout/vList3"/>
    <dgm:cxn modelId="{E401D819-F2FD-724B-B527-BF862734CB4F}" type="presParOf" srcId="{52A215A0-41B5-F44D-AFC0-D4D2C7D813C4}" destId="{BB12D024-EAEC-A944-8608-88DBF4F7B73A}" srcOrd="1" destOrd="0" presId="urn:microsoft.com/office/officeart/2005/8/layout/vList3"/>
    <dgm:cxn modelId="{50DEF95F-C544-0E4B-8237-E865A7165030}" type="presParOf" srcId="{52A215A0-41B5-F44D-AFC0-D4D2C7D813C4}" destId="{B61B9DFB-1E05-5748-B0DD-49201FCDB241}" srcOrd="2" destOrd="0" presId="urn:microsoft.com/office/officeart/2005/8/layout/vList3"/>
    <dgm:cxn modelId="{AE613F68-C3B0-4A4E-A27A-083CB8676895}" type="presParOf" srcId="{B61B9DFB-1E05-5748-B0DD-49201FCDB241}" destId="{D0B908C4-4EC9-0B49-A13A-A9D71ADDDA09}" srcOrd="0" destOrd="0" presId="urn:microsoft.com/office/officeart/2005/8/layout/vList3"/>
    <dgm:cxn modelId="{E6663D1F-2BFF-6740-82AB-5FBECE6237CD}" type="presParOf" srcId="{B61B9DFB-1E05-5748-B0DD-49201FCDB241}" destId="{33A50017-0AF2-2B40-8CF7-C24FB2A88DA5}" srcOrd="1" destOrd="0" presId="urn:microsoft.com/office/officeart/2005/8/layout/vList3"/>
    <dgm:cxn modelId="{F7A3C968-B85B-3B4A-A0E1-47BBABA498CC}" type="presParOf" srcId="{52A215A0-41B5-F44D-AFC0-D4D2C7D813C4}" destId="{9B005D25-E0C6-7047-9437-1869CD1F7F62}" srcOrd="3" destOrd="0" presId="urn:microsoft.com/office/officeart/2005/8/layout/vList3"/>
    <dgm:cxn modelId="{012A54DE-28F7-0A43-BC35-5F78010F489C}" type="presParOf" srcId="{52A215A0-41B5-F44D-AFC0-D4D2C7D813C4}" destId="{836C0950-E187-4F43-8089-6167FEC97127}" srcOrd="4" destOrd="0" presId="urn:microsoft.com/office/officeart/2005/8/layout/vList3"/>
    <dgm:cxn modelId="{2F4E0AAE-C8EA-1D4C-9034-E97CB8A9A686}" type="presParOf" srcId="{836C0950-E187-4F43-8089-6167FEC97127}" destId="{C1E3F715-7B8A-094E-9658-9419DB25DC76}" srcOrd="0" destOrd="0" presId="urn:microsoft.com/office/officeart/2005/8/layout/vList3"/>
    <dgm:cxn modelId="{F17395EE-2F42-B743-9E39-6F67D17D1ADE}" type="presParOf" srcId="{836C0950-E187-4F43-8089-6167FEC97127}" destId="{9A585625-01F3-064C-AC8F-33FD1E89F33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A9C45A-12F1-4032-92DF-62C06251F70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5E114B7-5E44-4CF6-8D90-25EE1CABA45F}">
      <dgm:prSet/>
      <dgm:spPr/>
      <dgm:t>
        <a:bodyPr/>
        <a:lstStyle/>
        <a:p>
          <a:pPr>
            <a:lnSpc>
              <a:spcPct val="100000"/>
            </a:lnSpc>
          </a:pPr>
          <a:r>
            <a:rPr lang="ru-RU" dirty="0">
              <a:latin typeface="Arial" panose="020B0604020202020204" pitchFamily="34" charset="0"/>
              <a:cs typeface="Arial" panose="020B0604020202020204" pitchFamily="34" charset="0"/>
            </a:rPr>
            <a:t>согласно </a:t>
          </a:r>
          <a:r>
            <a:rPr lang="ru-RU" b="1" dirty="0">
              <a:latin typeface="Arial" panose="020B0604020202020204" pitchFamily="34" charset="0"/>
              <a:cs typeface="Arial" panose="020B0604020202020204" pitchFamily="34" charset="0"/>
              <a:hlinkClick xmlns:r="http://schemas.openxmlformats.org/officeDocument/2006/relationships" r:id="rId1"/>
            </a:rPr>
            <a:t>пункту 2 статьи 8</a:t>
          </a:r>
          <a:r>
            <a:rPr lang="ru-RU" b="1" dirty="0">
              <a:latin typeface="Arial" panose="020B0604020202020204" pitchFamily="34" charset="0"/>
              <a:cs typeface="Arial" panose="020B0604020202020204" pitchFamily="34" charset="0"/>
            </a:rPr>
            <a:t> указанного Закона</a:t>
          </a:r>
          <a:r>
            <a:rPr lang="ru-RU" dirty="0">
              <a:latin typeface="Arial" panose="020B0604020202020204" pitchFamily="34" charset="0"/>
              <a:cs typeface="Arial" panose="020B0604020202020204" pitchFamily="34" charset="0"/>
            </a:rPr>
            <a:t> государственная регистрация юридического лица (в </a:t>
          </a:r>
          <a:r>
            <a:rPr lang="ru-RU" dirty="0" err="1">
              <a:latin typeface="Arial" panose="020B0604020202020204" pitchFamily="34" charset="0"/>
              <a:cs typeface="Arial" panose="020B0604020202020204" pitchFamily="34" charset="0"/>
            </a:rPr>
            <a:t>т.ч</a:t>
          </a:r>
          <a:r>
            <a:rPr lang="ru-RU" dirty="0">
              <a:latin typeface="Arial" panose="020B0604020202020204" pitchFamily="34" charset="0"/>
              <a:cs typeface="Arial" panose="020B0604020202020204" pitchFamily="34" charset="0"/>
            </a:rPr>
            <a:t>. медицинской организации) осуществляется по месту нахождения его постоянно действующего исполнительного органа, а в случае отсутствия постоянно действующего исполнительного органа - иного органа или лица, уполномоченных выступать от имени юридического лица в силу закона, иного правового акта или учредительного документа, если иное не предусмотрено настоящим Федеральным </a:t>
          </a:r>
          <a:r>
            <a:rPr lang="ru-RU" dirty="0">
              <a:latin typeface="Arial" panose="020B0604020202020204" pitchFamily="34" charset="0"/>
              <a:cs typeface="Arial" panose="020B0604020202020204" pitchFamily="34" charset="0"/>
              <a:hlinkClick xmlns:r="http://schemas.openxmlformats.org/officeDocument/2006/relationships" r:id="rId2"/>
            </a:rPr>
            <a:t>законом</a:t>
          </a: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CE42CF86-1CDD-4CA1-977B-C4BC2F10ABB4}" type="parTrans" cxnId="{3433933D-56FA-48EE-9647-F42942F79B8A}">
      <dgm:prSet/>
      <dgm:spPr/>
      <dgm:t>
        <a:bodyPr/>
        <a:lstStyle/>
        <a:p>
          <a:endParaRPr lang="en-US"/>
        </a:p>
      </dgm:t>
    </dgm:pt>
    <dgm:pt modelId="{F604E5B4-1E19-41EC-B9EF-EA88C8D40AAB}" type="sibTrans" cxnId="{3433933D-56FA-48EE-9647-F42942F79B8A}">
      <dgm:prSet/>
      <dgm:spPr/>
      <dgm:t>
        <a:bodyPr/>
        <a:lstStyle/>
        <a:p>
          <a:pPr>
            <a:lnSpc>
              <a:spcPct val="100000"/>
            </a:lnSpc>
          </a:pPr>
          <a:endParaRPr lang="en-US"/>
        </a:p>
      </dgm:t>
    </dgm:pt>
    <dgm:pt modelId="{A7F4A8F3-9F23-4AF9-8019-D3F1BE0CCBB7}">
      <dgm:prSet custT="1"/>
      <dgm:spPr/>
      <dgm:t>
        <a:bodyPr/>
        <a:lstStyle/>
        <a:p>
          <a:pPr>
            <a:lnSpc>
              <a:spcPct val="100000"/>
            </a:lnSpc>
          </a:pPr>
          <a:r>
            <a:rPr lang="ru-RU" sz="1400" dirty="0">
              <a:latin typeface="Arial" panose="020B0604020202020204" pitchFamily="34" charset="0"/>
              <a:cs typeface="Arial" panose="020B0604020202020204" pitchFamily="34" charset="0"/>
            </a:rPr>
            <a:t>Как следует из </a:t>
          </a:r>
          <a:r>
            <a:rPr lang="ru-RU" sz="1400" b="1" dirty="0">
              <a:latin typeface="Arial" panose="020B0604020202020204" pitchFamily="34" charset="0"/>
              <a:cs typeface="Arial" panose="020B0604020202020204" pitchFamily="34" charset="0"/>
              <a:hlinkClick xmlns:r="http://schemas.openxmlformats.org/officeDocument/2006/relationships" r:id="rId3"/>
            </a:rPr>
            <a:t>пункта 3 статьи 8</a:t>
          </a:r>
          <a:r>
            <a:rPr lang="ru-RU" sz="1400" b="1" dirty="0">
              <a:latin typeface="Arial" panose="020B0604020202020204" pitchFamily="34" charset="0"/>
              <a:cs typeface="Arial" panose="020B0604020202020204" pitchFamily="34" charset="0"/>
            </a:rPr>
            <a:t> данного Закона</a:t>
          </a:r>
          <a:r>
            <a:rPr lang="ru-RU" sz="1400" dirty="0">
              <a:latin typeface="Arial" panose="020B0604020202020204" pitchFamily="34" charset="0"/>
              <a:cs typeface="Arial" panose="020B0604020202020204" pitchFamily="34" charset="0"/>
            </a:rPr>
            <a:t>, государственная регистрация индивидуального предпринимателя (в </a:t>
          </a:r>
          <a:r>
            <a:rPr lang="ru-RU" sz="1400" dirty="0" err="1">
              <a:latin typeface="Arial" panose="020B0604020202020204" pitchFamily="34" charset="0"/>
              <a:cs typeface="Arial" panose="020B0604020202020204" pitchFamily="34" charset="0"/>
            </a:rPr>
            <a:t>т.ч</a:t>
          </a:r>
          <a:r>
            <a:rPr lang="ru-RU" sz="1400" dirty="0">
              <a:latin typeface="Arial" panose="020B0604020202020204" pitchFamily="34" charset="0"/>
              <a:cs typeface="Arial" panose="020B0604020202020204" pitchFamily="34" charset="0"/>
            </a:rPr>
            <a:t>. частного врача) осуществляется по месту его жительства</a:t>
          </a:r>
          <a:endParaRPr lang="en-US" sz="1400" dirty="0">
            <a:latin typeface="Arial" panose="020B0604020202020204" pitchFamily="34" charset="0"/>
            <a:cs typeface="Arial" panose="020B0604020202020204" pitchFamily="34" charset="0"/>
          </a:endParaRPr>
        </a:p>
      </dgm:t>
    </dgm:pt>
    <dgm:pt modelId="{A460AF6D-6DBB-40BA-9FD8-9B1B116F83D5}" type="parTrans" cxnId="{E05EF520-E7B4-4452-A468-664C783C495E}">
      <dgm:prSet/>
      <dgm:spPr/>
      <dgm:t>
        <a:bodyPr/>
        <a:lstStyle/>
        <a:p>
          <a:endParaRPr lang="en-US"/>
        </a:p>
      </dgm:t>
    </dgm:pt>
    <dgm:pt modelId="{0796FCDC-071B-43B1-B61F-2E2E1C4687E5}" type="sibTrans" cxnId="{E05EF520-E7B4-4452-A468-664C783C495E}">
      <dgm:prSet/>
      <dgm:spPr/>
      <dgm:t>
        <a:bodyPr/>
        <a:lstStyle/>
        <a:p>
          <a:endParaRPr lang="en-US"/>
        </a:p>
      </dgm:t>
    </dgm:pt>
    <dgm:pt modelId="{00F3326A-986D-46D1-81EC-4E573BFF3E15}" type="pres">
      <dgm:prSet presAssocID="{09A9C45A-12F1-4032-92DF-62C06251F703}" presName="root" presStyleCnt="0">
        <dgm:presLayoutVars>
          <dgm:dir/>
          <dgm:resizeHandles val="exact"/>
        </dgm:presLayoutVars>
      </dgm:prSet>
      <dgm:spPr/>
    </dgm:pt>
    <dgm:pt modelId="{87B6D1E4-27D3-40AE-853F-017D9E5D1B26}" type="pres">
      <dgm:prSet presAssocID="{09A9C45A-12F1-4032-92DF-62C06251F703}" presName="container" presStyleCnt="0">
        <dgm:presLayoutVars>
          <dgm:dir/>
          <dgm:resizeHandles val="exact"/>
        </dgm:presLayoutVars>
      </dgm:prSet>
      <dgm:spPr/>
    </dgm:pt>
    <dgm:pt modelId="{59E301DD-2C62-4A87-9868-97CA98541037}" type="pres">
      <dgm:prSet presAssocID="{A5E114B7-5E44-4CF6-8D90-25EE1CABA45F}" presName="compNode" presStyleCnt="0"/>
      <dgm:spPr/>
    </dgm:pt>
    <dgm:pt modelId="{FB2F71E7-3F90-4AE9-A460-07D33BE708EF}" type="pres">
      <dgm:prSet presAssocID="{A5E114B7-5E44-4CF6-8D90-25EE1CABA45F}" presName="iconBgRect" presStyleLbl="bgShp" presStyleIdx="0" presStyleCnt="2"/>
      <dgm:spPr/>
    </dgm:pt>
    <dgm:pt modelId="{88166442-C5A9-4550-9F4E-6F312F5B6841}" type="pres">
      <dgm:prSet presAssocID="{A5E114B7-5E44-4CF6-8D90-25EE1CABA45F}" presName="iconRect" presStyleLbl="node1" presStyleIdx="0"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Branching Diagram"/>
        </a:ext>
      </dgm:extLst>
    </dgm:pt>
    <dgm:pt modelId="{C43B1356-CB29-41E3-A136-59CFEA199F68}" type="pres">
      <dgm:prSet presAssocID="{A5E114B7-5E44-4CF6-8D90-25EE1CABA45F}" presName="spaceRect" presStyleCnt="0"/>
      <dgm:spPr/>
    </dgm:pt>
    <dgm:pt modelId="{A458675B-EE10-400D-88FD-201B946E8601}" type="pres">
      <dgm:prSet presAssocID="{A5E114B7-5E44-4CF6-8D90-25EE1CABA45F}" presName="textRect" presStyleLbl="revTx" presStyleIdx="0" presStyleCnt="2" custScaleX="128883">
        <dgm:presLayoutVars>
          <dgm:chMax val="1"/>
          <dgm:chPref val="1"/>
        </dgm:presLayoutVars>
      </dgm:prSet>
      <dgm:spPr/>
    </dgm:pt>
    <dgm:pt modelId="{EE030E52-6E37-491F-A3CA-55CEF448E530}" type="pres">
      <dgm:prSet presAssocID="{F604E5B4-1E19-41EC-B9EF-EA88C8D40AAB}" presName="sibTrans" presStyleLbl="sibTrans2D1" presStyleIdx="0" presStyleCnt="0"/>
      <dgm:spPr/>
    </dgm:pt>
    <dgm:pt modelId="{02462445-FC14-4C71-BEA0-4D2701BE65DC}" type="pres">
      <dgm:prSet presAssocID="{A7F4A8F3-9F23-4AF9-8019-D3F1BE0CCBB7}" presName="compNode" presStyleCnt="0"/>
      <dgm:spPr/>
    </dgm:pt>
    <dgm:pt modelId="{1E14A93C-E7A1-4E5B-8A34-37404D73973D}" type="pres">
      <dgm:prSet presAssocID="{A7F4A8F3-9F23-4AF9-8019-D3F1BE0CCBB7}" presName="iconBgRect" presStyleLbl="bgShp" presStyleIdx="1" presStyleCnt="2"/>
      <dgm:spPr/>
    </dgm:pt>
    <dgm:pt modelId="{7349EFE5-1202-4006-A608-0081B08F2073}" type="pres">
      <dgm:prSet presAssocID="{A7F4A8F3-9F23-4AF9-8019-D3F1BE0CCBB7}" presName="iconRect" presStyleLbl="node1" presStyleIdx="1" presStyleCnt="2"/>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Wind Chime"/>
        </a:ext>
      </dgm:extLst>
    </dgm:pt>
    <dgm:pt modelId="{3E229978-E20B-4132-B790-EC20601B54B5}" type="pres">
      <dgm:prSet presAssocID="{A7F4A8F3-9F23-4AF9-8019-D3F1BE0CCBB7}" presName="spaceRect" presStyleCnt="0"/>
      <dgm:spPr/>
    </dgm:pt>
    <dgm:pt modelId="{CF10860A-8467-4C5D-A7A1-B903CCDDF1BE}" type="pres">
      <dgm:prSet presAssocID="{A7F4A8F3-9F23-4AF9-8019-D3F1BE0CCBB7}" presName="textRect" presStyleLbl="revTx" presStyleIdx="1" presStyleCnt="2">
        <dgm:presLayoutVars>
          <dgm:chMax val="1"/>
          <dgm:chPref val="1"/>
        </dgm:presLayoutVars>
      </dgm:prSet>
      <dgm:spPr/>
    </dgm:pt>
  </dgm:ptLst>
  <dgm:cxnLst>
    <dgm:cxn modelId="{E05EF520-E7B4-4452-A468-664C783C495E}" srcId="{09A9C45A-12F1-4032-92DF-62C06251F703}" destId="{A7F4A8F3-9F23-4AF9-8019-D3F1BE0CCBB7}" srcOrd="1" destOrd="0" parTransId="{A460AF6D-6DBB-40BA-9FD8-9B1B116F83D5}" sibTransId="{0796FCDC-071B-43B1-B61F-2E2E1C4687E5}"/>
    <dgm:cxn modelId="{71AB6933-E1EF-4FCE-9418-EA0550D00AC4}" type="presOf" srcId="{A5E114B7-5E44-4CF6-8D90-25EE1CABA45F}" destId="{A458675B-EE10-400D-88FD-201B946E8601}" srcOrd="0" destOrd="0" presId="urn:microsoft.com/office/officeart/2018/2/layout/IconCircleList"/>
    <dgm:cxn modelId="{3433933D-56FA-48EE-9647-F42942F79B8A}" srcId="{09A9C45A-12F1-4032-92DF-62C06251F703}" destId="{A5E114B7-5E44-4CF6-8D90-25EE1CABA45F}" srcOrd="0" destOrd="0" parTransId="{CE42CF86-1CDD-4CA1-977B-C4BC2F10ABB4}" sibTransId="{F604E5B4-1E19-41EC-B9EF-EA88C8D40AAB}"/>
    <dgm:cxn modelId="{5FB85E63-163B-4CBB-92BC-E2EC7103059C}" type="presOf" srcId="{A7F4A8F3-9F23-4AF9-8019-D3F1BE0CCBB7}" destId="{CF10860A-8467-4C5D-A7A1-B903CCDDF1BE}" srcOrd="0" destOrd="0" presId="urn:microsoft.com/office/officeart/2018/2/layout/IconCircleList"/>
    <dgm:cxn modelId="{1FF6CA97-C2EB-4B3A-B2A4-C5A25F72871E}" type="presOf" srcId="{F604E5B4-1E19-41EC-B9EF-EA88C8D40AAB}" destId="{EE030E52-6E37-491F-A3CA-55CEF448E530}" srcOrd="0" destOrd="0" presId="urn:microsoft.com/office/officeart/2018/2/layout/IconCircleList"/>
    <dgm:cxn modelId="{93A004C9-D145-4761-B904-A3DC3EF90B1F}" type="presOf" srcId="{09A9C45A-12F1-4032-92DF-62C06251F703}" destId="{00F3326A-986D-46D1-81EC-4E573BFF3E15}" srcOrd="0" destOrd="0" presId="urn:microsoft.com/office/officeart/2018/2/layout/IconCircleList"/>
    <dgm:cxn modelId="{8B39A5E6-8A22-4AD0-8D15-411352E56F81}" type="presParOf" srcId="{00F3326A-986D-46D1-81EC-4E573BFF3E15}" destId="{87B6D1E4-27D3-40AE-853F-017D9E5D1B26}" srcOrd="0" destOrd="0" presId="urn:microsoft.com/office/officeart/2018/2/layout/IconCircleList"/>
    <dgm:cxn modelId="{C1B2CB2E-B4EF-418E-8A53-1B31D0EF3196}" type="presParOf" srcId="{87B6D1E4-27D3-40AE-853F-017D9E5D1B26}" destId="{59E301DD-2C62-4A87-9868-97CA98541037}" srcOrd="0" destOrd="0" presId="urn:microsoft.com/office/officeart/2018/2/layout/IconCircleList"/>
    <dgm:cxn modelId="{F82D4333-58D1-48FB-980F-D90B6F4B26D4}" type="presParOf" srcId="{59E301DD-2C62-4A87-9868-97CA98541037}" destId="{FB2F71E7-3F90-4AE9-A460-07D33BE708EF}" srcOrd="0" destOrd="0" presId="urn:microsoft.com/office/officeart/2018/2/layout/IconCircleList"/>
    <dgm:cxn modelId="{F6C3254C-B75D-4E92-8101-7B341F25EB1D}" type="presParOf" srcId="{59E301DD-2C62-4A87-9868-97CA98541037}" destId="{88166442-C5A9-4550-9F4E-6F312F5B6841}" srcOrd="1" destOrd="0" presId="urn:microsoft.com/office/officeart/2018/2/layout/IconCircleList"/>
    <dgm:cxn modelId="{607AB1A4-899C-414A-A36C-33943338AAC8}" type="presParOf" srcId="{59E301DD-2C62-4A87-9868-97CA98541037}" destId="{C43B1356-CB29-41E3-A136-59CFEA199F68}" srcOrd="2" destOrd="0" presId="urn:microsoft.com/office/officeart/2018/2/layout/IconCircleList"/>
    <dgm:cxn modelId="{BDAD5F86-0FEB-4C32-9647-8FCAA0883AF5}" type="presParOf" srcId="{59E301DD-2C62-4A87-9868-97CA98541037}" destId="{A458675B-EE10-400D-88FD-201B946E8601}" srcOrd="3" destOrd="0" presId="urn:microsoft.com/office/officeart/2018/2/layout/IconCircleList"/>
    <dgm:cxn modelId="{345828CA-83F1-4F13-8F1E-7CC206EBAF1C}" type="presParOf" srcId="{87B6D1E4-27D3-40AE-853F-017D9E5D1B26}" destId="{EE030E52-6E37-491F-A3CA-55CEF448E530}" srcOrd="1" destOrd="0" presId="urn:microsoft.com/office/officeart/2018/2/layout/IconCircleList"/>
    <dgm:cxn modelId="{9E766DF1-B7DE-4702-A059-954E323ECC02}" type="presParOf" srcId="{87B6D1E4-27D3-40AE-853F-017D9E5D1B26}" destId="{02462445-FC14-4C71-BEA0-4D2701BE65DC}" srcOrd="2" destOrd="0" presId="urn:microsoft.com/office/officeart/2018/2/layout/IconCircleList"/>
    <dgm:cxn modelId="{BD16F325-F445-4235-B5A0-B8DB8FB8129D}" type="presParOf" srcId="{02462445-FC14-4C71-BEA0-4D2701BE65DC}" destId="{1E14A93C-E7A1-4E5B-8A34-37404D73973D}" srcOrd="0" destOrd="0" presId="urn:microsoft.com/office/officeart/2018/2/layout/IconCircleList"/>
    <dgm:cxn modelId="{88A8295F-67FA-429E-9DB3-E390F1049D74}" type="presParOf" srcId="{02462445-FC14-4C71-BEA0-4D2701BE65DC}" destId="{7349EFE5-1202-4006-A608-0081B08F2073}" srcOrd="1" destOrd="0" presId="urn:microsoft.com/office/officeart/2018/2/layout/IconCircleList"/>
    <dgm:cxn modelId="{DCE389AB-B78F-4CD9-A67F-A873DA327D1F}" type="presParOf" srcId="{02462445-FC14-4C71-BEA0-4D2701BE65DC}" destId="{3E229978-E20B-4132-B790-EC20601B54B5}" srcOrd="2" destOrd="0" presId="urn:microsoft.com/office/officeart/2018/2/layout/IconCircleList"/>
    <dgm:cxn modelId="{9B280BA4-3D16-46DB-B25A-F31D5468EA61}" type="presParOf" srcId="{02462445-FC14-4C71-BEA0-4D2701BE65DC}" destId="{CF10860A-8467-4C5D-A7A1-B903CCDDF1B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AD8EA4-FB68-8C41-8C33-A44CFE1A177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0CB83D97-3EC0-2F44-AEE4-B01504AEABB2}">
      <dgm:prSet custT="1"/>
      <dgm:spPr/>
      <dgm:t>
        <a:bodyPr/>
        <a:lstStyle/>
        <a:p>
          <a:r>
            <a:rPr lang="ru-RU" sz="2800" dirty="0"/>
            <a:t>правоспособность</a:t>
          </a:r>
          <a:br>
            <a:rPr lang="ru-RU" sz="2800" dirty="0"/>
          </a:br>
          <a:r>
            <a:rPr lang="ru-RU" sz="2800" dirty="0"/>
            <a:t>дееспособность </a:t>
          </a:r>
          <a:br>
            <a:rPr lang="ru-RU" sz="2800" dirty="0"/>
          </a:br>
          <a:r>
            <a:rPr lang="ru-RU" sz="2800" dirty="0" err="1"/>
            <a:t>деликтоспособность</a:t>
          </a:r>
          <a:endParaRPr lang="ru-RU" sz="2800" dirty="0"/>
        </a:p>
      </dgm:t>
    </dgm:pt>
    <dgm:pt modelId="{AA256059-E84E-1C40-A689-FE7D5871EC11}" type="parTrans" cxnId="{FA737DA4-5196-1343-84B8-11C7F2853224}">
      <dgm:prSet/>
      <dgm:spPr/>
      <dgm:t>
        <a:bodyPr/>
        <a:lstStyle/>
        <a:p>
          <a:endParaRPr lang="ru-RU"/>
        </a:p>
      </dgm:t>
    </dgm:pt>
    <dgm:pt modelId="{21DCB44D-F812-E04D-BF92-FAC4209B75DA}" type="sibTrans" cxnId="{FA737DA4-5196-1343-84B8-11C7F2853224}">
      <dgm:prSet/>
      <dgm:spPr/>
      <dgm:t>
        <a:bodyPr/>
        <a:lstStyle/>
        <a:p>
          <a:endParaRPr lang="ru-RU"/>
        </a:p>
      </dgm:t>
    </dgm:pt>
    <dgm:pt modelId="{5B702761-DC6F-C146-AB8F-A77D1B481A46}" type="pres">
      <dgm:prSet presAssocID="{A5AD8EA4-FB68-8C41-8C33-A44CFE1A1777}" presName="Name0" presStyleCnt="0">
        <dgm:presLayoutVars>
          <dgm:dir/>
          <dgm:animLvl val="lvl"/>
          <dgm:resizeHandles val="exact"/>
        </dgm:presLayoutVars>
      </dgm:prSet>
      <dgm:spPr/>
    </dgm:pt>
    <dgm:pt modelId="{37625246-3D60-9849-9400-6FD0972A495C}" type="pres">
      <dgm:prSet presAssocID="{0CB83D97-3EC0-2F44-AEE4-B01504AEABB2}" presName="linNode" presStyleCnt="0"/>
      <dgm:spPr/>
    </dgm:pt>
    <dgm:pt modelId="{E8925CBB-B2F8-FA4C-8F94-2F248EF76065}" type="pres">
      <dgm:prSet presAssocID="{0CB83D97-3EC0-2F44-AEE4-B01504AEABB2}" presName="parentText" presStyleLbl="node1" presStyleIdx="0" presStyleCnt="1" custScaleX="277778" custLinFactX="7675" custLinFactNeighborX="100000" custLinFactNeighborY="-23497">
        <dgm:presLayoutVars>
          <dgm:chMax val="1"/>
          <dgm:bulletEnabled val="1"/>
        </dgm:presLayoutVars>
      </dgm:prSet>
      <dgm:spPr/>
    </dgm:pt>
  </dgm:ptLst>
  <dgm:cxnLst>
    <dgm:cxn modelId="{D1E53D3A-81C6-4944-9BAF-DE9BBE367463}" type="presOf" srcId="{0CB83D97-3EC0-2F44-AEE4-B01504AEABB2}" destId="{E8925CBB-B2F8-FA4C-8F94-2F248EF76065}" srcOrd="0" destOrd="0" presId="urn:microsoft.com/office/officeart/2005/8/layout/vList5"/>
    <dgm:cxn modelId="{FA737DA4-5196-1343-84B8-11C7F2853224}" srcId="{A5AD8EA4-FB68-8C41-8C33-A44CFE1A1777}" destId="{0CB83D97-3EC0-2F44-AEE4-B01504AEABB2}" srcOrd="0" destOrd="0" parTransId="{AA256059-E84E-1C40-A689-FE7D5871EC11}" sibTransId="{21DCB44D-F812-E04D-BF92-FAC4209B75DA}"/>
    <dgm:cxn modelId="{1B5B31E4-09BA-B14B-9E85-9AE6303CA539}" type="presOf" srcId="{A5AD8EA4-FB68-8C41-8C33-A44CFE1A1777}" destId="{5B702761-DC6F-C146-AB8F-A77D1B481A46}" srcOrd="0" destOrd="0" presId="urn:microsoft.com/office/officeart/2005/8/layout/vList5"/>
    <dgm:cxn modelId="{44379CEA-565D-994D-AF55-0240F23D89E6}" type="presParOf" srcId="{5B702761-DC6F-C146-AB8F-A77D1B481A46}" destId="{37625246-3D60-9849-9400-6FD0972A495C}" srcOrd="0" destOrd="0" presId="urn:microsoft.com/office/officeart/2005/8/layout/vList5"/>
    <dgm:cxn modelId="{D234EE23-7375-5A4A-A12F-8EDE86BB206C}" type="presParOf" srcId="{37625246-3D60-9849-9400-6FD0972A495C}" destId="{E8925CBB-B2F8-FA4C-8F94-2F248EF76065}"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425A01-9E1E-4852-A5E1-59E361EC186B}"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8EAF9927-357B-44FE-A1C6-6E214AF6D7C7}">
      <dgm:prSet/>
      <dgm:spPr/>
      <dgm:t>
        <a:bodyPr/>
        <a:lstStyle/>
        <a:p>
          <a:r>
            <a:rPr lang="ru-RU" b="0" i="0"/>
            <a:t>-предъявляемыми к соискателю лицензии на осуществление медицинской деятельности;</a:t>
          </a:r>
          <a:endParaRPr lang="en-US"/>
        </a:p>
      </dgm:t>
    </dgm:pt>
    <dgm:pt modelId="{22B2E4AB-64FD-4BD3-B8D6-CEBDE698144B}" type="parTrans" cxnId="{E7E24E3A-D98F-443B-B72D-7CDA99F67C4C}">
      <dgm:prSet/>
      <dgm:spPr/>
      <dgm:t>
        <a:bodyPr/>
        <a:lstStyle/>
        <a:p>
          <a:endParaRPr lang="en-US"/>
        </a:p>
      </dgm:t>
    </dgm:pt>
    <dgm:pt modelId="{E4B9DD04-3E44-41E5-8DAE-5F5EEEE3B631}" type="sibTrans" cxnId="{E7E24E3A-D98F-443B-B72D-7CDA99F67C4C}">
      <dgm:prSet/>
      <dgm:spPr/>
      <dgm:t>
        <a:bodyPr/>
        <a:lstStyle/>
        <a:p>
          <a:endParaRPr lang="en-US"/>
        </a:p>
      </dgm:t>
    </dgm:pt>
    <dgm:pt modelId="{8827972B-A279-46FB-B56A-2EBE42C903A8}">
      <dgm:prSet/>
      <dgm:spPr/>
      <dgm:t>
        <a:bodyPr/>
        <a:lstStyle/>
        <a:p>
          <a:r>
            <a:rPr lang="ru-RU"/>
            <a:t>-предъявляемыми к лицензиату при осуществлении им медицинской деятельности</a:t>
          </a:r>
          <a:r>
            <a:rPr lang="ru-RU" b="0" i="0"/>
            <a:t> </a:t>
          </a:r>
          <a:endParaRPr lang="en-US"/>
        </a:p>
      </dgm:t>
    </dgm:pt>
    <dgm:pt modelId="{DEBE1CAC-5729-4148-A050-03CDE37E9D7C}" type="parTrans" cxnId="{731299F4-F0BB-4C0D-AD8F-1121150A5AD8}">
      <dgm:prSet/>
      <dgm:spPr/>
      <dgm:t>
        <a:bodyPr/>
        <a:lstStyle/>
        <a:p>
          <a:endParaRPr lang="en-US"/>
        </a:p>
      </dgm:t>
    </dgm:pt>
    <dgm:pt modelId="{AB080AFF-E834-46D5-8803-0A1081A9E85B}" type="sibTrans" cxnId="{731299F4-F0BB-4C0D-AD8F-1121150A5AD8}">
      <dgm:prSet/>
      <dgm:spPr/>
      <dgm:t>
        <a:bodyPr/>
        <a:lstStyle/>
        <a:p>
          <a:endParaRPr lang="en-US"/>
        </a:p>
      </dgm:t>
    </dgm:pt>
    <dgm:pt modelId="{C49EC9B7-006B-5D49-9458-0110FE444E33}" type="pres">
      <dgm:prSet presAssocID="{86425A01-9E1E-4852-A5E1-59E361EC186B}" presName="outerComposite" presStyleCnt="0">
        <dgm:presLayoutVars>
          <dgm:chMax val="5"/>
          <dgm:dir/>
          <dgm:resizeHandles val="exact"/>
        </dgm:presLayoutVars>
      </dgm:prSet>
      <dgm:spPr/>
    </dgm:pt>
    <dgm:pt modelId="{5FC90369-6D10-7A4D-A36D-02D2736250FE}" type="pres">
      <dgm:prSet presAssocID="{86425A01-9E1E-4852-A5E1-59E361EC186B}" presName="dummyMaxCanvas" presStyleCnt="0">
        <dgm:presLayoutVars/>
      </dgm:prSet>
      <dgm:spPr/>
    </dgm:pt>
    <dgm:pt modelId="{D27607CB-365B-3C4B-8038-8F15814E647E}" type="pres">
      <dgm:prSet presAssocID="{86425A01-9E1E-4852-A5E1-59E361EC186B}" presName="TwoNodes_1" presStyleLbl="node1" presStyleIdx="0" presStyleCnt="2">
        <dgm:presLayoutVars>
          <dgm:bulletEnabled val="1"/>
        </dgm:presLayoutVars>
      </dgm:prSet>
      <dgm:spPr/>
    </dgm:pt>
    <dgm:pt modelId="{71C89D5D-702C-A844-9584-F1ACCA6ED339}" type="pres">
      <dgm:prSet presAssocID="{86425A01-9E1E-4852-A5E1-59E361EC186B}" presName="TwoNodes_2" presStyleLbl="node1" presStyleIdx="1" presStyleCnt="2">
        <dgm:presLayoutVars>
          <dgm:bulletEnabled val="1"/>
        </dgm:presLayoutVars>
      </dgm:prSet>
      <dgm:spPr/>
    </dgm:pt>
    <dgm:pt modelId="{D957A9C4-69EF-4C4B-9B67-23E6E0633C72}" type="pres">
      <dgm:prSet presAssocID="{86425A01-9E1E-4852-A5E1-59E361EC186B}" presName="TwoConn_1-2" presStyleLbl="fgAccFollowNode1" presStyleIdx="0" presStyleCnt="1">
        <dgm:presLayoutVars>
          <dgm:bulletEnabled val="1"/>
        </dgm:presLayoutVars>
      </dgm:prSet>
      <dgm:spPr/>
    </dgm:pt>
    <dgm:pt modelId="{985A1F5D-7F19-DC44-AE7A-EA24ABA8DEBE}" type="pres">
      <dgm:prSet presAssocID="{86425A01-9E1E-4852-A5E1-59E361EC186B}" presName="TwoNodes_1_text" presStyleLbl="node1" presStyleIdx="1" presStyleCnt="2">
        <dgm:presLayoutVars>
          <dgm:bulletEnabled val="1"/>
        </dgm:presLayoutVars>
      </dgm:prSet>
      <dgm:spPr/>
    </dgm:pt>
    <dgm:pt modelId="{2F8F0FC3-E4ED-A940-9745-DB995C6A64C3}" type="pres">
      <dgm:prSet presAssocID="{86425A01-9E1E-4852-A5E1-59E361EC186B}" presName="TwoNodes_2_text" presStyleLbl="node1" presStyleIdx="1" presStyleCnt="2">
        <dgm:presLayoutVars>
          <dgm:bulletEnabled val="1"/>
        </dgm:presLayoutVars>
      </dgm:prSet>
      <dgm:spPr/>
    </dgm:pt>
  </dgm:ptLst>
  <dgm:cxnLst>
    <dgm:cxn modelId="{2E42632D-B387-424B-8C7A-1BB8FF02BAD2}" type="presOf" srcId="{8827972B-A279-46FB-B56A-2EBE42C903A8}" destId="{2F8F0FC3-E4ED-A940-9745-DB995C6A64C3}" srcOrd="1" destOrd="0" presId="urn:microsoft.com/office/officeart/2005/8/layout/vProcess5"/>
    <dgm:cxn modelId="{E7E24E3A-D98F-443B-B72D-7CDA99F67C4C}" srcId="{86425A01-9E1E-4852-A5E1-59E361EC186B}" destId="{8EAF9927-357B-44FE-A1C6-6E214AF6D7C7}" srcOrd="0" destOrd="0" parTransId="{22B2E4AB-64FD-4BD3-B8D6-CEBDE698144B}" sibTransId="{E4B9DD04-3E44-41E5-8DAE-5F5EEEE3B631}"/>
    <dgm:cxn modelId="{B951F768-6E18-7244-9C5F-F8892A306CC7}" type="presOf" srcId="{86425A01-9E1E-4852-A5E1-59E361EC186B}" destId="{C49EC9B7-006B-5D49-9458-0110FE444E33}" srcOrd="0" destOrd="0" presId="urn:microsoft.com/office/officeart/2005/8/layout/vProcess5"/>
    <dgm:cxn modelId="{33BCB67A-797F-8144-A478-9D2358A743C9}" type="presOf" srcId="{8EAF9927-357B-44FE-A1C6-6E214AF6D7C7}" destId="{985A1F5D-7F19-DC44-AE7A-EA24ABA8DEBE}" srcOrd="1" destOrd="0" presId="urn:microsoft.com/office/officeart/2005/8/layout/vProcess5"/>
    <dgm:cxn modelId="{0722447C-1AB2-374A-B4D4-B8C361B33E5F}" type="presOf" srcId="{8827972B-A279-46FB-B56A-2EBE42C903A8}" destId="{71C89D5D-702C-A844-9584-F1ACCA6ED339}" srcOrd="0" destOrd="0" presId="urn:microsoft.com/office/officeart/2005/8/layout/vProcess5"/>
    <dgm:cxn modelId="{946129A4-5AFB-6A44-B95B-74894A95764A}" type="presOf" srcId="{8EAF9927-357B-44FE-A1C6-6E214AF6D7C7}" destId="{D27607CB-365B-3C4B-8038-8F15814E647E}" srcOrd="0" destOrd="0" presId="urn:microsoft.com/office/officeart/2005/8/layout/vProcess5"/>
    <dgm:cxn modelId="{16ADCCED-54A2-484D-B215-48790E76C85D}" type="presOf" srcId="{E4B9DD04-3E44-41E5-8DAE-5F5EEEE3B631}" destId="{D957A9C4-69EF-4C4B-9B67-23E6E0633C72}" srcOrd="0" destOrd="0" presId="urn:microsoft.com/office/officeart/2005/8/layout/vProcess5"/>
    <dgm:cxn modelId="{731299F4-F0BB-4C0D-AD8F-1121150A5AD8}" srcId="{86425A01-9E1E-4852-A5E1-59E361EC186B}" destId="{8827972B-A279-46FB-B56A-2EBE42C903A8}" srcOrd="1" destOrd="0" parTransId="{DEBE1CAC-5729-4148-A050-03CDE37E9D7C}" sibTransId="{AB080AFF-E834-46D5-8803-0A1081A9E85B}"/>
    <dgm:cxn modelId="{6D29E2B1-E2B9-9741-9509-78C3316240AA}" type="presParOf" srcId="{C49EC9B7-006B-5D49-9458-0110FE444E33}" destId="{5FC90369-6D10-7A4D-A36D-02D2736250FE}" srcOrd="0" destOrd="0" presId="urn:microsoft.com/office/officeart/2005/8/layout/vProcess5"/>
    <dgm:cxn modelId="{CB72B3DE-12B5-804A-975E-F1885DF87E70}" type="presParOf" srcId="{C49EC9B7-006B-5D49-9458-0110FE444E33}" destId="{D27607CB-365B-3C4B-8038-8F15814E647E}" srcOrd="1" destOrd="0" presId="urn:microsoft.com/office/officeart/2005/8/layout/vProcess5"/>
    <dgm:cxn modelId="{74E4A5BA-A9B6-8549-9FEC-7D6639DD9854}" type="presParOf" srcId="{C49EC9B7-006B-5D49-9458-0110FE444E33}" destId="{71C89D5D-702C-A844-9584-F1ACCA6ED339}" srcOrd="2" destOrd="0" presId="urn:microsoft.com/office/officeart/2005/8/layout/vProcess5"/>
    <dgm:cxn modelId="{95DE6F42-C56C-F842-8A57-BEBF16CACBA0}" type="presParOf" srcId="{C49EC9B7-006B-5D49-9458-0110FE444E33}" destId="{D957A9C4-69EF-4C4B-9B67-23E6E0633C72}" srcOrd="3" destOrd="0" presId="urn:microsoft.com/office/officeart/2005/8/layout/vProcess5"/>
    <dgm:cxn modelId="{44F34FB4-A290-B746-9871-C30A1FC2EF35}" type="presParOf" srcId="{C49EC9B7-006B-5D49-9458-0110FE444E33}" destId="{985A1F5D-7F19-DC44-AE7A-EA24ABA8DEBE}" srcOrd="4" destOrd="0" presId="urn:microsoft.com/office/officeart/2005/8/layout/vProcess5"/>
    <dgm:cxn modelId="{D5D406DA-FC62-B946-9D1B-15E9DB2033FF}" type="presParOf" srcId="{C49EC9B7-006B-5D49-9458-0110FE444E33}" destId="{2F8F0FC3-E4ED-A940-9745-DB995C6A64C3}"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B842A-0A60-D34B-800F-B8D818C1B6C0}">
      <dsp:nvSpPr>
        <dsp:cNvPr id="0" name=""/>
        <dsp:cNvSpPr/>
      </dsp:nvSpPr>
      <dsp:spPr>
        <a:xfrm>
          <a:off x="0" y="15389"/>
          <a:ext cx="6096000" cy="5516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b="1" kern="1200"/>
            <a:t>частные </a:t>
          </a:r>
          <a:endParaRPr lang="ru-RU" sz="2300" kern="1200"/>
        </a:p>
      </dsp:txBody>
      <dsp:txXfrm>
        <a:off x="26930" y="42319"/>
        <a:ext cx="6042140" cy="497795"/>
      </dsp:txXfrm>
    </dsp:sp>
    <dsp:sp modelId="{709F9101-6475-2A4C-B3C1-143467E89258}">
      <dsp:nvSpPr>
        <dsp:cNvPr id="0" name=""/>
        <dsp:cNvSpPr/>
      </dsp:nvSpPr>
      <dsp:spPr>
        <a:xfrm>
          <a:off x="0" y="633284"/>
          <a:ext cx="6096000" cy="5516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b="1" kern="1200"/>
            <a:t>публичные</a:t>
          </a:r>
          <a:endParaRPr lang="ru-RU" sz="2300" kern="1200"/>
        </a:p>
      </dsp:txBody>
      <dsp:txXfrm>
        <a:off x="26930" y="660214"/>
        <a:ext cx="6042140"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97952-DD6D-B24B-9082-8F62DF9CC3C1}">
      <dsp:nvSpPr>
        <dsp:cNvPr id="0" name=""/>
        <dsp:cNvSpPr/>
      </dsp:nvSpPr>
      <dsp:spPr>
        <a:xfrm>
          <a:off x="0" y="0"/>
          <a:ext cx="36505553" cy="14250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a:t>медицинские организации, созданные органами исполнительной власти субъектов </a:t>
          </a:r>
        </a:p>
        <a:p>
          <a:pPr marL="0" lvl="0" indent="0" algn="l" defTabSz="933450">
            <a:lnSpc>
              <a:spcPct val="90000"/>
            </a:lnSpc>
            <a:spcBef>
              <a:spcPct val="0"/>
            </a:spcBef>
            <a:spcAft>
              <a:spcPct val="35000"/>
            </a:spcAft>
            <a:buNone/>
          </a:pPr>
          <a:r>
            <a:rPr lang="ru-RU" sz="2100" kern="1200"/>
            <a:t>Российской Федерации </a:t>
          </a:r>
        </a:p>
        <a:p>
          <a:pPr marL="0" lvl="0" indent="0" algn="l" defTabSz="933450">
            <a:lnSpc>
              <a:spcPct val="90000"/>
            </a:lnSpc>
            <a:spcBef>
              <a:spcPct val="0"/>
            </a:spcBef>
            <a:spcAft>
              <a:spcPct val="35000"/>
            </a:spcAft>
            <a:buNone/>
          </a:pPr>
          <a:r>
            <a:rPr lang="ru-RU" sz="2100" kern="1200"/>
            <a:t>и органами местного самоуправления</a:t>
          </a:r>
        </a:p>
      </dsp:txBody>
      <dsp:txXfrm>
        <a:off x="69566" y="69566"/>
        <a:ext cx="36366421" cy="1285927"/>
      </dsp:txXfrm>
    </dsp:sp>
    <dsp:sp modelId="{FBC416CC-8221-4640-B294-119FCA77CBB6}">
      <dsp:nvSpPr>
        <dsp:cNvPr id="0" name=""/>
        <dsp:cNvSpPr/>
      </dsp:nvSpPr>
      <dsp:spPr>
        <a:xfrm>
          <a:off x="0" y="1510913"/>
          <a:ext cx="36505553" cy="14250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0" bIns="80010" numCol="1" spcCol="1270" anchor="t" anchorCtr="0">
          <a:noAutofit/>
        </a:bodyPr>
        <a:lstStyle/>
        <a:p>
          <a:pPr marL="0" lvl="0" indent="0" algn="l" defTabSz="933450">
            <a:lnSpc>
              <a:spcPct val="90000"/>
            </a:lnSpc>
            <a:spcBef>
              <a:spcPct val="0"/>
            </a:spcBef>
            <a:spcAft>
              <a:spcPct val="35000"/>
            </a:spcAft>
            <a:buNone/>
          </a:pPr>
          <a:r>
            <a:rPr lang="ru-RU" sz="2100" kern="1200"/>
            <a:t>медицинские организации, созданные федеральными органами</a:t>
          </a:r>
        </a:p>
      </dsp:txBody>
      <dsp:txXfrm>
        <a:off x="69566" y="1580479"/>
        <a:ext cx="36366421" cy="12859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09FED-B37D-9646-81EE-E5F15B8A992C}">
      <dsp:nvSpPr>
        <dsp:cNvPr id="0" name=""/>
        <dsp:cNvSpPr/>
      </dsp:nvSpPr>
      <dsp:spPr>
        <a:xfrm>
          <a:off x="0" y="16411"/>
          <a:ext cx="6096000" cy="14975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a:t>образованные частными лицами </a:t>
          </a:r>
        </a:p>
      </dsp:txBody>
      <dsp:txXfrm>
        <a:off x="73105" y="89516"/>
        <a:ext cx="5949790" cy="1351353"/>
      </dsp:txXfrm>
    </dsp:sp>
    <dsp:sp modelId="{42F3AD74-8201-654F-A4E9-60EC86950FDE}">
      <dsp:nvSpPr>
        <dsp:cNvPr id="0" name=""/>
        <dsp:cNvSpPr/>
      </dsp:nvSpPr>
      <dsp:spPr>
        <a:xfrm>
          <a:off x="0" y="1591735"/>
          <a:ext cx="6096000" cy="149756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dirty="0"/>
            <a:t>индивидуальные предприниматели, осуществляющие медицинскую деятельность (частные врачи)</a:t>
          </a:r>
        </a:p>
      </dsp:txBody>
      <dsp:txXfrm>
        <a:off x="73105" y="1664840"/>
        <a:ext cx="5949790" cy="13513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11826-59E2-0240-8990-F36E033FEBF4}">
      <dsp:nvSpPr>
        <dsp:cNvPr id="0" name=""/>
        <dsp:cNvSpPr/>
      </dsp:nvSpPr>
      <dsp:spPr>
        <a:xfrm rot="10800000">
          <a:off x="1737697" y="2526"/>
          <a:ext cx="5405120" cy="1505029"/>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676" tIns="125730" rIns="234696" bIns="125730" numCol="1" spcCol="1270" anchor="ctr" anchorCtr="0">
          <a:noAutofit/>
        </a:bodyPr>
        <a:lstStyle/>
        <a:p>
          <a:pPr marL="0" lvl="0" indent="0" algn="ctr" defTabSz="1466850">
            <a:lnSpc>
              <a:spcPct val="90000"/>
            </a:lnSpc>
            <a:spcBef>
              <a:spcPct val="0"/>
            </a:spcBef>
            <a:spcAft>
              <a:spcPct val="35000"/>
            </a:spcAft>
            <a:buNone/>
          </a:pPr>
          <a:r>
            <a:rPr lang="ru-RU" sz="3300" b="0" i="0" u="none" kern="1200"/>
            <a:t>организационной</a:t>
          </a:r>
          <a:endParaRPr lang="ru-RU" sz="3300" kern="1200"/>
        </a:p>
      </dsp:txBody>
      <dsp:txXfrm rot="10800000">
        <a:off x="2113954" y="2526"/>
        <a:ext cx="5028863" cy="1505029"/>
      </dsp:txXfrm>
    </dsp:sp>
    <dsp:sp modelId="{F0A7D4DB-C8AD-544C-A4A8-5482013D6CAE}">
      <dsp:nvSpPr>
        <dsp:cNvPr id="0" name=""/>
        <dsp:cNvSpPr/>
      </dsp:nvSpPr>
      <dsp:spPr>
        <a:xfrm>
          <a:off x="985182" y="2526"/>
          <a:ext cx="1505029" cy="1505029"/>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A50017-0AF2-2B40-8CF7-C24FB2A88DA5}">
      <dsp:nvSpPr>
        <dsp:cNvPr id="0" name=""/>
        <dsp:cNvSpPr/>
      </dsp:nvSpPr>
      <dsp:spPr>
        <a:xfrm rot="10800000">
          <a:off x="1737697" y="1956818"/>
          <a:ext cx="5405120" cy="1505029"/>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676" tIns="125730" rIns="234696" bIns="125730" numCol="1" spcCol="1270" anchor="ctr" anchorCtr="0">
          <a:noAutofit/>
        </a:bodyPr>
        <a:lstStyle/>
        <a:p>
          <a:pPr marL="0" lvl="0" indent="0" algn="ctr" defTabSz="1466850">
            <a:lnSpc>
              <a:spcPct val="90000"/>
            </a:lnSpc>
            <a:spcBef>
              <a:spcPct val="0"/>
            </a:spcBef>
            <a:spcAft>
              <a:spcPct val="35000"/>
            </a:spcAft>
            <a:buNone/>
          </a:pPr>
          <a:r>
            <a:rPr lang="ru-RU" sz="3300" b="0" i="0" u="none" kern="1200"/>
            <a:t>экономической</a:t>
          </a:r>
          <a:endParaRPr lang="ru-RU" sz="3300" kern="1200"/>
        </a:p>
      </dsp:txBody>
      <dsp:txXfrm rot="10800000">
        <a:off x="2113954" y="1956818"/>
        <a:ext cx="5028863" cy="1505029"/>
      </dsp:txXfrm>
    </dsp:sp>
    <dsp:sp modelId="{D0B908C4-4EC9-0B49-A13A-A9D71ADDDA09}">
      <dsp:nvSpPr>
        <dsp:cNvPr id="0" name=""/>
        <dsp:cNvSpPr/>
      </dsp:nvSpPr>
      <dsp:spPr>
        <a:xfrm>
          <a:off x="985182" y="1956818"/>
          <a:ext cx="1505029" cy="1505029"/>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585625-01F3-064C-AC8F-33FD1E89F335}">
      <dsp:nvSpPr>
        <dsp:cNvPr id="0" name=""/>
        <dsp:cNvSpPr/>
      </dsp:nvSpPr>
      <dsp:spPr>
        <a:xfrm rot="10800000">
          <a:off x="1737697" y="3911110"/>
          <a:ext cx="5405120" cy="1505029"/>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3676" tIns="125730" rIns="234696" bIns="125730" numCol="1" spcCol="1270" anchor="ctr" anchorCtr="0">
          <a:noAutofit/>
        </a:bodyPr>
        <a:lstStyle/>
        <a:p>
          <a:pPr marL="0" lvl="0" indent="0" algn="ctr" defTabSz="1466850">
            <a:lnSpc>
              <a:spcPct val="90000"/>
            </a:lnSpc>
            <a:spcBef>
              <a:spcPct val="0"/>
            </a:spcBef>
            <a:spcAft>
              <a:spcPct val="35000"/>
            </a:spcAft>
            <a:buNone/>
          </a:pPr>
          <a:r>
            <a:rPr lang="ru-RU" sz="3300" b="0" i="0" u="none" kern="1200" dirty="0"/>
            <a:t>правовой</a:t>
          </a:r>
          <a:endParaRPr lang="ru-RU" sz="3300" kern="1200" dirty="0"/>
        </a:p>
      </dsp:txBody>
      <dsp:txXfrm rot="10800000">
        <a:off x="2113954" y="3911110"/>
        <a:ext cx="5028863" cy="1505029"/>
      </dsp:txXfrm>
    </dsp:sp>
    <dsp:sp modelId="{C1E3F715-7B8A-094E-9658-9419DB25DC76}">
      <dsp:nvSpPr>
        <dsp:cNvPr id="0" name=""/>
        <dsp:cNvSpPr/>
      </dsp:nvSpPr>
      <dsp:spPr>
        <a:xfrm>
          <a:off x="985182" y="3911110"/>
          <a:ext cx="1505029" cy="1505029"/>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F71E7-3F90-4AE9-A460-07D33BE708EF}">
      <dsp:nvSpPr>
        <dsp:cNvPr id="0" name=""/>
        <dsp:cNvSpPr/>
      </dsp:nvSpPr>
      <dsp:spPr>
        <a:xfrm>
          <a:off x="226398" y="1010189"/>
          <a:ext cx="1243184" cy="12431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166442-C5A9-4550-9F4E-6F312F5B6841}">
      <dsp:nvSpPr>
        <dsp:cNvPr id="0" name=""/>
        <dsp:cNvSpPr/>
      </dsp:nvSpPr>
      <dsp:spPr>
        <a:xfrm>
          <a:off x="487467" y="1271258"/>
          <a:ext cx="721046" cy="7210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58675B-EE10-400D-88FD-201B946E8601}">
      <dsp:nvSpPr>
        <dsp:cNvPr id="0" name=""/>
        <dsp:cNvSpPr/>
      </dsp:nvSpPr>
      <dsp:spPr>
        <a:xfrm>
          <a:off x="1312791" y="1010189"/>
          <a:ext cx="3776739" cy="1243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ru-RU" sz="1100" kern="1200" dirty="0">
              <a:latin typeface="Arial" panose="020B0604020202020204" pitchFamily="34" charset="0"/>
              <a:cs typeface="Arial" panose="020B0604020202020204" pitchFamily="34" charset="0"/>
            </a:rPr>
            <a:t>согласно </a:t>
          </a:r>
          <a:r>
            <a:rPr lang="ru-RU" sz="1100" b="1" kern="1200" dirty="0">
              <a:latin typeface="Arial" panose="020B0604020202020204" pitchFamily="34" charset="0"/>
              <a:cs typeface="Arial" panose="020B0604020202020204" pitchFamily="34" charset="0"/>
              <a:hlinkClick xmlns:r="http://schemas.openxmlformats.org/officeDocument/2006/relationships" r:id="rId3"/>
            </a:rPr>
            <a:t>пункту 2 статьи 8</a:t>
          </a:r>
          <a:r>
            <a:rPr lang="ru-RU" sz="1100" b="1" kern="1200" dirty="0">
              <a:latin typeface="Arial" panose="020B0604020202020204" pitchFamily="34" charset="0"/>
              <a:cs typeface="Arial" panose="020B0604020202020204" pitchFamily="34" charset="0"/>
            </a:rPr>
            <a:t> указанного Закона</a:t>
          </a:r>
          <a:r>
            <a:rPr lang="ru-RU" sz="1100" kern="1200" dirty="0">
              <a:latin typeface="Arial" panose="020B0604020202020204" pitchFamily="34" charset="0"/>
              <a:cs typeface="Arial" panose="020B0604020202020204" pitchFamily="34" charset="0"/>
            </a:rPr>
            <a:t> государственная регистрация юридического лица (в </a:t>
          </a:r>
          <a:r>
            <a:rPr lang="ru-RU" sz="1100" kern="1200" dirty="0" err="1">
              <a:latin typeface="Arial" panose="020B0604020202020204" pitchFamily="34" charset="0"/>
              <a:cs typeface="Arial" panose="020B0604020202020204" pitchFamily="34" charset="0"/>
            </a:rPr>
            <a:t>т.ч</a:t>
          </a:r>
          <a:r>
            <a:rPr lang="ru-RU" sz="1100" kern="1200" dirty="0">
              <a:latin typeface="Arial" panose="020B0604020202020204" pitchFamily="34" charset="0"/>
              <a:cs typeface="Arial" panose="020B0604020202020204" pitchFamily="34" charset="0"/>
            </a:rPr>
            <a:t>. медицинской организации) осуществляется по месту нахождения его постоянно действующего исполнительного органа, а в случае отсутствия постоянно действующего исполнительного органа - иного органа или лица, уполномоченных выступать от имени юридического лица в силу закона, иного правового акта или учредительного документа, если иное не предусмотрено настоящим Федеральным </a:t>
          </a:r>
          <a:r>
            <a:rPr lang="ru-RU" sz="1100" kern="1200" dirty="0">
              <a:latin typeface="Arial" panose="020B0604020202020204" pitchFamily="34" charset="0"/>
              <a:cs typeface="Arial" panose="020B0604020202020204" pitchFamily="34" charset="0"/>
              <a:hlinkClick xmlns:r="http://schemas.openxmlformats.org/officeDocument/2006/relationships" r:id="rId4"/>
            </a:rPr>
            <a:t>законом</a:t>
          </a:r>
          <a:r>
            <a:rPr lang="ru-RU" sz="1100" kern="1200" dirty="0">
              <a:latin typeface="Arial" panose="020B0604020202020204" pitchFamily="34" charset="0"/>
              <a:cs typeface="Arial" panose="020B0604020202020204" pitchFamily="34" charset="0"/>
            </a:rPr>
            <a:t>.</a:t>
          </a:r>
          <a:endParaRPr lang="en-US" sz="1100" kern="1200" dirty="0">
            <a:latin typeface="Arial" panose="020B0604020202020204" pitchFamily="34" charset="0"/>
            <a:cs typeface="Arial" panose="020B0604020202020204" pitchFamily="34" charset="0"/>
          </a:endParaRPr>
        </a:p>
      </dsp:txBody>
      <dsp:txXfrm>
        <a:off x="1312791" y="1010189"/>
        <a:ext cx="3776739" cy="1243184"/>
      </dsp:txXfrm>
    </dsp:sp>
    <dsp:sp modelId="{1E14A93C-E7A1-4E5B-8A34-37404D73973D}">
      <dsp:nvSpPr>
        <dsp:cNvPr id="0" name=""/>
        <dsp:cNvSpPr/>
      </dsp:nvSpPr>
      <dsp:spPr>
        <a:xfrm>
          <a:off x="5600124" y="1010189"/>
          <a:ext cx="1243184" cy="124318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49EFE5-1202-4006-A608-0081B08F2073}">
      <dsp:nvSpPr>
        <dsp:cNvPr id="0" name=""/>
        <dsp:cNvSpPr/>
      </dsp:nvSpPr>
      <dsp:spPr>
        <a:xfrm>
          <a:off x="5861193" y="1271258"/>
          <a:ext cx="721046" cy="7210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10860A-8467-4C5D-A7A1-B903CCDDF1BE}">
      <dsp:nvSpPr>
        <dsp:cNvPr id="0" name=""/>
        <dsp:cNvSpPr/>
      </dsp:nvSpPr>
      <dsp:spPr>
        <a:xfrm>
          <a:off x="7109705" y="1010189"/>
          <a:ext cx="2930363" cy="1243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ru-RU" sz="1400" kern="1200" dirty="0">
              <a:latin typeface="Arial" panose="020B0604020202020204" pitchFamily="34" charset="0"/>
              <a:cs typeface="Arial" panose="020B0604020202020204" pitchFamily="34" charset="0"/>
            </a:rPr>
            <a:t>Как следует из </a:t>
          </a:r>
          <a:r>
            <a:rPr lang="ru-RU" sz="1400" b="1" kern="1200" dirty="0">
              <a:latin typeface="Arial" panose="020B0604020202020204" pitchFamily="34" charset="0"/>
              <a:cs typeface="Arial" panose="020B0604020202020204" pitchFamily="34" charset="0"/>
              <a:hlinkClick xmlns:r="http://schemas.openxmlformats.org/officeDocument/2006/relationships" r:id="rId7"/>
            </a:rPr>
            <a:t>пункта 3 статьи 8</a:t>
          </a:r>
          <a:r>
            <a:rPr lang="ru-RU" sz="1400" b="1" kern="1200" dirty="0">
              <a:latin typeface="Arial" panose="020B0604020202020204" pitchFamily="34" charset="0"/>
              <a:cs typeface="Arial" panose="020B0604020202020204" pitchFamily="34" charset="0"/>
            </a:rPr>
            <a:t> данного Закона</a:t>
          </a:r>
          <a:r>
            <a:rPr lang="ru-RU" sz="1400" kern="1200" dirty="0">
              <a:latin typeface="Arial" panose="020B0604020202020204" pitchFamily="34" charset="0"/>
              <a:cs typeface="Arial" panose="020B0604020202020204" pitchFamily="34" charset="0"/>
            </a:rPr>
            <a:t>, государственная регистрация индивидуального предпринимателя (в </a:t>
          </a:r>
          <a:r>
            <a:rPr lang="ru-RU" sz="1400" kern="1200" dirty="0" err="1">
              <a:latin typeface="Arial" panose="020B0604020202020204" pitchFamily="34" charset="0"/>
              <a:cs typeface="Arial" panose="020B0604020202020204" pitchFamily="34" charset="0"/>
            </a:rPr>
            <a:t>т.ч</a:t>
          </a:r>
          <a:r>
            <a:rPr lang="ru-RU" sz="1400" kern="1200" dirty="0">
              <a:latin typeface="Arial" panose="020B0604020202020204" pitchFamily="34" charset="0"/>
              <a:cs typeface="Arial" panose="020B0604020202020204" pitchFamily="34" charset="0"/>
            </a:rPr>
            <a:t>. частного врача) осуществляется по месту его жительства</a:t>
          </a:r>
          <a:endParaRPr lang="en-US" sz="1400" kern="1200" dirty="0">
            <a:latin typeface="Arial" panose="020B0604020202020204" pitchFamily="34" charset="0"/>
            <a:cs typeface="Arial" panose="020B0604020202020204" pitchFamily="34" charset="0"/>
          </a:endParaRPr>
        </a:p>
      </dsp:txBody>
      <dsp:txXfrm>
        <a:off x="7109705" y="1010189"/>
        <a:ext cx="2930363" cy="12431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25CBB-B2F8-FA4C-8F94-2F248EF76065}">
      <dsp:nvSpPr>
        <dsp:cNvPr id="0" name=""/>
        <dsp:cNvSpPr/>
      </dsp:nvSpPr>
      <dsp:spPr>
        <a:xfrm>
          <a:off x="10144" y="0"/>
          <a:ext cx="10386737" cy="1631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ru-RU" sz="2800" kern="1200" dirty="0"/>
            <a:t>правоспособность</a:t>
          </a:r>
          <a:br>
            <a:rPr lang="ru-RU" sz="2800" kern="1200" dirty="0"/>
          </a:br>
          <a:r>
            <a:rPr lang="ru-RU" sz="2800" kern="1200" dirty="0"/>
            <a:t>дееспособность </a:t>
          </a:r>
          <a:br>
            <a:rPr lang="ru-RU" sz="2800" kern="1200" dirty="0"/>
          </a:br>
          <a:r>
            <a:rPr lang="ru-RU" sz="2800" kern="1200" dirty="0" err="1"/>
            <a:t>деликтоспособность</a:t>
          </a:r>
          <a:endParaRPr lang="ru-RU" sz="2800" kern="1200" dirty="0"/>
        </a:p>
      </dsp:txBody>
      <dsp:txXfrm>
        <a:off x="89788" y="79644"/>
        <a:ext cx="10227449" cy="14722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607CB-365B-3C4B-8038-8F15814E647E}">
      <dsp:nvSpPr>
        <dsp:cNvPr id="0" name=""/>
        <dsp:cNvSpPr/>
      </dsp:nvSpPr>
      <dsp:spPr>
        <a:xfrm>
          <a:off x="0" y="0"/>
          <a:ext cx="9174401" cy="1758791"/>
        </a:xfrm>
        <a:prstGeom prst="roundRect">
          <a:avLst>
            <a:gd name="adj" fmla="val 10000"/>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ru-RU" sz="3300" b="0" i="0" kern="1200"/>
            <a:t>-предъявляемыми к соискателю лицензии на осуществление медицинской деятельности;</a:t>
          </a:r>
          <a:endParaRPr lang="en-US" sz="3300" kern="1200"/>
        </a:p>
      </dsp:txBody>
      <dsp:txXfrm>
        <a:off x="51513" y="51513"/>
        <a:ext cx="7356553" cy="1655765"/>
      </dsp:txXfrm>
    </dsp:sp>
    <dsp:sp modelId="{71C89D5D-702C-A844-9584-F1ACCA6ED339}">
      <dsp:nvSpPr>
        <dsp:cNvPr id="0" name=""/>
        <dsp:cNvSpPr/>
      </dsp:nvSpPr>
      <dsp:spPr>
        <a:xfrm>
          <a:off x="1619011" y="2149633"/>
          <a:ext cx="9174401" cy="1758791"/>
        </a:xfrm>
        <a:prstGeom prst="roundRect">
          <a:avLst>
            <a:gd name="adj" fmla="val 10000"/>
          </a:avLst>
        </a:prstGeom>
        <a:blipFill>
          <a:blip xmlns:r="http://schemas.openxmlformats.org/officeDocument/2006/relationships" r:embed="rId1">
            <a:duotone>
              <a:schemeClr val="accent2">
                <a:hueOff val="3599988"/>
                <a:satOff val="-1850"/>
                <a:lumOff val="-4706"/>
                <a:alphaOff val="0"/>
                <a:shade val="88000"/>
                <a:lumMod val="88000"/>
              </a:schemeClr>
              <a:schemeClr val="accent2">
                <a:hueOff val="3599988"/>
                <a:satOff val="-1850"/>
                <a:lumOff val="-470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ru-RU" sz="3300" kern="1200"/>
            <a:t>-предъявляемыми к лицензиату при осуществлении им медицинской деятельности</a:t>
          </a:r>
          <a:r>
            <a:rPr lang="ru-RU" sz="3300" b="0" i="0" kern="1200"/>
            <a:t> </a:t>
          </a:r>
          <a:endParaRPr lang="en-US" sz="3300" kern="1200"/>
        </a:p>
      </dsp:txBody>
      <dsp:txXfrm>
        <a:off x="1670524" y="2201146"/>
        <a:ext cx="6309148" cy="1655765"/>
      </dsp:txXfrm>
    </dsp:sp>
    <dsp:sp modelId="{D957A9C4-69EF-4C4B-9B67-23E6E0633C72}">
      <dsp:nvSpPr>
        <dsp:cNvPr id="0" name=""/>
        <dsp:cNvSpPr/>
      </dsp:nvSpPr>
      <dsp:spPr>
        <a:xfrm>
          <a:off x="8031186" y="1382605"/>
          <a:ext cx="1143214" cy="114321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8409" y="1382605"/>
        <a:ext cx="628768" cy="8602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89240917-2C8A-D944-A241-617E61B162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1DAB968D-2802-3146-B67C-74891E9A9D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68FD49-CF39-364C-8928-13E30E8E0A7E}" type="datetimeFigureOut">
              <a:rPr lang="ru-RU" smtClean="0"/>
              <a:t>08.10.2021</a:t>
            </a:fld>
            <a:endParaRPr lang="ru-RU"/>
          </a:p>
        </p:txBody>
      </p:sp>
      <p:sp>
        <p:nvSpPr>
          <p:cNvPr id="4" name="Нижний колонтитул 3">
            <a:extLst>
              <a:ext uri="{FF2B5EF4-FFF2-40B4-BE49-F238E27FC236}">
                <a16:creationId xmlns:a16="http://schemas.microsoft.com/office/drawing/2014/main" id="{33BF6D18-9B2C-0441-8D09-07F2FDC83F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508EC86F-9C73-1040-A658-913CB37B84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F7911B-5E90-634F-B823-872EE00A4CF6}" type="slidenum">
              <a:rPr lang="ru-RU" smtClean="0"/>
              <a:t>‹#›</a:t>
            </a:fld>
            <a:endParaRPr lang="ru-RU"/>
          </a:p>
        </p:txBody>
      </p:sp>
    </p:spTree>
    <p:extLst>
      <p:ext uri="{BB962C8B-B14F-4D97-AF65-F5344CB8AC3E}">
        <p14:creationId xmlns:p14="http://schemas.microsoft.com/office/powerpoint/2010/main" val="3523467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64129-3C9C-654B-A91F-108C0DF7D99D}" type="datetimeFigureOut">
              <a:rPr lang="ru-RU" smtClean="0"/>
              <a:t>08.10.2021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ru-RU"/>
              <a:t>Образец текста
Второй уровень
Третий уровень
Четвертый уровень
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55CA2-E78B-5341-BCFF-A65969D0D9A6}" type="slidenum">
              <a:rPr lang="ru-RU" smtClean="0"/>
              <a:t>‹#›</a:t>
            </a:fld>
            <a:endParaRPr lang="ru-RU"/>
          </a:p>
        </p:txBody>
      </p:sp>
    </p:spTree>
    <p:extLst>
      <p:ext uri="{BB962C8B-B14F-4D97-AF65-F5344CB8AC3E}">
        <p14:creationId xmlns:p14="http://schemas.microsoft.com/office/powerpoint/2010/main" val="1825954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0455CA2-E78B-5341-BCFF-A65969D0D9A6}" type="slidenum">
              <a:rPr lang="ru-RU" smtClean="0"/>
              <a:t>5</a:t>
            </a:fld>
            <a:endParaRPr lang="ru-RU"/>
          </a:p>
        </p:txBody>
      </p:sp>
    </p:spTree>
    <p:extLst>
      <p:ext uri="{BB962C8B-B14F-4D97-AF65-F5344CB8AC3E}">
        <p14:creationId xmlns:p14="http://schemas.microsoft.com/office/powerpoint/2010/main" val="60427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0455CA2-E78B-5341-BCFF-A65969D0D9A6}" type="slidenum">
              <a:rPr lang="ru-RU" smtClean="0"/>
              <a:t>7</a:t>
            </a:fld>
            <a:endParaRPr lang="ru-RU"/>
          </a:p>
        </p:txBody>
      </p:sp>
    </p:spTree>
    <p:extLst>
      <p:ext uri="{BB962C8B-B14F-4D97-AF65-F5344CB8AC3E}">
        <p14:creationId xmlns:p14="http://schemas.microsoft.com/office/powerpoint/2010/main" val="71005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0455CA2-E78B-5341-BCFF-A65969D0D9A6}" type="slidenum">
              <a:rPr lang="ru-RU" smtClean="0"/>
              <a:t>15</a:t>
            </a:fld>
            <a:endParaRPr lang="ru-RU"/>
          </a:p>
        </p:txBody>
      </p:sp>
    </p:spTree>
    <p:extLst>
      <p:ext uri="{BB962C8B-B14F-4D97-AF65-F5344CB8AC3E}">
        <p14:creationId xmlns:p14="http://schemas.microsoft.com/office/powerpoint/2010/main" val="382065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0455CA2-E78B-5341-BCFF-A65969D0D9A6}" type="slidenum">
              <a:rPr lang="ru-RU" smtClean="0"/>
              <a:t>18</a:t>
            </a:fld>
            <a:endParaRPr lang="ru-RU"/>
          </a:p>
        </p:txBody>
      </p:sp>
    </p:spTree>
    <p:extLst>
      <p:ext uri="{BB962C8B-B14F-4D97-AF65-F5344CB8AC3E}">
        <p14:creationId xmlns:p14="http://schemas.microsoft.com/office/powerpoint/2010/main" val="37040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0455CA2-E78B-5341-BCFF-A65969D0D9A6}" type="slidenum">
              <a:rPr lang="ru-RU" smtClean="0"/>
              <a:t>21</a:t>
            </a:fld>
            <a:endParaRPr lang="ru-RU" dirty="0"/>
          </a:p>
        </p:txBody>
      </p:sp>
    </p:spTree>
    <p:extLst>
      <p:ext uri="{BB962C8B-B14F-4D97-AF65-F5344CB8AC3E}">
        <p14:creationId xmlns:p14="http://schemas.microsoft.com/office/powerpoint/2010/main" val="605096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0455CA2-E78B-5341-BCFF-A65969D0D9A6}" type="slidenum">
              <a:rPr lang="ru-RU" smtClean="0"/>
              <a:t>22</a:t>
            </a:fld>
            <a:endParaRPr lang="ru-RU"/>
          </a:p>
        </p:txBody>
      </p:sp>
    </p:spTree>
    <p:extLst>
      <p:ext uri="{BB962C8B-B14F-4D97-AF65-F5344CB8AC3E}">
        <p14:creationId xmlns:p14="http://schemas.microsoft.com/office/powerpoint/2010/main" val="1896759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A0455CA2-E78B-5341-BCFF-A65969D0D9A6}" type="slidenum">
              <a:rPr lang="ru-RU" smtClean="0"/>
              <a:t>29</a:t>
            </a:fld>
            <a:endParaRPr lang="ru-RU"/>
          </a:p>
        </p:txBody>
      </p:sp>
    </p:spTree>
    <p:extLst>
      <p:ext uri="{BB962C8B-B14F-4D97-AF65-F5344CB8AC3E}">
        <p14:creationId xmlns:p14="http://schemas.microsoft.com/office/powerpoint/2010/main" val="3578251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8A87A34-81AB-432B-8DAE-1953F412C126}" type="datetimeFigureOut">
              <a:rPr lang="en-US" smtClean="0"/>
              <a:t>10/8/21</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0365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79496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2127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875643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897581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0745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14719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086918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855856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10/8/21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a:p>
        </p:txBody>
      </p:sp>
    </p:spTree>
    <p:extLst>
      <p:ext uri="{BB962C8B-B14F-4D97-AF65-F5344CB8AC3E}">
        <p14:creationId xmlns:p14="http://schemas.microsoft.com/office/powerpoint/2010/main" val="49903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417442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8153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a:t>Образец текста
Второй уровень
Третий уровень
Четвертый уровень
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55600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12" name="Content Placeholder 3"/>
          <p:cNvSpPr>
            <a:spLocks noGrp="1"/>
          </p:cNvSpPr>
          <p:nvPr>
            <p:ph sz="quarter" idx="13"/>
          </p:nvPr>
        </p:nvSpPr>
        <p:spPr>
          <a:xfrm>
            <a:off x="685802" y="2861733"/>
            <a:ext cx="5088712" cy="2512852"/>
          </a:xfrm>
        </p:spPr>
        <p:txBody>
          <a:bodyPr anchor="t"/>
          <a:lstStyle/>
          <a:p>
            <a:pPr lvl="0"/>
            <a:r>
              <a:rPr lang="ru-RU"/>
              <a:t>Образец текста
Второй уровень
Третий уровень
Четвертый уровень
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13" name="Content Placeholder 5"/>
          <p:cNvSpPr>
            <a:spLocks noGrp="1"/>
          </p:cNvSpPr>
          <p:nvPr>
            <p:ph sz="quarter" idx="14"/>
          </p:nvPr>
        </p:nvSpPr>
        <p:spPr>
          <a:xfrm>
            <a:off x="5993969" y="2861733"/>
            <a:ext cx="5088713" cy="2512852"/>
          </a:xfrm>
        </p:spPr>
        <p:txBody>
          <a:bodyPr anchor="t"/>
          <a:lstStyle/>
          <a:p>
            <a:pPr lvl="0"/>
            <a:r>
              <a:rPr lang="ru-RU"/>
              <a:t>Образец текста
Второй уровень
Третий уровень
Четвертый уровень
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8242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86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233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60090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636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8A87A34-81AB-432B-8DAE-1953F412C126}" type="datetimeFigureOut">
              <a:rPr lang="en-US" smtClean="0"/>
              <a:pPr/>
              <a:t>10/8/21</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9170689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login.consultant.ru/link/?req=doc;base=RZR;n=287003;fld=134;dst=1720"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hyperlink" Target="http://www.consultant.ru/document/cons_doc_LAW_200275/6a73a7e61adc45fc3dd224c0e7194a1392c8b071/#dst100143"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login.consultant.ru/link/?req=doc;base=RZR;n=221516;fld=13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login.consultant.ru/link/?req=doc;base=RZR;n=287003;fld=134;dst=23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login.consultant.ru/link/?req=doc;base=RZR;n=136209;fld=134;dst=100010" TargetMode="External"/><Relationship Id="rId2" Type="http://schemas.openxmlformats.org/officeDocument/2006/relationships/hyperlink" Target="http://login.consultant.ru/link/?req=doc;base=RZR;n=153763;fld=134"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login.consultant.ru/link/?req=doc;base=RZR;n=287003;fld=134;dst=1733"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login.consultant.ru/link/?req=doc;base=RZR;n=218809;fld=134;dst=100146"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onsultant.ru/document/cons_doc_LAW_385633/"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hyperlink" Target="https://www.consultant.ru/document/cons_doc_LAW_48299/165b9a04acab2bcd1b8912551f7532fa75576464/#dst47"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g"/><Relationship Id="rId7" Type="http://schemas.openxmlformats.org/officeDocument/2006/relationships/diagramColors" Target="../diagrams/colors7.xm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hyperlink" Target="https://www.consultant.ru/document/cons_doc_LAW_385633/"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login.consultant.ru/link/?req=doc;base=RZR;n=239674;fld=134;dst=100047"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consultant.ru/document/cons_doc_LAW_113658/6cba7e8b9cf537d22c93c05ff386cc7a24f37e84/#dst100235" TargetMode="External"/><Relationship Id="rId7" Type="http://schemas.openxmlformats.org/officeDocument/2006/relationships/hyperlink" Target="https://www.consultant.ru/document/cons_doc_LAW_385633/0c7bf8d00f19dbae8d6d2053e9f9971b0b4f9a31/#dst100055" TargetMode="External"/><Relationship Id="rId2" Type="http://schemas.openxmlformats.org/officeDocument/2006/relationships/hyperlink" Target="https://www.consultant.ru/document/cons_doc_LAW_83079/2a09508fa369d64602fa321a073d6567880e5430/#dst100102" TargetMode="External"/><Relationship Id="rId1" Type="http://schemas.openxmlformats.org/officeDocument/2006/relationships/slideLayout" Target="../slideLayouts/slideLayout6.xml"/><Relationship Id="rId6" Type="http://schemas.openxmlformats.org/officeDocument/2006/relationships/hyperlink" Target="https://www.consultant.ru/document/cons_doc_LAW_385633/0c7bf8d00f19dbae8d6d2053e9f9971b0b4f9a31/#dst100048" TargetMode="External"/><Relationship Id="rId5" Type="http://schemas.openxmlformats.org/officeDocument/2006/relationships/hyperlink" Target="https://www.consultant.ru/document/cons_doc_LAW_385633/0c7bf8d00f19dbae8d6d2053e9f9971b0b4f9a31/#dst100049" TargetMode="External"/><Relationship Id="rId4" Type="http://schemas.openxmlformats.org/officeDocument/2006/relationships/hyperlink" Target="https://www.consultant.ru/document/cons_doc_LAW_385633/0c7bf8d00f19dbae8d6d2053e9f9971b0b4f9a31/#dst100038"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login.consultant.ru/link/?req=doc;base=RZR;n=291258;fld=134;dst=101032" TargetMode="External"/><Relationship Id="rId2" Type="http://schemas.openxmlformats.org/officeDocument/2006/relationships/hyperlink" Target="http://login.consultant.ru/link/?req=doc;base=RZR;n=291258;fld=134;dst=1479"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consultant.ru/document/cons_doc_LAW_34661/937fa1eed3a74875bc781faddcb0af4162d3cee7/#dst7946" TargetMode="External"/><Relationship Id="rId2" Type="http://schemas.openxmlformats.org/officeDocument/2006/relationships/hyperlink" Target="https://www.consultant.ru/document/cons_doc_LAW_63581/ac033b1853194d8a03c8bf34775b744067414cf3/#dst100035" TargetMode="External"/><Relationship Id="rId1" Type="http://schemas.openxmlformats.org/officeDocument/2006/relationships/slideLayout" Target="../slideLayouts/slideLayout2.xml"/><Relationship Id="rId4" Type="http://schemas.openxmlformats.org/officeDocument/2006/relationships/hyperlink" Target="https://www.consultant.ru/document/cons_doc_LAW_100710/"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login.consultant.ru/link/?req=doc;base=RZR;n=136209;fld=134;dst=100060"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med-yurist-advokat.ru/yuridicheskaya-ehnciklopediya/medicinskaya-i-inaya-pomoshch-vidy-specifika-formy-i-usloviya-okazaniya/ehkstrennaya-i-neotlozhnaya-medicinskaya-pomoshch/" TargetMode="External"/><Relationship Id="rId2" Type="http://schemas.openxmlformats.org/officeDocument/2006/relationships/hyperlink" Target="https://www.med-yurist-advokat.ru/yuridicheskaya-ehnciklopediya/kachestvo-medicinskoj-pomoshchi-i-ego-ocenka/kriterii-ocenki-kachestva-medicinskoj-pomoshchi/" TargetMode="External"/><Relationship Id="rId1" Type="http://schemas.openxmlformats.org/officeDocument/2006/relationships/slideLayout" Target="../slideLayouts/slideLayout2.xml"/><Relationship Id="rId5" Type="http://schemas.openxmlformats.org/officeDocument/2006/relationships/hyperlink" Target="https://www.med-yurist-advokat.ru/yuridicheskaya-ehnciklopediya/besplatnaya-medicinskaya-pomoshch/" TargetMode="External"/><Relationship Id="rId4" Type="http://schemas.openxmlformats.org/officeDocument/2006/relationships/hyperlink" Target="https://www.med-yurist-advokat.ru/yuridicheskaya-ehnciklopediya/prava-i-obyazannosti-medicinskih-organizacij/poryadki-okazaniya-medicinskoj-pomoshchi-i-standarty-medicinskoj-pomoshch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14" name="Freeform: Shape 7">
            <a:extLst>
              <a:ext uri="{FF2B5EF4-FFF2-40B4-BE49-F238E27FC236}">
                <a16:creationId xmlns:a16="http://schemas.microsoft.com/office/drawing/2014/main" id="{454915C5-707B-4B29-9E6B-116367F84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0191"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useBgFill="1">
        <p:nvSpPr>
          <p:cNvPr id="15" name="Freeform: Shape 9">
            <a:extLst>
              <a:ext uri="{FF2B5EF4-FFF2-40B4-BE49-F238E27FC236}">
                <a16:creationId xmlns:a16="http://schemas.microsoft.com/office/drawing/2014/main" id="{43B4841E-E6B6-48C3-BA02-F73659C6D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802" y="1"/>
            <a:ext cx="8130198"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a16="http://schemas.microsoft.com/office/drawing/2014/main" id="{065C6FF1-3195-A546-8D70-79A7BDA44F1C}"/>
              </a:ext>
            </a:extLst>
          </p:cNvPr>
          <p:cNvSpPr>
            <a:spLocks noGrp="1"/>
          </p:cNvSpPr>
          <p:nvPr>
            <p:ph type="ctrTitle"/>
          </p:nvPr>
        </p:nvSpPr>
        <p:spPr>
          <a:xfrm>
            <a:off x="4552792" y="1213758"/>
            <a:ext cx="6093596" cy="4430485"/>
          </a:xfrm>
        </p:spPr>
        <p:txBody>
          <a:bodyPr anchor="ctr">
            <a:normAutofit/>
          </a:bodyPr>
          <a:lstStyle/>
          <a:p>
            <a:pPr algn="l"/>
            <a:r>
              <a:rPr lang="ru-RU" sz="5100"/>
              <a:t>Медицинская организация как субъект правоотношений в сфере охраны здоровья </a:t>
            </a:r>
          </a:p>
        </p:txBody>
      </p:sp>
      <p:sp>
        <p:nvSpPr>
          <p:cNvPr id="3" name="Подзаголовок 2">
            <a:extLst>
              <a:ext uri="{FF2B5EF4-FFF2-40B4-BE49-F238E27FC236}">
                <a16:creationId xmlns:a16="http://schemas.microsoft.com/office/drawing/2014/main" id="{4A3C8BC8-90E8-664C-92F2-42F33F7601C8}"/>
              </a:ext>
            </a:extLst>
          </p:cNvPr>
          <p:cNvSpPr>
            <a:spLocks noGrp="1"/>
          </p:cNvSpPr>
          <p:nvPr>
            <p:ph type="subTitle" idx="1"/>
          </p:nvPr>
        </p:nvSpPr>
        <p:spPr>
          <a:xfrm>
            <a:off x="661328" y="1213758"/>
            <a:ext cx="3078739" cy="4430485"/>
          </a:xfrm>
        </p:spPr>
        <p:txBody>
          <a:bodyPr anchor="ctr">
            <a:normAutofit/>
          </a:bodyPr>
          <a:lstStyle/>
          <a:p>
            <a:pPr algn="l"/>
            <a:r>
              <a:rPr lang="ru-RU" sz="2400">
                <a:solidFill>
                  <a:srgbClr val="FFFFFF"/>
                </a:solidFill>
              </a:rPr>
              <a:t>Лекция №3</a:t>
            </a:r>
          </a:p>
        </p:txBody>
      </p:sp>
      <p:sp>
        <p:nvSpPr>
          <p:cNvPr id="16" name="Rectangle 11">
            <a:extLst>
              <a:ext uri="{FF2B5EF4-FFF2-40B4-BE49-F238E27FC236}">
                <a16:creationId xmlns:a16="http://schemas.microsoft.com/office/drawing/2014/main" id="{26B8E032-9914-4C00-B51A-C2DA1627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399A54D-9FAF-4C41-A00F-327AD7C720DF}"/>
              </a:ext>
            </a:extLst>
          </p:cNvPr>
          <p:cNvSpPr txBox="1"/>
          <p:nvPr/>
        </p:nvSpPr>
        <p:spPr>
          <a:xfrm>
            <a:off x="5006898" y="479502"/>
            <a:ext cx="184731"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val="266453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7" name="Picture 9">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 name="Group 11">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3" name="Rectangle 12">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Заголовок 1">
            <a:extLst>
              <a:ext uri="{FF2B5EF4-FFF2-40B4-BE49-F238E27FC236}">
                <a16:creationId xmlns:a16="http://schemas.microsoft.com/office/drawing/2014/main" id="{B5373EDE-2551-E54A-A78A-07CE45330E35}"/>
              </a:ext>
            </a:extLst>
          </p:cNvPr>
          <p:cNvSpPr>
            <a:spLocks noGrp="1"/>
          </p:cNvSpPr>
          <p:nvPr>
            <p:ph type="title"/>
          </p:nvPr>
        </p:nvSpPr>
        <p:spPr>
          <a:xfrm>
            <a:off x="685801" y="685800"/>
            <a:ext cx="6397155" cy="1151965"/>
          </a:xfrm>
        </p:spPr>
        <p:txBody>
          <a:bodyPr vert="horz" lIns="91440" tIns="45720" rIns="91440" bIns="45720" rtlCol="0" anchor="ctr">
            <a:normAutofit/>
          </a:bodyPr>
          <a:lstStyle/>
          <a:p>
            <a:r>
              <a:rPr lang="en-US"/>
              <a:t>Публичные </a:t>
            </a:r>
          </a:p>
        </p:txBody>
      </p:sp>
      <p:sp>
        <p:nvSpPr>
          <p:cNvPr id="3" name="Прямоугольник 2">
            <a:extLst>
              <a:ext uri="{FF2B5EF4-FFF2-40B4-BE49-F238E27FC236}">
                <a16:creationId xmlns:a16="http://schemas.microsoft.com/office/drawing/2014/main" id="{5BD776DC-B2CF-004A-B29F-67081F0A56C4}"/>
              </a:ext>
            </a:extLst>
          </p:cNvPr>
          <p:cNvSpPr/>
          <p:nvPr/>
        </p:nvSpPr>
        <p:spPr>
          <a:xfrm>
            <a:off x="212048" y="1657351"/>
            <a:ext cx="6870910" cy="3707812"/>
          </a:xfrm>
          <a:prstGeom prst="rect">
            <a:avLst/>
          </a:prstGeom>
        </p:spPr>
        <p:txBody>
          <a:bodyPr vert="horz" lIns="91440" tIns="45720" rIns="91440" bIns="45720" rtlCol="0" anchor="t">
            <a:normAutofit/>
          </a:bodyPr>
          <a:lstStyle/>
          <a:p>
            <a:pPr defTabSz="914400">
              <a:lnSpc>
                <a:spcPct val="120000"/>
              </a:lnSpc>
              <a:spcAft>
                <a:spcPts val="0"/>
              </a:spcAft>
              <a:buClr>
                <a:schemeClr val="accent1"/>
              </a:buClr>
              <a:buSzPct val="160000"/>
            </a:pPr>
            <a:r>
              <a:rPr lang="en-US" cap="all" dirty="0" err="1">
                <a:latin typeface="Arial" panose="020B0604020202020204" pitchFamily="34" charset="0"/>
                <a:cs typeface="Arial" panose="020B0604020202020204" pitchFamily="34" charset="0"/>
              </a:rPr>
              <a:t>медицинские</a:t>
            </a:r>
            <a:r>
              <a:rPr lang="en-US" cap="all" dirty="0">
                <a:latin typeface="Arial" panose="020B0604020202020204" pitchFamily="34" charset="0"/>
                <a:cs typeface="Arial" panose="020B0604020202020204" pitchFamily="34" charset="0"/>
              </a:rPr>
              <a:t> </a:t>
            </a:r>
            <a:r>
              <a:rPr lang="en-US" cap="all" dirty="0" err="1">
                <a:latin typeface="Arial" panose="020B0604020202020204" pitchFamily="34" charset="0"/>
                <a:cs typeface="Arial" panose="020B0604020202020204" pitchFamily="34" charset="0"/>
              </a:rPr>
              <a:t>организации</a:t>
            </a:r>
            <a:r>
              <a:rPr lang="en-US" cap="all" dirty="0">
                <a:latin typeface="Arial" panose="020B0604020202020204" pitchFamily="34" charset="0"/>
                <a:cs typeface="Arial" panose="020B0604020202020204" pitchFamily="34" charset="0"/>
              </a:rPr>
              <a:t> </a:t>
            </a:r>
            <a:r>
              <a:rPr lang="en-US" cap="all" dirty="0" err="1">
                <a:latin typeface="Arial" panose="020B0604020202020204" pitchFamily="34" charset="0"/>
                <a:cs typeface="Arial" panose="020B0604020202020204" pitchFamily="34" charset="0"/>
              </a:rPr>
              <a:t>как</a:t>
            </a:r>
            <a:r>
              <a:rPr lang="en-US" cap="all" dirty="0">
                <a:latin typeface="Arial" panose="020B0604020202020204" pitchFamily="34" charset="0"/>
                <a:cs typeface="Arial" panose="020B0604020202020204" pitchFamily="34" charset="0"/>
              </a:rPr>
              <a:t> </a:t>
            </a:r>
            <a:r>
              <a:rPr lang="en-US" cap="all" dirty="0" err="1">
                <a:latin typeface="Arial" panose="020B0604020202020204" pitchFamily="34" charset="0"/>
                <a:cs typeface="Arial" panose="020B0604020202020204" pitchFamily="34" charset="0"/>
              </a:rPr>
              <a:t>юридические</a:t>
            </a:r>
            <a:r>
              <a:rPr lang="en-US" cap="all" dirty="0">
                <a:latin typeface="Arial" panose="020B0604020202020204" pitchFamily="34" charset="0"/>
                <a:cs typeface="Arial" panose="020B0604020202020204" pitchFamily="34" charset="0"/>
              </a:rPr>
              <a:t> </a:t>
            </a:r>
            <a:r>
              <a:rPr lang="en-US" cap="all" dirty="0" err="1">
                <a:latin typeface="Arial" panose="020B0604020202020204" pitchFamily="34" charset="0"/>
                <a:cs typeface="Arial" panose="020B0604020202020204" pitchFamily="34" charset="0"/>
              </a:rPr>
              <a:t>лица</a:t>
            </a:r>
            <a:r>
              <a:rPr lang="en-US" cap="all" dirty="0">
                <a:latin typeface="Arial" panose="020B0604020202020204" pitchFamily="34" charset="0"/>
                <a:cs typeface="Arial" panose="020B0604020202020204" pitchFamily="34" charset="0"/>
              </a:rPr>
              <a:t> </a:t>
            </a:r>
            <a:r>
              <a:rPr lang="en-US" cap="all" dirty="0" err="1">
                <a:latin typeface="Arial" panose="020B0604020202020204" pitchFamily="34" charset="0"/>
                <a:cs typeface="Arial" panose="020B0604020202020204" pitchFamily="34" charset="0"/>
              </a:rPr>
              <a:t>организуются</a:t>
            </a:r>
            <a:r>
              <a:rPr lang="en-US" cap="all" dirty="0">
                <a:latin typeface="Arial" panose="020B0604020202020204" pitchFamily="34" charset="0"/>
                <a:cs typeface="Arial" panose="020B0604020202020204" pitchFamily="34" charset="0"/>
              </a:rPr>
              <a:t>  </a:t>
            </a:r>
            <a:r>
              <a:rPr lang="en-US" cap="all" dirty="0" err="1">
                <a:latin typeface="Arial" panose="020B0604020202020204" pitchFamily="34" charset="0"/>
                <a:cs typeface="Arial" panose="020B0604020202020204" pitchFamily="34" charset="0"/>
              </a:rPr>
              <a:t>в</a:t>
            </a:r>
            <a:r>
              <a:rPr lang="en-US" cap="all" dirty="0">
                <a:latin typeface="Arial" panose="020B0604020202020204" pitchFamily="34" charset="0"/>
                <a:cs typeface="Arial" panose="020B0604020202020204" pitchFamily="34" charset="0"/>
              </a:rPr>
              <a:t> </a:t>
            </a:r>
            <a:r>
              <a:rPr lang="en-US" cap="all" dirty="0" err="1">
                <a:latin typeface="Arial" panose="020B0604020202020204" pitchFamily="34" charset="0"/>
                <a:cs typeface="Arial" panose="020B0604020202020204" pitchFamily="34" charset="0"/>
              </a:rPr>
              <a:t>виде</a:t>
            </a:r>
            <a:r>
              <a:rPr lang="en-US" cap="all" dirty="0">
                <a:latin typeface="Arial" panose="020B0604020202020204" pitchFamily="34" charset="0"/>
                <a:cs typeface="Arial" panose="020B0604020202020204" pitchFamily="34" charset="0"/>
              </a:rPr>
              <a:t>:</a:t>
            </a:r>
          </a:p>
          <a:p>
            <a:pPr indent="-228600" defTabSz="914400">
              <a:lnSpc>
                <a:spcPct val="120000"/>
              </a:lnSpc>
              <a:spcBef>
                <a:spcPts val="1200"/>
              </a:spcBef>
              <a:spcAft>
                <a:spcPts val="0"/>
              </a:spcAft>
              <a:buClr>
                <a:schemeClr val="accent1"/>
              </a:buClr>
              <a:buSzPct val="160000"/>
              <a:buFont typeface="Arial" panose="020B0604020202020204" pitchFamily="34" charset="0"/>
              <a:buChar char="•"/>
            </a:pPr>
            <a:r>
              <a:rPr lang="en-US" cap="all" dirty="0">
                <a:latin typeface="Arial" panose="020B0604020202020204" pitchFamily="34" charset="0"/>
                <a:cs typeface="Arial" panose="020B0604020202020204" pitchFamily="34" charset="0"/>
              </a:rPr>
              <a:t> -  </a:t>
            </a:r>
            <a:r>
              <a:rPr lang="en-US" cap="all" dirty="0" err="1">
                <a:latin typeface="Arial" panose="020B0604020202020204" pitchFamily="34" charset="0"/>
                <a:cs typeface="Arial" panose="020B0604020202020204" pitchFamily="34" charset="0"/>
              </a:rPr>
              <a:t>государственного</a:t>
            </a:r>
            <a:r>
              <a:rPr lang="en-US" cap="all" dirty="0">
                <a:latin typeface="Arial" panose="020B0604020202020204" pitchFamily="34" charset="0"/>
                <a:cs typeface="Arial" panose="020B0604020202020204" pitchFamily="34" charset="0"/>
              </a:rPr>
              <a:t> </a:t>
            </a:r>
            <a:r>
              <a:rPr lang="en-US" cap="all" dirty="0" err="1">
                <a:latin typeface="Arial" panose="020B0604020202020204" pitchFamily="34" charset="0"/>
                <a:cs typeface="Arial" panose="020B0604020202020204" pitchFamily="34" charset="0"/>
              </a:rPr>
              <a:t>учреждения</a:t>
            </a:r>
            <a:r>
              <a:rPr lang="en-US" cap="all" dirty="0">
                <a:latin typeface="Arial" panose="020B0604020202020204" pitchFamily="34" charset="0"/>
                <a:cs typeface="Arial" panose="020B0604020202020204" pitchFamily="34" charset="0"/>
              </a:rPr>
              <a:t>;</a:t>
            </a:r>
          </a:p>
          <a:p>
            <a:pPr indent="-228600" defTabSz="914400">
              <a:lnSpc>
                <a:spcPct val="120000"/>
              </a:lnSpc>
              <a:spcBef>
                <a:spcPts val="1200"/>
              </a:spcBef>
              <a:spcAft>
                <a:spcPts val="0"/>
              </a:spcAft>
              <a:buClr>
                <a:schemeClr val="accent1"/>
              </a:buClr>
              <a:buSzPct val="160000"/>
              <a:buFont typeface="Arial" panose="020B0604020202020204" pitchFamily="34" charset="0"/>
              <a:buChar char="•"/>
            </a:pPr>
            <a:r>
              <a:rPr lang="en-US" cap="all" dirty="0">
                <a:latin typeface="Arial" panose="020B0604020202020204" pitchFamily="34" charset="0"/>
                <a:cs typeface="Arial" panose="020B0604020202020204" pitchFamily="34" charset="0"/>
              </a:rPr>
              <a:t> - </a:t>
            </a:r>
            <a:r>
              <a:rPr lang="en-US" cap="all" dirty="0" err="1">
                <a:latin typeface="Arial" panose="020B0604020202020204" pitchFamily="34" charset="0"/>
                <a:cs typeface="Arial" panose="020B0604020202020204" pitchFamily="34" charset="0"/>
              </a:rPr>
              <a:t>автономной</a:t>
            </a:r>
            <a:r>
              <a:rPr lang="en-US" cap="all" dirty="0">
                <a:latin typeface="Arial" panose="020B0604020202020204" pitchFamily="34" charset="0"/>
                <a:cs typeface="Arial" panose="020B0604020202020204" pitchFamily="34" charset="0"/>
              </a:rPr>
              <a:t> </a:t>
            </a:r>
            <a:r>
              <a:rPr lang="en-US" cap="all" dirty="0" err="1">
                <a:latin typeface="Arial" panose="020B0604020202020204" pitchFamily="34" charset="0"/>
                <a:cs typeface="Arial" panose="020B0604020202020204" pitchFamily="34" charset="0"/>
              </a:rPr>
              <a:t>некоммерческой</a:t>
            </a:r>
            <a:r>
              <a:rPr lang="en-US" cap="all" dirty="0">
                <a:latin typeface="Arial" panose="020B0604020202020204" pitchFamily="34" charset="0"/>
                <a:cs typeface="Arial" panose="020B0604020202020204" pitchFamily="34" charset="0"/>
              </a:rPr>
              <a:t>  </a:t>
            </a:r>
            <a:r>
              <a:rPr lang="en-US" cap="all" dirty="0" err="1">
                <a:latin typeface="Arial" panose="020B0604020202020204" pitchFamily="34" charset="0"/>
                <a:cs typeface="Arial" panose="020B0604020202020204" pitchFamily="34" charset="0"/>
              </a:rPr>
              <a:t>организации</a:t>
            </a:r>
            <a:r>
              <a:rPr lang="en-US" cap="all" dirty="0">
                <a:latin typeface="Arial" panose="020B0604020202020204" pitchFamily="34" charset="0"/>
                <a:cs typeface="Arial" panose="020B0604020202020204" pitchFamily="34" charset="0"/>
              </a:rPr>
              <a:t>;</a:t>
            </a:r>
          </a:p>
          <a:p>
            <a:pPr indent="-228600" defTabSz="914400">
              <a:lnSpc>
                <a:spcPct val="120000"/>
              </a:lnSpc>
              <a:buClr>
                <a:schemeClr val="accent1"/>
              </a:buClr>
              <a:buSzPct val="160000"/>
              <a:buFont typeface="Arial" panose="020B0604020202020204" pitchFamily="34" charset="0"/>
              <a:buChar char="•"/>
            </a:pPr>
            <a:r>
              <a:rPr lang="en-US" cap="all" dirty="0">
                <a:latin typeface="Arial" panose="020B0604020202020204" pitchFamily="34" charset="0"/>
                <a:cs typeface="Arial" panose="020B0604020202020204" pitchFamily="34" charset="0"/>
              </a:rPr>
              <a:t>     - </a:t>
            </a:r>
            <a:r>
              <a:rPr lang="en-US" cap="all" dirty="0" err="1">
                <a:latin typeface="Arial" panose="020B0604020202020204" pitchFamily="34" charset="0"/>
                <a:cs typeface="Arial" panose="020B0604020202020204" pitchFamily="34" charset="0"/>
              </a:rPr>
              <a:t>фонда</a:t>
            </a:r>
            <a:r>
              <a:rPr lang="en-US" cap="all" dirty="0">
                <a:latin typeface="Arial" panose="020B0604020202020204" pitchFamily="34" charset="0"/>
                <a:cs typeface="Arial" panose="020B0604020202020204" pitchFamily="34" charset="0"/>
              </a:rPr>
              <a:t> </a:t>
            </a:r>
          </a:p>
        </p:txBody>
      </p:sp>
      <p:pic>
        <p:nvPicPr>
          <p:cNvPr id="19" name="Graphic 6" descr="Пользователи">
            <a:extLst>
              <a:ext uri="{FF2B5EF4-FFF2-40B4-BE49-F238E27FC236}">
                <a16:creationId xmlns:a16="http://schemas.microsoft.com/office/drawing/2014/main" id="{A7C1D5F5-E68D-4C4B-8114-E675FA7CEB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68124" y="958232"/>
            <a:ext cx="3836475" cy="3836475"/>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1563956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E86C78-47BD-1443-AB2F-308FCAEF32F9}"/>
              </a:ext>
            </a:extLst>
          </p:cNvPr>
          <p:cNvSpPr>
            <a:spLocks noGrp="1"/>
          </p:cNvSpPr>
          <p:nvPr>
            <p:ph type="title"/>
          </p:nvPr>
        </p:nvSpPr>
        <p:spPr/>
        <p:txBody>
          <a:bodyPr/>
          <a:lstStyle/>
          <a:p>
            <a:r>
              <a:rPr lang="ru-RU" b="1"/>
              <a:t>Частные субъекты</a:t>
            </a:r>
            <a:endParaRPr lang="ru-RU"/>
          </a:p>
        </p:txBody>
      </p:sp>
      <p:graphicFrame>
        <p:nvGraphicFramePr>
          <p:cNvPr id="4" name="Схема 3">
            <a:extLst>
              <a:ext uri="{FF2B5EF4-FFF2-40B4-BE49-F238E27FC236}">
                <a16:creationId xmlns:a16="http://schemas.microsoft.com/office/drawing/2014/main" id="{011F3E35-6191-D64C-8BD8-42881E9916A5}"/>
              </a:ext>
            </a:extLst>
          </p:cNvPr>
          <p:cNvGraphicFramePr/>
          <p:nvPr/>
        </p:nvGraphicFramePr>
        <p:xfrm>
          <a:off x="3048000" y="1837766"/>
          <a:ext cx="6096000" cy="3105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493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A608EB-1FB9-654A-8323-FE72E16085CA}"/>
              </a:ext>
            </a:extLst>
          </p:cNvPr>
          <p:cNvSpPr>
            <a:spLocks noGrp="1"/>
          </p:cNvSpPr>
          <p:nvPr>
            <p:ph type="title"/>
          </p:nvPr>
        </p:nvSpPr>
        <p:spPr/>
        <p:txBody>
          <a:bodyPr>
            <a:normAutofit fontScale="90000"/>
          </a:bodyPr>
          <a:lstStyle/>
          <a:p>
            <a:pPr algn="ctr"/>
            <a:r>
              <a:rPr lang="ru-RU" b="1">
                <a:latin typeface="Times New Roman" panose="02020603050405020304" pitchFamily="18" charset="0"/>
                <a:ea typeface="Calibri" panose="020F0502020204030204" pitchFamily="34" charset="0"/>
                <a:cs typeface="Times New Roman" panose="02020603050405020304" pitchFamily="18" charset="0"/>
              </a:rPr>
              <a:t>Частные медицинские организации</a:t>
            </a:r>
            <a:endParaRPr lang="ru-RU"/>
          </a:p>
        </p:txBody>
      </p:sp>
      <p:sp>
        <p:nvSpPr>
          <p:cNvPr id="3" name="Прямоугольник 2">
            <a:extLst>
              <a:ext uri="{FF2B5EF4-FFF2-40B4-BE49-F238E27FC236}">
                <a16:creationId xmlns:a16="http://schemas.microsoft.com/office/drawing/2014/main" id="{244AA72C-F6B7-3F46-985F-C069FC4941DE}"/>
              </a:ext>
            </a:extLst>
          </p:cNvPr>
          <p:cNvSpPr/>
          <p:nvPr/>
        </p:nvSpPr>
        <p:spPr>
          <a:xfrm>
            <a:off x="345687" y="2690336"/>
            <a:ext cx="11240429" cy="1815882"/>
          </a:xfrm>
          <a:prstGeom prst="rect">
            <a:avLst/>
          </a:prstGeom>
        </p:spPr>
        <p:txBody>
          <a:bodyPr wrap="square">
            <a:spAutoFit/>
          </a:bodyPr>
          <a:lstStyle/>
          <a:p>
            <a:pPr indent="342900" algn="just">
              <a:spcBef>
                <a:spcPts val="1200"/>
              </a:spcBef>
              <a:spcAft>
                <a:spcPts val="0"/>
              </a:spcAft>
            </a:pPr>
            <a:r>
              <a:rPr lang="ru-RU" sz="2800" dirty="0">
                <a:latin typeface="Arial" panose="020B0604020202020204" pitchFamily="34" charset="0"/>
                <a:ea typeface="Calibri" panose="020F0502020204030204" pitchFamily="34" charset="0"/>
                <a:cs typeface="Arial" panose="020B0604020202020204" pitchFamily="34" charset="0"/>
              </a:rPr>
              <a:t>могут создаваться в любой организационно-правовой форме (индивидуальная предпринимательская деятельность, частные учреждения, хозяйственные товарищества, хозяйственные общества и т.д.)</a:t>
            </a:r>
          </a:p>
        </p:txBody>
      </p:sp>
    </p:spTree>
    <p:extLst>
      <p:ext uri="{BB962C8B-B14F-4D97-AF65-F5344CB8AC3E}">
        <p14:creationId xmlns:p14="http://schemas.microsoft.com/office/powerpoint/2010/main" val="896223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3D90B8-C483-B948-B788-4C8334FAE4F2}"/>
              </a:ext>
            </a:extLst>
          </p:cNvPr>
          <p:cNvSpPr>
            <a:spLocks noGrp="1"/>
          </p:cNvSpPr>
          <p:nvPr>
            <p:ph type="title"/>
          </p:nvPr>
        </p:nvSpPr>
        <p:spPr/>
        <p:txBody>
          <a:bodyPr/>
          <a:lstStyle/>
          <a:p>
            <a:pPr algn="ctr"/>
            <a:r>
              <a:rPr lang="ru-RU"/>
              <a:t>учреждение</a:t>
            </a:r>
          </a:p>
        </p:txBody>
      </p:sp>
      <p:sp>
        <p:nvSpPr>
          <p:cNvPr id="3" name="Объект 2">
            <a:extLst>
              <a:ext uri="{FF2B5EF4-FFF2-40B4-BE49-F238E27FC236}">
                <a16:creationId xmlns:a16="http://schemas.microsoft.com/office/drawing/2014/main" id="{1CD2F47E-1526-4D43-B067-356B7A8F7805}"/>
              </a:ext>
            </a:extLst>
          </p:cNvPr>
          <p:cNvSpPr>
            <a:spLocks noGrp="1"/>
          </p:cNvSpPr>
          <p:nvPr>
            <p:ph sz="quarter" idx="13"/>
          </p:nvPr>
        </p:nvSpPr>
        <p:spPr/>
        <p:txBody>
          <a:bodyPr/>
          <a:lstStyle/>
          <a:p>
            <a:r>
              <a:rPr lang="ru-RU" dirty="0">
                <a:latin typeface="Arial" panose="020B0604020202020204" pitchFamily="34" charset="0"/>
                <a:cs typeface="Arial" panose="020B0604020202020204" pitchFamily="34" charset="0"/>
              </a:rPr>
              <a:t>Медицинские учреждения как некоммерческие организации, во-первых, призваны выполнять социально-значимые функции, во-вторых, они не имеют в качестве основной цели своей деятельности извлечение прибыли. Тем не менее эти учреждения могут осуществлять и направленную на получение прибыли предпринимательскую деятельность, но лишь постольку, поскольку это служит достижению целей, ради которых они создан</a:t>
            </a:r>
          </a:p>
        </p:txBody>
      </p:sp>
    </p:spTree>
    <p:extLst>
      <p:ext uri="{BB962C8B-B14F-4D97-AF65-F5344CB8AC3E}">
        <p14:creationId xmlns:p14="http://schemas.microsoft.com/office/powerpoint/2010/main" val="1163869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9CC538-3520-7E46-AAEF-2585501F9171}"/>
              </a:ext>
            </a:extLst>
          </p:cNvPr>
          <p:cNvSpPr>
            <a:spLocks noGrp="1"/>
          </p:cNvSpPr>
          <p:nvPr>
            <p:ph type="title"/>
          </p:nvPr>
        </p:nvSpPr>
        <p:spPr/>
        <p:txBody>
          <a:bodyPr/>
          <a:lstStyle/>
          <a:p>
            <a:pPr algn="ctr"/>
            <a:r>
              <a:rPr lang="ru-RU"/>
              <a:t>учреждение</a:t>
            </a:r>
          </a:p>
        </p:txBody>
      </p:sp>
      <p:sp>
        <p:nvSpPr>
          <p:cNvPr id="3" name="Объект 2">
            <a:extLst>
              <a:ext uri="{FF2B5EF4-FFF2-40B4-BE49-F238E27FC236}">
                <a16:creationId xmlns:a16="http://schemas.microsoft.com/office/drawing/2014/main" id="{E324C1B1-3698-8A46-9598-3117A51CCDF8}"/>
              </a:ext>
            </a:extLst>
          </p:cNvPr>
          <p:cNvSpPr>
            <a:spLocks noGrp="1"/>
          </p:cNvSpPr>
          <p:nvPr>
            <p:ph sz="quarter" idx="13"/>
          </p:nvPr>
        </p:nvSpPr>
        <p:spPr/>
        <p:txBody>
          <a:bodyPr>
            <a:normAutofit fontScale="92500" lnSpcReduction="10000"/>
          </a:bodyPr>
          <a:lstStyle/>
          <a:p>
            <a:r>
              <a:rPr lang="ru-RU" dirty="0">
                <a:latin typeface="Arial" panose="020B0604020202020204" pitchFamily="34" charset="0"/>
                <a:cs typeface="Arial" panose="020B0604020202020204" pitchFamily="34" charset="0"/>
              </a:rPr>
              <a:t>Основополагающие нормы, определяющие правовое положение учреждения (общий правовой статус учреждений в России), содержатся в Гражданском кодексе РФ, который под учреждением понимает унитарную некоммерческую организацию, созданную собственником для осуществления управленческих, социально-культурных или иных функций некоммерческого характера (ст. 123.21). Учреждение может быть создано гражданином или юридическим лицом (частное учреждение) либо соответственно РФ, субъектом РФ, муниципальным образованием (государственное учреждение, муниципальное учреждение)</a:t>
            </a:r>
          </a:p>
        </p:txBody>
      </p:sp>
    </p:spTree>
    <p:extLst>
      <p:ext uri="{BB962C8B-B14F-4D97-AF65-F5344CB8AC3E}">
        <p14:creationId xmlns:p14="http://schemas.microsoft.com/office/powerpoint/2010/main" val="2339122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9A4E2ED-3764-6745-A177-E6F0A5F93BBE}"/>
              </a:ext>
            </a:extLst>
          </p:cNvPr>
          <p:cNvSpPr/>
          <p:nvPr/>
        </p:nvSpPr>
        <p:spPr>
          <a:xfrm>
            <a:off x="90311" y="1028343"/>
            <a:ext cx="11268252" cy="4370427"/>
          </a:xfrm>
          <a:prstGeom prst="rect">
            <a:avLst/>
          </a:prstGeom>
        </p:spPr>
        <p:txBody>
          <a:bodyPr wrap="square">
            <a:spAutoFit/>
          </a:bodyPr>
          <a:lstStyle/>
          <a:p>
            <a:endParaRPr lang="ru-RU" dirty="0"/>
          </a:p>
          <a:p>
            <a:endParaRPr lang="ru-RU" sz="2000" dirty="0">
              <a:latin typeface="Arial" panose="020B0604020202020204" pitchFamily="34" charset="0"/>
              <a:cs typeface="Arial" panose="020B0604020202020204" pitchFamily="34" charset="0"/>
            </a:endParaRPr>
          </a:p>
          <a:p>
            <a:pPr algn="just"/>
            <a:r>
              <a:rPr lang="ru-RU" sz="2000" dirty="0">
                <a:latin typeface="Arial" panose="020B0604020202020204" pitchFamily="34" charset="0"/>
                <a:cs typeface="Arial" panose="020B0604020202020204" pitchFamily="34" charset="0"/>
              </a:rPr>
              <a:t>   - традиционность использования и, как следствие, сложившаяся наработанная                   нормативная правовая база, регламентирующая вопросы функционирования учреждений (нормы ГК РФ, предусматривающие в качестве одной из форм организаций, создающихся для достижения специфических некоммерческих целей, учреждение);</a:t>
            </a:r>
          </a:p>
          <a:p>
            <a:pPr algn="just"/>
            <a:endParaRPr lang="ru-RU" sz="2000" dirty="0">
              <a:latin typeface="Arial" panose="020B0604020202020204" pitchFamily="34" charset="0"/>
              <a:cs typeface="Arial" panose="020B0604020202020204" pitchFamily="34" charset="0"/>
            </a:endParaRPr>
          </a:p>
          <a:p>
            <a:pPr marL="285750" indent="-285750" algn="just">
              <a:buFontTx/>
              <a:buChar char="-"/>
            </a:pPr>
            <a:r>
              <a:rPr lang="ru-RU" sz="2000" dirty="0">
                <a:latin typeface="Arial" panose="020B0604020202020204" pitchFamily="34" charset="0"/>
                <a:cs typeface="Arial" panose="020B0604020202020204" pitchFamily="34" charset="0"/>
              </a:rPr>
              <a:t>оптимальность данной конструкции для введения в гражданский оборот субъектов, которым требуется «ограниченный объем прав, необходимый лишь для материально-технического обеспечения их деятельности»;</a:t>
            </a:r>
          </a:p>
          <a:p>
            <a:pPr marL="285750" indent="-285750" algn="just">
              <a:buFontTx/>
              <a:buChar char="-"/>
            </a:pPr>
            <a:endParaRPr lang="ru-RU" sz="2000" dirty="0">
              <a:latin typeface="Arial" panose="020B0604020202020204" pitchFamily="34" charset="0"/>
              <a:cs typeface="Arial" panose="020B0604020202020204" pitchFamily="34" charset="0"/>
            </a:endParaRPr>
          </a:p>
          <a:p>
            <a:pPr marL="285750" indent="-285750" algn="just">
              <a:buFontTx/>
              <a:buChar char="-"/>
            </a:pPr>
            <a:r>
              <a:rPr lang="ru-RU" sz="2000" dirty="0">
                <a:latin typeface="Arial" panose="020B0604020202020204" pitchFamily="34" charset="0"/>
                <a:cs typeface="Arial" panose="020B0604020202020204" pitchFamily="34" charset="0"/>
              </a:rPr>
              <a:t> обеспечение баланса интересов собственника (государства) и организации, обусловливаемое четкостью и, в определенной мере, прозрачностью механизма финансирования</a:t>
            </a:r>
          </a:p>
        </p:txBody>
      </p:sp>
      <p:sp>
        <p:nvSpPr>
          <p:cNvPr id="3" name="Заголовок 2">
            <a:extLst>
              <a:ext uri="{FF2B5EF4-FFF2-40B4-BE49-F238E27FC236}">
                <a16:creationId xmlns:a16="http://schemas.microsoft.com/office/drawing/2014/main" id="{E7762895-5654-5B45-AD40-E5CBD59DA132}"/>
              </a:ext>
            </a:extLst>
          </p:cNvPr>
          <p:cNvSpPr>
            <a:spLocks noGrp="1"/>
          </p:cNvSpPr>
          <p:nvPr>
            <p:ph type="title"/>
          </p:nvPr>
        </p:nvSpPr>
        <p:spPr>
          <a:xfrm>
            <a:off x="618893" y="27878"/>
            <a:ext cx="10396882" cy="1151965"/>
          </a:xfrm>
        </p:spPr>
        <p:txBody>
          <a:bodyPr>
            <a:normAutofit fontScale="90000"/>
          </a:bodyPr>
          <a:lstStyle/>
          <a:p>
            <a:pPr algn="ctr"/>
            <a:br>
              <a:rPr lang="ru-RU" sz="3100" dirty="0"/>
            </a:br>
            <a:r>
              <a:rPr lang="ru-RU" sz="3100" dirty="0"/>
              <a:t>Основные факторы, влияющие  на избрание организационно-правовой формы «учреждение»</a:t>
            </a:r>
            <a:br>
              <a:rPr lang="ru-RU" dirty="0"/>
            </a:br>
            <a:endParaRPr lang="ru-RU" dirty="0"/>
          </a:p>
        </p:txBody>
      </p:sp>
    </p:spTree>
    <p:extLst>
      <p:ext uri="{BB962C8B-B14F-4D97-AF65-F5344CB8AC3E}">
        <p14:creationId xmlns:p14="http://schemas.microsoft.com/office/powerpoint/2010/main" val="3014377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E3765A-FA24-6944-8149-382598ED522A}"/>
              </a:ext>
            </a:extLst>
          </p:cNvPr>
          <p:cNvSpPr>
            <a:spLocks noGrp="1"/>
          </p:cNvSpPr>
          <p:nvPr>
            <p:ph type="title"/>
          </p:nvPr>
        </p:nvSpPr>
        <p:spPr>
          <a:xfrm>
            <a:off x="685801" y="78060"/>
            <a:ext cx="10396882" cy="1759706"/>
          </a:xfrm>
        </p:spPr>
        <p:txBody>
          <a:bodyPr>
            <a:normAutofit/>
          </a:bodyPr>
          <a:lstStyle/>
          <a:p>
            <a:pPr algn="ctr"/>
            <a:r>
              <a:rPr lang="ru-RU"/>
              <a:t>Классификация медицинских учреждений</a:t>
            </a:r>
          </a:p>
        </p:txBody>
      </p:sp>
      <p:sp>
        <p:nvSpPr>
          <p:cNvPr id="3" name="Прямоугольник 2">
            <a:extLst>
              <a:ext uri="{FF2B5EF4-FFF2-40B4-BE49-F238E27FC236}">
                <a16:creationId xmlns:a16="http://schemas.microsoft.com/office/drawing/2014/main" id="{309A8306-BB27-6B48-9BD4-F55188B4A88B}"/>
              </a:ext>
            </a:extLst>
          </p:cNvPr>
          <p:cNvSpPr/>
          <p:nvPr/>
        </p:nvSpPr>
        <p:spPr>
          <a:xfrm>
            <a:off x="591015" y="1706137"/>
            <a:ext cx="8552985" cy="2862322"/>
          </a:xfrm>
          <a:prstGeom prst="rect">
            <a:avLst/>
          </a:prstGeom>
        </p:spPr>
        <p:txBody>
          <a:bodyPr wrap="square">
            <a:spAutoFit/>
          </a:bodyPr>
          <a:lstStyle/>
          <a:p>
            <a:pPr algn="just"/>
            <a:r>
              <a:rPr lang="ru-RU" sz="2000" dirty="0">
                <a:latin typeface="Arial" panose="020B0604020202020204" pitchFamily="34" charset="0"/>
                <a:cs typeface="Arial" panose="020B0604020202020204" pitchFamily="34" charset="0"/>
              </a:rPr>
              <a:t>все учреждения здравоохранения можно подразделить: в зависимости от </a:t>
            </a:r>
          </a:p>
          <a:p>
            <a:pPr algn="just"/>
            <a:r>
              <a:rPr lang="ru-RU" sz="2000" dirty="0">
                <a:latin typeface="Arial" panose="020B0604020202020204" pitchFamily="34" charset="0"/>
                <a:cs typeface="Arial" panose="020B0604020202020204" pitchFamily="34" charset="0"/>
              </a:rPr>
              <a:t>-отраслевой принадлежности,</a:t>
            </a:r>
          </a:p>
          <a:p>
            <a:pPr algn="just"/>
            <a:r>
              <a:rPr lang="ru-RU" sz="2000" dirty="0">
                <a:latin typeface="Arial" panose="020B0604020202020204" pitchFamily="34" charset="0"/>
                <a:cs typeface="Arial" panose="020B0604020202020204" pitchFamily="34" charset="0"/>
              </a:rPr>
              <a:t>- форм собственности, </a:t>
            </a:r>
          </a:p>
          <a:p>
            <a:pPr algn="just"/>
            <a:r>
              <a:rPr lang="ru-RU" sz="2000" dirty="0">
                <a:latin typeface="Arial" panose="020B0604020202020204" pitchFamily="34" charset="0"/>
                <a:cs typeface="Arial" panose="020B0604020202020204" pitchFamily="34" charset="0"/>
              </a:rPr>
              <a:t>-категорий обслуживаемого населения,</a:t>
            </a:r>
          </a:p>
          <a:p>
            <a:pPr algn="just"/>
            <a:r>
              <a:rPr lang="ru-RU" sz="2000" dirty="0">
                <a:latin typeface="Arial" panose="020B0604020202020204" pitchFamily="34" charset="0"/>
                <a:cs typeface="Arial" panose="020B0604020202020204" pitchFamily="34" charset="0"/>
              </a:rPr>
              <a:t>- структуры медицинского учреждения,</a:t>
            </a:r>
          </a:p>
          <a:p>
            <a:pPr algn="just"/>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профилизации</a:t>
            </a:r>
            <a:r>
              <a:rPr lang="ru-RU" sz="2000" dirty="0">
                <a:latin typeface="Arial" panose="020B0604020202020204" pitchFamily="34" charset="0"/>
                <a:cs typeface="Arial" panose="020B0604020202020204" pitchFamily="34" charset="0"/>
              </a:rPr>
              <a:t> коечного фонда,</a:t>
            </a:r>
          </a:p>
          <a:p>
            <a:pPr algn="just"/>
            <a:r>
              <a:rPr lang="ru-RU" sz="2000" dirty="0">
                <a:latin typeface="Arial" panose="020B0604020202020204" pitchFamily="34" charset="0"/>
                <a:cs typeface="Arial" panose="020B0604020202020204" pitchFamily="34" charset="0"/>
              </a:rPr>
              <a:t> -наличия права на оказание платных услуг и некоторых других классификационных оснований</a:t>
            </a:r>
          </a:p>
        </p:txBody>
      </p:sp>
    </p:spTree>
    <p:extLst>
      <p:ext uri="{BB962C8B-B14F-4D97-AF65-F5344CB8AC3E}">
        <p14:creationId xmlns:p14="http://schemas.microsoft.com/office/powerpoint/2010/main" val="2718301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50D8C3-114C-6448-848D-EBC682E336D1}"/>
              </a:ext>
            </a:extLst>
          </p:cNvPr>
          <p:cNvSpPr>
            <a:spLocks noGrp="1"/>
          </p:cNvSpPr>
          <p:nvPr>
            <p:ph type="title"/>
          </p:nvPr>
        </p:nvSpPr>
        <p:spPr/>
        <p:txBody>
          <a:bodyPr>
            <a:normAutofit fontScale="90000"/>
          </a:bodyPr>
          <a:lstStyle/>
          <a:p>
            <a:pPr algn="ctr"/>
            <a:r>
              <a:rPr lang="ru-RU"/>
              <a:t>Типы организационно-правовой формы учреждений</a:t>
            </a:r>
          </a:p>
        </p:txBody>
      </p:sp>
      <p:sp>
        <p:nvSpPr>
          <p:cNvPr id="3" name="Rectangle 1">
            <a:extLst>
              <a:ext uri="{FF2B5EF4-FFF2-40B4-BE49-F238E27FC236}">
                <a16:creationId xmlns:a16="http://schemas.microsoft.com/office/drawing/2014/main" id="{534F5ADE-ABC2-EA4D-9725-0F63C997D4BB}"/>
              </a:ext>
            </a:extLst>
          </p:cNvPr>
          <p:cNvSpPr>
            <a:spLocks noChangeArrowheads="1"/>
          </p:cNvSpPr>
          <p:nvPr/>
        </p:nvSpPr>
        <p:spPr bwMode="auto">
          <a:xfrm>
            <a:off x="1561170" y="352378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Verdana" panose="020B0604030504040204" pitchFamily="34" charset="0"/>
              </a:rPr>
              <a:t>Схематично типы учреждений и законодательные акты, их регламентирующие, представлены на рис. 19.</a:t>
            </a:r>
            <a:endParaRPr kumimoji="0" lang="ru-RU" altLang="ru-RU" sz="10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Verdana" panose="020B0604030504040204" pitchFamily="34" charset="0"/>
              </a:rPr>
              <a:t>  </a:t>
            </a:r>
            <a:r>
              <a:rPr kumimoji="0" lang="ru-RU" altLang="ru-RU" sz="17500" b="0" i="0" u="none" strike="noStrike" cap="none" normalizeH="0" baseline="0">
                <a:ln>
                  <a:noFill/>
                </a:ln>
                <a:solidFill>
                  <a:srgbClr val="000000"/>
                </a:solidFill>
                <a:effectLst/>
                <a:latin typeface="Verdana" panose="020B0604030504040204" pitchFamily="34"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pic>
        <p:nvPicPr>
          <p:cNvPr id="2050" name="Picture 2" descr="/var/folders/dj/wv7m5m4x2n77m5f8m_k2z_sr0000gn/T/com.microsoft.Powerpoint/WebArchiveCopyPasteTempFiles/image022.jpg">
            <a:extLst>
              <a:ext uri="{FF2B5EF4-FFF2-40B4-BE49-F238E27FC236}">
                <a16:creationId xmlns:a16="http://schemas.microsoft.com/office/drawing/2014/main" id="{D4A86AA2-AE23-B941-BFE0-EED1FB76F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545" y="2258547"/>
            <a:ext cx="6743700" cy="2781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207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4F2BCE-0795-8A45-B6EC-89D6C7E1D90F}"/>
              </a:ext>
            </a:extLst>
          </p:cNvPr>
          <p:cNvSpPr>
            <a:spLocks noGrp="1"/>
          </p:cNvSpPr>
          <p:nvPr>
            <p:ph type="title"/>
          </p:nvPr>
        </p:nvSpPr>
        <p:spPr>
          <a:xfrm>
            <a:off x="925551" y="1"/>
            <a:ext cx="10603181" cy="1471960"/>
          </a:xfrm>
        </p:spPr>
        <p:txBody>
          <a:bodyPr>
            <a:normAutofit/>
          </a:bodyPr>
          <a:lstStyle/>
          <a:p>
            <a:pPr algn="ctr"/>
            <a:r>
              <a:rPr lang="ru-RU" sz="3600" b="1" dirty="0">
                <a:ea typeface="Calibri" panose="020F0502020204030204" pitchFamily="34" charset="0"/>
                <a:cs typeface="Times New Roman" panose="02020603050405020304" pitchFamily="18" charset="0"/>
              </a:rPr>
              <a:t>государственные или муниципальные учреждения</a:t>
            </a:r>
            <a:endParaRPr lang="ru-RU" sz="3600" dirty="0"/>
          </a:p>
        </p:txBody>
      </p:sp>
      <p:sp>
        <p:nvSpPr>
          <p:cNvPr id="3" name="Прямоугольник 2">
            <a:extLst>
              <a:ext uri="{FF2B5EF4-FFF2-40B4-BE49-F238E27FC236}">
                <a16:creationId xmlns:a16="http://schemas.microsoft.com/office/drawing/2014/main" id="{C7A4C247-1274-D043-8A0A-A0B78B85F544}"/>
              </a:ext>
            </a:extLst>
          </p:cNvPr>
          <p:cNvSpPr/>
          <p:nvPr/>
        </p:nvSpPr>
        <p:spPr>
          <a:xfrm>
            <a:off x="367989" y="1315844"/>
            <a:ext cx="10939347" cy="3200876"/>
          </a:xfrm>
          <a:prstGeom prst="rect">
            <a:avLst/>
          </a:prstGeom>
        </p:spPr>
        <p:txBody>
          <a:bodyPr wrap="square">
            <a:spAutoFit/>
          </a:bodyPr>
          <a:lstStyle/>
          <a:p>
            <a:pPr indent="342900" algn="just">
              <a:spcBef>
                <a:spcPts val="1200"/>
              </a:spcBef>
              <a:spcAft>
                <a:spcPts val="0"/>
              </a:spcAft>
            </a:pPr>
            <a:r>
              <a:rPr lang="ru-RU" sz="2400" dirty="0">
                <a:latin typeface="Arial" panose="020B0604020202020204" pitchFamily="34" charset="0"/>
                <a:ea typeface="Calibri" panose="020F0502020204030204" pitchFamily="34" charset="0"/>
                <a:cs typeface="Arial" panose="020B0604020202020204" pitchFamily="34" charset="0"/>
              </a:rPr>
              <a:t>согласно </a:t>
            </a:r>
            <a:r>
              <a:rPr lang="ru-RU" sz="2400"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пункту 1 статьи 123.22</a:t>
            </a:r>
            <a:r>
              <a:rPr lang="ru-RU" sz="2400" dirty="0">
                <a:latin typeface="Arial" panose="020B0604020202020204" pitchFamily="34" charset="0"/>
                <a:ea typeface="Calibri" panose="020F0502020204030204" pitchFamily="34" charset="0"/>
                <a:cs typeface="Arial" panose="020B0604020202020204" pitchFamily="34" charset="0"/>
              </a:rPr>
              <a:t> ГК РФ, могут быть созданы в форме казенного, бюджетного или автономного учреждения.</a:t>
            </a:r>
          </a:p>
          <a:p>
            <a:pPr indent="342900" algn="just">
              <a:spcBef>
                <a:spcPts val="1200"/>
              </a:spcBef>
              <a:spcAft>
                <a:spcPts val="0"/>
              </a:spcAft>
            </a:pPr>
            <a:endParaRPr lang="ru-RU" sz="2400" dirty="0">
              <a:latin typeface="Arial" panose="020B0604020202020204" pitchFamily="34" charset="0"/>
              <a:ea typeface="Calibri" panose="020F0502020204030204" pitchFamily="34" charset="0"/>
              <a:cs typeface="Arial" panose="020B0604020202020204" pitchFamily="34" charset="0"/>
            </a:endParaRPr>
          </a:p>
          <a:p>
            <a:r>
              <a:rPr lang="ru-RU" sz="2400" dirty="0">
                <a:latin typeface="Arial" panose="020B0604020202020204" pitchFamily="34" charset="0"/>
                <a:ea typeface="Calibri" panose="020F0502020204030204" pitchFamily="34" charset="0"/>
                <a:cs typeface="Arial" panose="020B0604020202020204" pitchFamily="34" charset="0"/>
              </a:rPr>
              <a:t>Как следует из некоторых статистических данных, "...медицинскую помощь в соответствии с программой государственных гарантий ее бесплатного оказания в преобладающем большинстве случаев осуществляют государственные (муниципальные) медицинские учреждения (86%), из них 15% - автономные, 2% - казенные, а 69% - бюджетные учреждения"</a:t>
            </a:r>
            <a:r>
              <a:rPr lang="ru-RU"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67182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E3FCA4-4D9B-BA46-B1A9-6299FCC469E9}"/>
              </a:ext>
            </a:extLst>
          </p:cNvPr>
          <p:cNvSpPr>
            <a:spLocks noGrp="1"/>
          </p:cNvSpPr>
          <p:nvPr>
            <p:ph type="title"/>
          </p:nvPr>
        </p:nvSpPr>
        <p:spPr>
          <a:xfrm>
            <a:off x="557561" y="1"/>
            <a:ext cx="10525122" cy="719666"/>
          </a:xfrm>
        </p:spPr>
        <p:txBody>
          <a:bodyPr>
            <a:normAutofit/>
          </a:bodyPr>
          <a:lstStyle/>
          <a:p>
            <a:pPr algn="ctr"/>
            <a:r>
              <a:rPr lang="ru-RU" sz="3200"/>
              <a:t>Статус учреждения-единство трех сторон</a:t>
            </a:r>
          </a:p>
        </p:txBody>
      </p:sp>
      <p:sp>
        <p:nvSpPr>
          <p:cNvPr id="3" name="TextBox 2">
            <a:extLst>
              <a:ext uri="{FF2B5EF4-FFF2-40B4-BE49-F238E27FC236}">
                <a16:creationId xmlns:a16="http://schemas.microsoft.com/office/drawing/2014/main" id="{1F08F2A9-F6E6-2C40-A794-7F71A23CC561}"/>
              </a:ext>
            </a:extLst>
          </p:cNvPr>
          <p:cNvSpPr txBox="1"/>
          <p:nvPr/>
        </p:nvSpPr>
        <p:spPr>
          <a:xfrm>
            <a:off x="802888" y="2486722"/>
            <a:ext cx="184731" cy="369332"/>
          </a:xfrm>
          <a:prstGeom prst="rect">
            <a:avLst/>
          </a:prstGeom>
          <a:noFill/>
        </p:spPr>
        <p:txBody>
          <a:bodyPr wrap="none" rtlCol="0">
            <a:spAutoFit/>
          </a:bodyPr>
          <a:lstStyle/>
          <a:p>
            <a:endParaRPr lang="ru-RU"/>
          </a:p>
        </p:txBody>
      </p:sp>
      <p:graphicFrame>
        <p:nvGraphicFramePr>
          <p:cNvPr id="6" name="Схема 5">
            <a:extLst>
              <a:ext uri="{FF2B5EF4-FFF2-40B4-BE49-F238E27FC236}">
                <a16:creationId xmlns:a16="http://schemas.microsoft.com/office/drawing/2014/main" id="{AEF5EF00-9F58-FF43-8470-61E8C276739A}"/>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184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7CDE4B-8AF3-CC45-BD50-96A6E3C5798E}"/>
              </a:ext>
            </a:extLst>
          </p:cNvPr>
          <p:cNvSpPr>
            <a:spLocks noGrp="1"/>
          </p:cNvSpPr>
          <p:nvPr>
            <p:ph type="title"/>
          </p:nvPr>
        </p:nvSpPr>
        <p:spPr>
          <a:xfrm>
            <a:off x="553156" y="158045"/>
            <a:ext cx="10529527" cy="1083734"/>
          </a:xfrm>
        </p:spPr>
        <p:txBody>
          <a:bodyPr/>
          <a:lstStyle/>
          <a:p>
            <a:r>
              <a:rPr lang="ru-RU" dirty="0"/>
              <a:t>медицинская организация</a:t>
            </a:r>
          </a:p>
        </p:txBody>
      </p:sp>
      <p:sp>
        <p:nvSpPr>
          <p:cNvPr id="3" name="Объект 2">
            <a:extLst>
              <a:ext uri="{FF2B5EF4-FFF2-40B4-BE49-F238E27FC236}">
                <a16:creationId xmlns:a16="http://schemas.microsoft.com/office/drawing/2014/main" id="{42C5C3BC-E15E-0A4B-A09D-06A6991748A1}"/>
              </a:ext>
            </a:extLst>
          </p:cNvPr>
          <p:cNvSpPr>
            <a:spLocks noGrp="1"/>
          </p:cNvSpPr>
          <p:nvPr>
            <p:ph idx="1"/>
          </p:nvPr>
        </p:nvSpPr>
        <p:spPr>
          <a:xfrm>
            <a:off x="304800" y="1569156"/>
            <a:ext cx="10777884" cy="3805429"/>
          </a:xfrm>
        </p:spPr>
        <p:txBody>
          <a:bodyPr>
            <a:normAutofit fontScale="85000" lnSpcReduction="20000"/>
          </a:bodyPr>
          <a:lstStyle/>
          <a:p>
            <a:pPr algn="just"/>
            <a:r>
              <a:rPr lang="ru-RU" dirty="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юридическое лицо </a:t>
            </a:r>
            <a:r>
              <a:rPr lang="ru-RU" dirty="0">
                <a:latin typeface="Arial" panose="020B0604020202020204" pitchFamily="34" charset="0"/>
                <a:cs typeface="Arial" panose="020B0604020202020204" pitchFamily="34" charset="0"/>
              </a:rPr>
              <a:t>независимо от организационно-правовой формы, осуществляющее в качестве основного (уставного) вида деятельности медицинскую деятельность на основании лицензии, выданной в порядке, установленном законодательством Российской Федерации о лицензировании отдельных видов деятельности. Положения настоящего Федерального закона, регулирующие деятельность медицинских организаций, распространяются на иные юридические лица независимо от организационно-правовой формы, осуществляющие наряду с основной (уставной) деятельностью медицинскую деятельность, и применяются к таким организациям в части, касающейся медицинской деятельности. В целях настоящего Федерального закона к медицинским организациям приравниваются </a:t>
            </a:r>
            <a:r>
              <a:rPr lang="ru-RU" b="1" dirty="0">
                <a:latin typeface="Arial" panose="020B0604020202020204" pitchFamily="34" charset="0"/>
                <a:cs typeface="Arial" panose="020B0604020202020204" pitchFamily="34" charset="0"/>
              </a:rPr>
              <a:t>индивидуальные предприниматели</a:t>
            </a:r>
            <a:r>
              <a:rPr lang="ru-RU" dirty="0">
                <a:latin typeface="Arial" panose="020B0604020202020204" pitchFamily="34" charset="0"/>
                <a:cs typeface="Arial" panose="020B0604020202020204" pitchFamily="34" charset="0"/>
              </a:rPr>
              <a:t>, осуществляющие медицинскую деятельность;</a:t>
            </a:r>
          </a:p>
          <a:p>
            <a:pPr algn="just"/>
            <a:r>
              <a:rPr lang="ru-RU" dirty="0">
                <a:latin typeface="Arial" panose="020B0604020202020204" pitchFamily="34" charset="0"/>
                <a:cs typeface="Arial" panose="020B0604020202020204" pitchFamily="34" charset="0"/>
              </a:rPr>
              <a:t>(№323-ФЗ п. 11 в ред. Федерального </a:t>
            </a:r>
            <a:r>
              <a:rPr lang="ru-RU" dirty="0">
                <a:latin typeface="Arial" panose="020B0604020202020204" pitchFamily="34" charset="0"/>
                <a:cs typeface="Arial" panose="020B0604020202020204" pitchFamily="34" charset="0"/>
                <a:hlinkClick r:id="rId2"/>
              </a:rPr>
              <a:t>закона</a:t>
            </a:r>
            <a:r>
              <a:rPr lang="ru-RU" dirty="0">
                <a:latin typeface="Arial" panose="020B0604020202020204" pitchFamily="34" charset="0"/>
                <a:cs typeface="Arial" panose="020B0604020202020204" pitchFamily="34" charset="0"/>
              </a:rPr>
              <a:t> от 29.12.2015 </a:t>
            </a:r>
            <a:r>
              <a:rPr lang="en-GB" dirty="0">
                <a:latin typeface="Arial" panose="020B0604020202020204" pitchFamily="34" charset="0"/>
                <a:cs typeface="Arial" panose="020B0604020202020204" pitchFamily="34" charset="0"/>
              </a:rPr>
              <a:t>N 408-</a:t>
            </a:r>
            <a:r>
              <a:rPr lang="ru-RU" dirty="0">
                <a:latin typeface="Arial" panose="020B0604020202020204" pitchFamily="34" charset="0"/>
                <a:cs typeface="Arial" panose="020B0604020202020204" pitchFamily="34" charset="0"/>
              </a:rPr>
              <a:t>ФЗ)</a:t>
            </a:r>
          </a:p>
          <a:p>
            <a:endParaRPr lang="ru-RU" dirty="0"/>
          </a:p>
        </p:txBody>
      </p:sp>
    </p:spTree>
    <p:extLst>
      <p:ext uri="{BB962C8B-B14F-4D97-AF65-F5344CB8AC3E}">
        <p14:creationId xmlns:p14="http://schemas.microsoft.com/office/powerpoint/2010/main" val="3906053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905437EC-3EA4-F64D-9D59-C73CE97B6D20}"/>
              </a:ext>
            </a:extLst>
          </p:cNvPr>
          <p:cNvSpPr>
            <a:spLocks noGrp="1"/>
          </p:cNvSpPr>
          <p:nvPr>
            <p:ph type="title"/>
          </p:nvPr>
        </p:nvSpPr>
        <p:spPr/>
        <p:txBody>
          <a:bodyPr>
            <a:normAutofit fontScale="90000"/>
          </a:bodyPr>
          <a:lstStyle/>
          <a:p>
            <a:pPr algn="ctr"/>
            <a:br>
              <a:rPr lang="ru-RU"/>
            </a:br>
            <a:endParaRPr lang="ru-RU"/>
          </a:p>
        </p:txBody>
      </p:sp>
      <p:sp>
        <p:nvSpPr>
          <p:cNvPr id="2" name="Прямоугольник 1">
            <a:extLst>
              <a:ext uri="{FF2B5EF4-FFF2-40B4-BE49-F238E27FC236}">
                <a16:creationId xmlns:a16="http://schemas.microsoft.com/office/drawing/2014/main" id="{D5C9BF28-FDA7-9E47-9908-165F2681AF38}"/>
              </a:ext>
            </a:extLst>
          </p:cNvPr>
          <p:cNvSpPr/>
          <p:nvPr/>
        </p:nvSpPr>
        <p:spPr>
          <a:xfrm>
            <a:off x="0" y="197346"/>
            <a:ext cx="9144000" cy="5078313"/>
          </a:xfrm>
          <a:prstGeom prst="rect">
            <a:avLst/>
          </a:prstGeom>
        </p:spPr>
        <p:txBody>
          <a:bodyPr wrap="square">
            <a:spAutoFit/>
          </a:bodyPr>
          <a:lstStyle/>
          <a:p>
            <a:pPr algn="just" fontAlgn="t"/>
            <a:r>
              <a:rPr lang="ru-RU" i="1" dirty="0">
                <a:latin typeface="Tahoma" panose="020B0604030504040204" pitchFamily="34" charset="0"/>
              </a:rPr>
              <a:t>организационную сторону</a:t>
            </a:r>
            <a:r>
              <a:rPr lang="ru-RU" dirty="0">
                <a:latin typeface="Tahoma" panose="020B0604030504040204" pitchFamily="34" charset="0"/>
              </a:rPr>
              <a:t> каждого медицинского учреждения составляют коллектив специалистов и обслуживающего персонала, возглавляемого главным врачом и его администрацией, подчиненность медицинского учреждения вышестоящему органу управления здравоохранением и наличие у медицинского учреждения оперативной самостоятельности в рамках определенной автономии.</a:t>
            </a:r>
            <a:endParaRPr lang="ru-RU" baseline="30000" dirty="0">
              <a:latin typeface="Tahoma" panose="020B0604030504040204" pitchFamily="34" charset="0"/>
            </a:endParaRPr>
          </a:p>
          <a:p>
            <a:pPr algn="just" fontAlgn="t"/>
            <a:endParaRPr lang="ru-RU" dirty="0">
              <a:latin typeface="Tahoma" panose="020B0604030504040204" pitchFamily="34" charset="0"/>
            </a:endParaRPr>
          </a:p>
          <a:p>
            <a:pPr algn="just" fontAlgn="t"/>
            <a:r>
              <a:rPr lang="ru-RU" i="1" dirty="0">
                <a:latin typeface="Tahoma" panose="020B0604030504040204" pitchFamily="34" charset="0"/>
              </a:rPr>
              <a:t>Экономический признак</a:t>
            </a:r>
            <a:r>
              <a:rPr lang="ru-RU" dirty="0">
                <a:latin typeface="Tahoma" panose="020B0604030504040204" pitchFamily="34" charset="0"/>
              </a:rPr>
              <a:t> медицинского учреждения определяется наличием у него обособленного имущественного комплекса (материально-технической базы).</a:t>
            </a:r>
          </a:p>
          <a:p>
            <a:pPr algn="just" fontAlgn="t"/>
            <a:endParaRPr lang="ru-RU" dirty="0">
              <a:latin typeface="Tahoma" panose="020B0604030504040204" pitchFamily="34" charset="0"/>
            </a:endParaRPr>
          </a:p>
          <a:p>
            <a:pPr algn="just" fontAlgn="t"/>
            <a:endParaRPr lang="ru-RU" dirty="0">
              <a:latin typeface="Tahoma" panose="020B0604030504040204" pitchFamily="34" charset="0"/>
            </a:endParaRPr>
          </a:p>
          <a:p>
            <a:pPr algn="just" fontAlgn="t"/>
            <a:r>
              <a:rPr lang="ru-RU" i="1" dirty="0">
                <a:latin typeface="Tahoma" panose="020B0604030504040204" pitchFamily="34" charset="0"/>
              </a:rPr>
              <a:t>Правовая характеристика</a:t>
            </a:r>
            <a:r>
              <a:rPr lang="ru-RU" dirty="0">
                <a:latin typeface="Tahoma" panose="020B0604030504040204" pitchFamily="34" charset="0"/>
              </a:rPr>
              <a:t> медицинского учреждения образуется совокупностью его правовых признаков:</a:t>
            </a:r>
          </a:p>
          <a:p>
            <a:pPr algn="just" fontAlgn="t"/>
            <a:r>
              <a:rPr lang="ru-RU" dirty="0">
                <a:latin typeface="Tahoma" panose="020B0604030504040204" pitchFamily="34" charset="0"/>
              </a:rPr>
              <a:t> 1) нормативно-правовая основа его образования и деятельности; </a:t>
            </a:r>
          </a:p>
          <a:p>
            <a:pPr algn="just" fontAlgn="t"/>
            <a:r>
              <a:rPr lang="ru-RU" dirty="0">
                <a:latin typeface="Tahoma" panose="020B0604030504040204" pitchFamily="34" charset="0"/>
              </a:rPr>
              <a:t>2) способность медицинского учреждения участвовать от своего имени в  гражданских, административных и иных правоотношениях; </a:t>
            </a:r>
          </a:p>
          <a:p>
            <a:pPr algn="just" fontAlgn="t"/>
            <a:r>
              <a:rPr lang="ru-RU" dirty="0">
                <a:latin typeface="Tahoma" panose="020B0604030504040204" pitchFamily="34" charset="0"/>
              </a:rPr>
              <a:t>3) подчиненность органам управления общей и отраслевой компетенции; </a:t>
            </a:r>
          </a:p>
          <a:p>
            <a:pPr algn="just" fontAlgn="t"/>
            <a:r>
              <a:rPr lang="ru-RU" dirty="0">
                <a:latin typeface="Tahoma" panose="020B0604030504040204" pitchFamily="34" charset="0"/>
              </a:rPr>
              <a:t>4) наличие положения о медицинском учреждении (устава медицинского учреждения)</a:t>
            </a:r>
            <a:endParaRPr lang="ru-RU" b="0" i="0" u="none" strike="noStrike" dirty="0">
              <a:effectLst/>
              <a:latin typeface="Tahoma" panose="020B0604030504040204" pitchFamily="34" charset="0"/>
            </a:endParaRPr>
          </a:p>
        </p:txBody>
      </p:sp>
    </p:spTree>
    <p:extLst>
      <p:ext uri="{BB962C8B-B14F-4D97-AF65-F5344CB8AC3E}">
        <p14:creationId xmlns:p14="http://schemas.microsoft.com/office/powerpoint/2010/main" val="1506627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450338-F248-5A4F-BA50-3C3AA705E4AB}"/>
              </a:ext>
            </a:extLst>
          </p:cNvPr>
          <p:cNvSpPr>
            <a:spLocks noGrp="1"/>
          </p:cNvSpPr>
          <p:nvPr>
            <p:ph type="title"/>
          </p:nvPr>
        </p:nvSpPr>
        <p:spPr/>
        <p:txBody>
          <a:bodyPr/>
          <a:lstStyle/>
          <a:p>
            <a:r>
              <a:rPr lang="ru-RU" dirty="0"/>
              <a:t>Частнопрактикующий врач</a:t>
            </a:r>
          </a:p>
        </p:txBody>
      </p:sp>
      <p:sp>
        <p:nvSpPr>
          <p:cNvPr id="3" name="Объект 2">
            <a:extLst>
              <a:ext uri="{FF2B5EF4-FFF2-40B4-BE49-F238E27FC236}">
                <a16:creationId xmlns:a16="http://schemas.microsoft.com/office/drawing/2014/main" id="{E1CE6772-4F58-FE40-A3BB-8327207835A4}"/>
              </a:ext>
            </a:extLst>
          </p:cNvPr>
          <p:cNvSpPr>
            <a:spLocks noGrp="1"/>
          </p:cNvSpPr>
          <p:nvPr>
            <p:ph sz="quarter" idx="13"/>
          </p:nvPr>
        </p:nvSpPr>
        <p:spPr>
          <a:xfrm>
            <a:off x="683626" y="1625600"/>
            <a:ext cx="10396881" cy="3748985"/>
          </a:xfrm>
        </p:spPr>
        <p:txBody>
          <a:bodyPr>
            <a:normAutofit fontScale="85000" lnSpcReduction="20000"/>
          </a:bodyPr>
          <a:lstStyle/>
          <a:p>
            <a:r>
              <a:rPr lang="ru-RU" dirty="0">
                <a:latin typeface="Arial" panose="020B0604020202020204" pitchFamily="34" charset="0"/>
                <a:cs typeface="Arial" panose="020B0604020202020204" pitchFamily="34" charset="0"/>
              </a:rPr>
              <a:t> </a:t>
            </a:r>
          </a:p>
          <a:p>
            <a:endParaRPr lang="ru-RU"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в соответствии с  №323-ФЗ </a:t>
            </a:r>
            <a:r>
              <a:rPr lang="ru-RU" b="1" dirty="0">
                <a:latin typeface="Arial" panose="020B0604020202020204" pitchFamily="34" charset="0"/>
                <a:cs typeface="Arial" panose="020B0604020202020204" pitchFamily="34" charset="0"/>
              </a:rPr>
              <a:t>к медицинским организациям приравниваются</a:t>
            </a:r>
            <a:r>
              <a:rPr lang="ru-RU" dirty="0">
                <a:latin typeface="Arial" panose="020B0604020202020204" pitchFamily="34" charset="0"/>
                <a:cs typeface="Arial" panose="020B0604020202020204" pitchFamily="34" charset="0"/>
              </a:rPr>
              <a:t> также индивидуальные предприниматели, осуществляющие медицинскую деятельность.</a:t>
            </a:r>
          </a:p>
          <a:p>
            <a:r>
              <a:rPr lang="ru-RU" dirty="0">
                <a:latin typeface="Arial" panose="020B0604020202020204" pitchFamily="34" charset="0"/>
                <a:cs typeface="Arial" panose="020B0604020202020204" pitchFamily="34" charset="0"/>
              </a:rPr>
              <a:t>Так, именно частный врач выступает в качестве самостоятельного субъекта в рассматриваемых отношениях.</a:t>
            </a:r>
          </a:p>
          <a:p>
            <a:r>
              <a:rPr lang="ru-RU" b="1" dirty="0">
                <a:latin typeface="Arial" panose="020B0604020202020204" pitchFamily="34" charset="0"/>
                <a:cs typeface="Arial" panose="020B0604020202020204" pitchFamily="34" charset="0"/>
              </a:rPr>
              <a:t>Порядок регистрации лиц в качестве предпринимателей</a:t>
            </a:r>
            <a:r>
              <a:rPr lang="ru-RU" dirty="0">
                <a:latin typeface="Arial" panose="020B0604020202020204" pitchFamily="34" charset="0"/>
                <a:cs typeface="Arial" panose="020B0604020202020204" pitchFamily="34" charset="0"/>
              </a:rPr>
              <a:t> определяется в настоящее время нормами Федерального </a:t>
            </a:r>
            <a:r>
              <a:rPr lang="ru-RU" dirty="0">
                <a:latin typeface="Arial" panose="020B0604020202020204" pitchFamily="34" charset="0"/>
                <a:cs typeface="Arial" panose="020B0604020202020204" pitchFamily="34" charset="0"/>
                <a:hlinkClick r:id="rId3"/>
              </a:rPr>
              <a:t>закона</a:t>
            </a:r>
            <a:r>
              <a:rPr lang="ru-RU" dirty="0">
                <a:latin typeface="Arial" panose="020B0604020202020204" pitchFamily="34" charset="0"/>
                <a:cs typeface="Arial" panose="020B0604020202020204" pitchFamily="34" charset="0"/>
              </a:rPr>
              <a:t> от 08.08.2001 </a:t>
            </a:r>
            <a:r>
              <a:rPr lang="en-GB" dirty="0">
                <a:latin typeface="Arial" panose="020B0604020202020204" pitchFamily="34" charset="0"/>
                <a:cs typeface="Arial" panose="020B0604020202020204" pitchFamily="34" charset="0"/>
              </a:rPr>
              <a:t>N 129-</a:t>
            </a:r>
            <a:r>
              <a:rPr lang="ru-RU" dirty="0">
                <a:latin typeface="Arial" panose="020B0604020202020204" pitchFamily="34" charset="0"/>
                <a:cs typeface="Arial" panose="020B0604020202020204" pitchFamily="34" charset="0"/>
              </a:rPr>
              <a:t>ФЗ "О государственной регистрации юридических лиц и индивидуальных предпринимателей" &lt;3&gt; (далее - ФЗ "О государственной регистрации юридических лиц и индивидуальных предпринимателей")</a:t>
            </a:r>
          </a:p>
          <a:p>
            <a:endParaRPr lang="ru-RU" dirty="0"/>
          </a:p>
          <a:p>
            <a:endParaRPr lang="ru-RU" dirty="0"/>
          </a:p>
          <a:p>
            <a:endParaRPr lang="ru-RU" dirty="0"/>
          </a:p>
        </p:txBody>
      </p:sp>
    </p:spTree>
    <p:extLst>
      <p:ext uri="{BB962C8B-B14F-4D97-AF65-F5344CB8AC3E}">
        <p14:creationId xmlns:p14="http://schemas.microsoft.com/office/powerpoint/2010/main" val="4221691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F1842C-F476-A24F-AFCC-F9ED97AF8F6F}"/>
              </a:ext>
            </a:extLst>
          </p:cNvPr>
          <p:cNvSpPr>
            <a:spLocks noGrp="1"/>
          </p:cNvSpPr>
          <p:nvPr>
            <p:ph type="title"/>
          </p:nvPr>
        </p:nvSpPr>
        <p:spPr/>
        <p:txBody>
          <a:bodyPr/>
          <a:lstStyle/>
          <a:p>
            <a:r>
              <a:rPr lang="ru-RU"/>
              <a:t>Частнопрактикующий врач</a:t>
            </a:r>
          </a:p>
        </p:txBody>
      </p:sp>
      <p:sp>
        <p:nvSpPr>
          <p:cNvPr id="3" name="Объект 2">
            <a:extLst>
              <a:ext uri="{FF2B5EF4-FFF2-40B4-BE49-F238E27FC236}">
                <a16:creationId xmlns:a16="http://schemas.microsoft.com/office/drawing/2014/main" id="{E6830990-81CF-EB44-90C9-D5073C872147}"/>
              </a:ext>
            </a:extLst>
          </p:cNvPr>
          <p:cNvSpPr>
            <a:spLocks noGrp="1"/>
          </p:cNvSpPr>
          <p:nvPr>
            <p:ph sz="quarter" idx="13"/>
          </p:nvPr>
        </p:nvSpPr>
        <p:spPr/>
        <p:txBody>
          <a:bodyPr/>
          <a:lstStyle/>
          <a:p>
            <a:r>
              <a:rPr lang="ru-RU" b="1" dirty="0">
                <a:latin typeface="Arial" panose="020B0604020202020204" pitchFamily="34" charset="0"/>
                <a:cs typeface="Arial" panose="020B0604020202020204" pitchFamily="34" charset="0"/>
              </a:rPr>
              <a:t>деятельность частного врача является предпринимательской</a:t>
            </a:r>
            <a:r>
              <a:rPr lang="ru-RU" dirty="0">
                <a:latin typeface="Arial" panose="020B0604020202020204" pitchFamily="34" charset="0"/>
                <a:cs typeface="Arial" panose="020B0604020202020204" pitchFamily="34" charset="0"/>
              </a:rPr>
              <a:t>, то есть самостоятельной, осуществляемой на свой риск, направленной на систематическое извлечение прибыли от оказания медицинских услуг пациентам лицом, зарегистрированным в этом качестве в установленном законом порядке (</a:t>
            </a:r>
            <a:r>
              <a:rPr lang="ru-RU" dirty="0">
                <a:latin typeface="Arial" panose="020B0604020202020204" pitchFamily="34" charset="0"/>
                <a:cs typeface="Arial" panose="020B0604020202020204" pitchFamily="34" charset="0"/>
                <a:hlinkClick r:id="rId3"/>
              </a:rPr>
              <a:t>пункт 1 статьи 2</a:t>
            </a:r>
            <a:r>
              <a:rPr lang="ru-RU" dirty="0">
                <a:latin typeface="Arial" panose="020B0604020202020204" pitchFamily="34" charset="0"/>
                <a:cs typeface="Arial" panose="020B0604020202020204" pitchFamily="34" charset="0"/>
              </a:rPr>
              <a:t> ГК РФ)</a:t>
            </a:r>
          </a:p>
          <a:p>
            <a:endParaRPr lang="ru-RU" dirty="0"/>
          </a:p>
        </p:txBody>
      </p:sp>
    </p:spTree>
    <p:extLst>
      <p:ext uri="{BB962C8B-B14F-4D97-AF65-F5344CB8AC3E}">
        <p14:creationId xmlns:p14="http://schemas.microsoft.com/office/powerpoint/2010/main" val="549280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74B0ED6-B1FC-284C-B1AF-5F2A79E42F89}"/>
              </a:ext>
            </a:extLst>
          </p:cNvPr>
          <p:cNvSpPr/>
          <p:nvPr/>
        </p:nvSpPr>
        <p:spPr>
          <a:xfrm>
            <a:off x="367990" y="892098"/>
            <a:ext cx="8776009" cy="3108543"/>
          </a:xfrm>
          <a:prstGeom prst="rect">
            <a:avLst/>
          </a:prstGeom>
        </p:spPr>
        <p:txBody>
          <a:bodyPr wrap="square">
            <a:spAutoFit/>
          </a:bodyPr>
          <a:lstStyle/>
          <a:p>
            <a:pPr indent="342900" algn="just">
              <a:spcBef>
                <a:spcPts val="1200"/>
              </a:spcBef>
              <a:spcAft>
                <a:spcPts val="0"/>
              </a:spcAft>
            </a:pPr>
            <a:r>
              <a:rPr lang="ru-RU" sz="1600" dirty="0">
                <a:latin typeface="Arial" panose="020B0604020202020204" pitchFamily="34" charset="0"/>
                <a:ea typeface="Calibri" panose="020F0502020204030204" pitchFamily="34" charset="0"/>
                <a:cs typeface="Arial" panose="020B0604020202020204" pitchFamily="34" charset="0"/>
              </a:rPr>
              <a:t>-на определение стоимости платных медицинских услуг, которые она оказывает</a:t>
            </a:r>
          </a:p>
          <a:p>
            <a:pPr indent="342900" algn="just">
              <a:spcBef>
                <a:spcPts val="1200"/>
              </a:spcBef>
              <a:spcAft>
                <a:spcPts val="0"/>
              </a:spcAft>
            </a:pPr>
            <a:r>
              <a:rPr lang="ru-RU" sz="1600" dirty="0">
                <a:latin typeface="Arial" panose="020B0604020202020204" pitchFamily="34" charset="0"/>
                <a:ea typeface="Calibri" panose="020F0502020204030204" pitchFamily="34" charset="0"/>
                <a:cs typeface="Arial" panose="020B0604020202020204" pitchFamily="34" charset="0"/>
              </a:rPr>
              <a:t>Так, согласно положениям </a:t>
            </a:r>
            <a:r>
              <a:rPr lang="ru-RU" sz="1600" dirty="0">
                <a:solidFill>
                  <a:srgbClr val="0000FF"/>
                </a:solidFill>
                <a:latin typeface="Arial" panose="020B0604020202020204" pitchFamily="34" charset="0"/>
                <a:ea typeface="Calibri" panose="020F0502020204030204" pitchFamily="34" charset="0"/>
                <a:cs typeface="Arial" panose="020B0604020202020204" pitchFamily="34" charset="0"/>
                <a:hlinkClick r:id="rId2"/>
              </a:rPr>
              <a:t>письма</a:t>
            </a:r>
            <a:r>
              <a:rPr lang="ru-RU" sz="1600" dirty="0">
                <a:latin typeface="Arial" panose="020B0604020202020204" pitchFamily="34" charset="0"/>
                <a:ea typeface="Calibri" panose="020F0502020204030204" pitchFamily="34" charset="0"/>
                <a:cs typeface="Arial" panose="020B0604020202020204" pitchFamily="34" charset="0"/>
              </a:rPr>
              <a:t> Минфина России от 22.10.2013 </a:t>
            </a:r>
            <a:r>
              <a:rPr lang="ru-RU" sz="1600" dirty="0" err="1">
                <a:latin typeface="Arial" panose="020B0604020202020204" pitchFamily="34" charset="0"/>
                <a:ea typeface="Calibri" panose="020F0502020204030204" pitchFamily="34" charset="0"/>
                <a:cs typeface="Arial" panose="020B0604020202020204" pitchFamily="34" charset="0"/>
              </a:rPr>
              <a:t>N</a:t>
            </a:r>
            <a:r>
              <a:rPr lang="ru-RU" sz="1600" dirty="0">
                <a:latin typeface="Arial" panose="020B0604020202020204" pitchFamily="34" charset="0"/>
                <a:ea typeface="Calibri" panose="020F0502020204030204" pitchFamily="34" charset="0"/>
                <a:cs typeface="Arial" panose="020B0604020202020204" pitchFamily="34" charset="0"/>
              </a:rPr>
              <a:t> 12-08-06/44036 &lt;34&gt;, в соответствии с </a:t>
            </a:r>
            <a:r>
              <a:rPr lang="ru-RU" sz="1600"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Правилами</a:t>
            </a:r>
            <a:r>
              <a:rPr lang="ru-RU" sz="1600" dirty="0">
                <a:latin typeface="Arial" panose="020B0604020202020204" pitchFamily="34" charset="0"/>
                <a:ea typeface="Calibri" panose="020F0502020204030204" pitchFamily="34" charset="0"/>
                <a:cs typeface="Arial" panose="020B0604020202020204" pitchFamily="34" charset="0"/>
              </a:rPr>
              <a:t> предоставления медицинскими организациями платных медицинских услуг, утвержденными Постановлением Правительства Российской Федерации от 04.10.2012 </a:t>
            </a:r>
            <a:r>
              <a:rPr lang="ru-RU" sz="1600" dirty="0" err="1">
                <a:latin typeface="Arial" panose="020B0604020202020204" pitchFamily="34" charset="0"/>
                <a:ea typeface="Calibri" panose="020F0502020204030204" pitchFamily="34" charset="0"/>
                <a:cs typeface="Arial" panose="020B0604020202020204" pitchFamily="34" charset="0"/>
              </a:rPr>
              <a:t>N</a:t>
            </a:r>
            <a:r>
              <a:rPr lang="ru-RU" sz="1600" dirty="0">
                <a:latin typeface="Arial" panose="020B0604020202020204" pitchFamily="34" charset="0"/>
                <a:ea typeface="Calibri" panose="020F0502020204030204" pitchFamily="34" charset="0"/>
                <a:cs typeface="Arial" panose="020B0604020202020204" pitchFamily="34" charset="0"/>
              </a:rPr>
              <a:t> 1006, порядок определения цен (тарифов) на медицинские услуги, предоставляемые медицинскими организациями, являющимися бюджетными и казенными учреждениями, устанавливается органами, осуществляющими функции и полномочия их учредителя.</a:t>
            </a:r>
          </a:p>
          <a:p>
            <a:pPr indent="342900" algn="just">
              <a:spcBef>
                <a:spcPts val="1200"/>
              </a:spcBef>
              <a:spcAft>
                <a:spcPts val="0"/>
              </a:spcAft>
            </a:pPr>
            <a:r>
              <a:rPr lang="ru-RU" sz="1600" dirty="0">
                <a:latin typeface="Arial" panose="020B0604020202020204" pitchFamily="34" charset="0"/>
                <a:cs typeface="Arial" panose="020B0604020202020204" pitchFamily="34" charset="0"/>
              </a:rPr>
              <a:t>Медицинские организации иных организационно-правовых форм (в том числе автономные учреждения) определяют цены (тарифы) на предоставляемые платные медицинские услуги самостоятельно</a:t>
            </a:r>
            <a:endParaRPr lang="ru-RU" sz="1600" dirty="0">
              <a:latin typeface="Arial" panose="020B0604020202020204" pitchFamily="34" charset="0"/>
              <a:ea typeface="Calibri" panose="020F0502020204030204" pitchFamily="34" charset="0"/>
              <a:cs typeface="Arial" panose="020B0604020202020204" pitchFamily="34" charset="0"/>
            </a:endParaRPr>
          </a:p>
        </p:txBody>
      </p:sp>
      <p:sp>
        <p:nvSpPr>
          <p:cNvPr id="3" name="Заголовок 2">
            <a:extLst>
              <a:ext uri="{FF2B5EF4-FFF2-40B4-BE49-F238E27FC236}">
                <a16:creationId xmlns:a16="http://schemas.microsoft.com/office/drawing/2014/main" id="{1D8043AC-8E31-3446-978C-ABC9AB44795A}"/>
              </a:ext>
            </a:extLst>
          </p:cNvPr>
          <p:cNvSpPr>
            <a:spLocks noGrp="1"/>
          </p:cNvSpPr>
          <p:nvPr>
            <p:ph type="title"/>
          </p:nvPr>
        </p:nvSpPr>
        <p:spPr>
          <a:xfrm>
            <a:off x="546410" y="1"/>
            <a:ext cx="10536273" cy="892098"/>
          </a:xfrm>
        </p:spPr>
        <p:txBody>
          <a:bodyPr>
            <a:normAutofit fontScale="90000"/>
          </a:bodyPr>
          <a:lstStyle/>
          <a:p>
            <a:pPr algn="ctr"/>
            <a:br>
              <a:rPr lang="ru-RU" sz="3100" b="1" dirty="0">
                <a:ea typeface="Calibri" panose="020F0502020204030204" pitchFamily="34" charset="0"/>
                <a:cs typeface="Times New Roman" panose="02020603050405020304" pitchFamily="18" charset="0"/>
              </a:rPr>
            </a:br>
            <a:br>
              <a:rPr lang="ru-RU" sz="3100" b="1" dirty="0">
                <a:ea typeface="Calibri" panose="020F0502020204030204" pitchFamily="34" charset="0"/>
                <a:cs typeface="Times New Roman" panose="02020603050405020304" pitchFamily="18" charset="0"/>
              </a:rPr>
            </a:br>
            <a:r>
              <a:rPr lang="ru-RU" sz="3100" b="1" dirty="0">
                <a:ea typeface="Calibri" panose="020F0502020204030204" pitchFamily="34" charset="0"/>
                <a:cs typeface="Times New Roman" panose="02020603050405020304" pitchFamily="18" charset="0"/>
              </a:rPr>
              <a:t>Организационно-правовая форма медицинской организации влияет : </a:t>
            </a:r>
            <a:br>
              <a:rPr lang="ru-RU" b="1" dirty="0">
                <a:latin typeface="Times New Roman" panose="02020603050405020304" pitchFamily="18" charset="0"/>
                <a:ea typeface="Calibri" panose="020F0502020204030204" pitchFamily="34" charset="0"/>
                <a:cs typeface="Times New Roman" panose="02020603050405020304" pitchFamily="18" charset="0"/>
              </a:rPr>
            </a:br>
            <a:endParaRPr lang="ru-RU" dirty="0"/>
          </a:p>
        </p:txBody>
      </p:sp>
    </p:spTree>
    <p:extLst>
      <p:ext uri="{BB962C8B-B14F-4D97-AF65-F5344CB8AC3E}">
        <p14:creationId xmlns:p14="http://schemas.microsoft.com/office/powerpoint/2010/main" val="969250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7611D3-5C1B-B444-9A09-39F617C578EF}"/>
              </a:ext>
            </a:extLst>
          </p:cNvPr>
          <p:cNvSpPr>
            <a:spLocks noGrp="1"/>
          </p:cNvSpPr>
          <p:nvPr>
            <p:ph type="title"/>
          </p:nvPr>
        </p:nvSpPr>
        <p:spPr>
          <a:xfrm>
            <a:off x="724829" y="1"/>
            <a:ext cx="10357854" cy="1204332"/>
          </a:xfrm>
        </p:spPr>
        <p:txBody>
          <a:bodyPr>
            <a:noAutofit/>
          </a:bodyPr>
          <a:lstStyle/>
          <a:p>
            <a:pPr algn="ctr"/>
            <a:r>
              <a:rPr lang="ru-RU" sz="3200" b="1" dirty="0">
                <a:ea typeface="Calibri" panose="020F0502020204030204" pitchFamily="34" charset="0"/>
                <a:cs typeface="Times New Roman" panose="02020603050405020304" pitchFamily="18" charset="0"/>
              </a:rPr>
              <a:t>Организационно-правовая форма медицинской организации влияет :</a:t>
            </a:r>
            <a:endParaRPr lang="ru-RU" sz="3200" dirty="0"/>
          </a:p>
        </p:txBody>
      </p:sp>
      <p:sp>
        <p:nvSpPr>
          <p:cNvPr id="4" name="TextBox 3">
            <a:extLst>
              <a:ext uri="{FF2B5EF4-FFF2-40B4-BE49-F238E27FC236}">
                <a16:creationId xmlns:a16="http://schemas.microsoft.com/office/drawing/2014/main" id="{EB87744E-BDD3-6844-9826-FB1D4762FB27}"/>
              </a:ext>
            </a:extLst>
          </p:cNvPr>
          <p:cNvSpPr txBox="1"/>
          <p:nvPr/>
        </p:nvSpPr>
        <p:spPr>
          <a:xfrm>
            <a:off x="3289610" y="3122341"/>
            <a:ext cx="184731" cy="369332"/>
          </a:xfrm>
          <a:prstGeom prst="rect">
            <a:avLst/>
          </a:prstGeom>
          <a:noFill/>
        </p:spPr>
        <p:txBody>
          <a:bodyPr wrap="none" rtlCol="0">
            <a:spAutoFit/>
          </a:bodyPr>
          <a:lstStyle/>
          <a:p>
            <a:endParaRPr lang="ru-RU"/>
          </a:p>
        </p:txBody>
      </p:sp>
      <p:sp>
        <p:nvSpPr>
          <p:cNvPr id="5" name="Прямоугольник 4">
            <a:extLst>
              <a:ext uri="{FF2B5EF4-FFF2-40B4-BE49-F238E27FC236}">
                <a16:creationId xmlns:a16="http://schemas.microsoft.com/office/drawing/2014/main" id="{4BBD77D6-8E2F-CC46-8C56-FE9606951920}"/>
              </a:ext>
            </a:extLst>
          </p:cNvPr>
          <p:cNvSpPr/>
          <p:nvPr/>
        </p:nvSpPr>
        <p:spPr>
          <a:xfrm>
            <a:off x="334537" y="1427356"/>
            <a:ext cx="11530361" cy="4401205"/>
          </a:xfrm>
          <a:prstGeom prst="rect">
            <a:avLst/>
          </a:prstGeom>
        </p:spPr>
        <p:txBody>
          <a:bodyPr wrap="square">
            <a:spAutoFit/>
          </a:bodyPr>
          <a:lstStyle/>
          <a:p>
            <a:r>
              <a:rPr lang="ru-RU" sz="2800" dirty="0">
                <a:latin typeface="Arial" panose="020B0604020202020204" pitchFamily="34" charset="0"/>
                <a:ea typeface="Calibri" panose="020F0502020204030204" pitchFamily="34" charset="0"/>
                <a:cs typeface="Arial" panose="020B0604020202020204" pitchFamily="34" charset="0"/>
              </a:rPr>
              <a:t> на гражданско-правовую ответственность медицинских организаций </a:t>
            </a:r>
          </a:p>
          <a:p>
            <a:r>
              <a:rPr lang="ru-RU" sz="2800" dirty="0">
                <a:latin typeface="Arial" panose="020B0604020202020204" pitchFamily="34" charset="0"/>
                <a:cs typeface="Arial" panose="020B0604020202020204" pitchFamily="34" charset="0"/>
              </a:rPr>
              <a:t>-частное учреждение отвечает по своим обязательствам находящимися в его распоряжении денежными средствами. При их недостаточности субсидиарную ответственность по обязательствам частного учреждения несет собственник его имущества(</a:t>
            </a:r>
            <a:r>
              <a:rPr lang="ru-RU" sz="2800" dirty="0">
                <a:latin typeface="Arial" panose="020B0604020202020204" pitchFamily="34" charset="0"/>
                <a:cs typeface="Arial" panose="020B0604020202020204" pitchFamily="34" charset="0"/>
                <a:hlinkClick r:id="rId2"/>
              </a:rPr>
              <a:t>п.2 статьи 123.23</a:t>
            </a:r>
            <a:r>
              <a:rPr lang="ru-RU" sz="2800" dirty="0">
                <a:latin typeface="Arial" panose="020B0604020202020204" pitchFamily="34" charset="0"/>
                <a:cs typeface="Arial" panose="020B0604020202020204" pitchFamily="34" charset="0"/>
              </a:rPr>
              <a:t> ГК РФ ) .</a:t>
            </a:r>
          </a:p>
          <a:p>
            <a:r>
              <a:rPr lang="ru-RU" sz="2800" dirty="0">
                <a:latin typeface="Arial" panose="020B0604020202020204" pitchFamily="34" charset="0"/>
                <a:cs typeface="Arial" panose="020B0604020202020204" pitchFamily="34" charset="0"/>
              </a:rPr>
              <a:t>-индивидуальный предприниматель, осуществляющий медицинскую деятельность (частный врач), несет имущественную ответственность всем принадлежащим ему имуществом</a:t>
            </a:r>
          </a:p>
        </p:txBody>
      </p:sp>
    </p:spTree>
    <p:extLst>
      <p:ext uri="{BB962C8B-B14F-4D97-AF65-F5344CB8AC3E}">
        <p14:creationId xmlns:p14="http://schemas.microsoft.com/office/powerpoint/2010/main" val="3699424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C45261-9342-EB42-8B81-D82C7F7C5F0F}"/>
              </a:ext>
            </a:extLst>
          </p:cNvPr>
          <p:cNvSpPr>
            <a:spLocks noGrp="1"/>
          </p:cNvSpPr>
          <p:nvPr>
            <p:ph type="title"/>
          </p:nvPr>
        </p:nvSpPr>
        <p:spPr>
          <a:xfrm>
            <a:off x="685801" y="1"/>
            <a:ext cx="10396882" cy="892098"/>
          </a:xfrm>
        </p:spPr>
        <p:txBody>
          <a:bodyPr>
            <a:noAutofit/>
          </a:bodyPr>
          <a:lstStyle/>
          <a:p>
            <a:pPr algn="ctr"/>
            <a:r>
              <a:rPr lang="ru-RU" sz="2800" dirty="0" err="1"/>
              <a:t>Правосубъектность</a:t>
            </a:r>
            <a:r>
              <a:rPr lang="ru-RU" sz="2800" dirty="0"/>
              <a:t>:</a:t>
            </a:r>
            <a:br>
              <a:rPr lang="ru-RU" sz="2400" dirty="0"/>
            </a:br>
            <a:endParaRPr lang="ru-RU" sz="2400" dirty="0"/>
          </a:p>
        </p:txBody>
      </p:sp>
      <p:graphicFrame>
        <p:nvGraphicFramePr>
          <p:cNvPr id="9" name="Объект 2">
            <a:extLst>
              <a:ext uri="{FF2B5EF4-FFF2-40B4-BE49-F238E27FC236}">
                <a16:creationId xmlns:a16="http://schemas.microsoft.com/office/drawing/2014/main" id="{BC25EE77-6BAA-457B-A966-4383985F0D60}"/>
              </a:ext>
            </a:extLst>
          </p:cNvPr>
          <p:cNvGraphicFramePr>
            <a:graphicFrameLocks noGrp="1"/>
          </p:cNvGraphicFramePr>
          <p:nvPr>
            <p:ph sz="quarter" idx="13"/>
            <p:extLst>
              <p:ext uri="{D42A27DB-BD31-4B8C-83A1-F6EECF244321}">
                <p14:modId xmlns:p14="http://schemas.microsoft.com/office/powerpoint/2010/main" val="970788098"/>
              </p:ext>
            </p:extLst>
          </p:nvPr>
        </p:nvGraphicFramePr>
        <p:xfrm>
          <a:off x="814039" y="2111022"/>
          <a:ext cx="10266468" cy="3263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a:extLst>
              <a:ext uri="{FF2B5EF4-FFF2-40B4-BE49-F238E27FC236}">
                <a16:creationId xmlns:a16="http://schemas.microsoft.com/office/drawing/2014/main" id="{47B2FE60-7CE3-6942-87C4-EA06C6A5FBFB}"/>
              </a:ext>
            </a:extLst>
          </p:cNvPr>
          <p:cNvGraphicFramePr/>
          <p:nvPr>
            <p:extLst>
              <p:ext uri="{D42A27DB-BD31-4B8C-83A1-F6EECF244321}">
                <p14:modId xmlns:p14="http://schemas.microsoft.com/office/powerpoint/2010/main" val="610288612"/>
              </p:ext>
            </p:extLst>
          </p:nvPr>
        </p:nvGraphicFramePr>
        <p:xfrm>
          <a:off x="779118" y="479501"/>
          <a:ext cx="10396882" cy="16315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15654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A10E01-77B0-9943-B862-FE67110702A1}"/>
              </a:ext>
            </a:extLst>
          </p:cNvPr>
          <p:cNvSpPr>
            <a:spLocks noGrp="1"/>
          </p:cNvSpPr>
          <p:nvPr>
            <p:ph type="title"/>
          </p:nvPr>
        </p:nvSpPr>
        <p:spPr/>
        <p:txBody>
          <a:bodyPr/>
          <a:lstStyle/>
          <a:p>
            <a:pPr algn="ctr"/>
            <a:r>
              <a:rPr lang="ru-RU" dirty="0"/>
              <a:t>лицензирование</a:t>
            </a:r>
          </a:p>
        </p:txBody>
      </p:sp>
      <p:sp>
        <p:nvSpPr>
          <p:cNvPr id="3" name="Объект 2">
            <a:extLst>
              <a:ext uri="{FF2B5EF4-FFF2-40B4-BE49-F238E27FC236}">
                <a16:creationId xmlns:a16="http://schemas.microsoft.com/office/drawing/2014/main" id="{4652D61A-5FCE-9746-A073-EA9A93F932FC}"/>
              </a:ext>
            </a:extLst>
          </p:cNvPr>
          <p:cNvSpPr>
            <a:spLocks noGrp="1"/>
          </p:cNvSpPr>
          <p:nvPr>
            <p:ph sz="quarter" idx="13"/>
          </p:nvPr>
        </p:nvSpPr>
        <p:spPr/>
        <p:txBody>
          <a:bodyPr>
            <a:normAutofit fontScale="85000" lnSpcReduction="20000"/>
          </a:bodyPr>
          <a:lstStyle/>
          <a:p>
            <a:r>
              <a:rPr lang="ru-RU" dirty="0">
                <a:latin typeface="Arial" panose="020B0604020202020204" pitchFamily="34" charset="0"/>
                <a:cs typeface="Arial" panose="020B0604020202020204" pitchFamily="34" charset="0"/>
              </a:rPr>
              <a:t>Медицинские  организации государственной, муниципальной, частной систем здравоохранения могут осуществлять свою деятельность только при наличии лицензии на избранный вид деятельности. Цель медицинского лицензирования - оценка возможностей медицинского организации в части оказания медицинской помощи в объеме и функциях, адекватных уровню подготовки персонала, состоянию материально-технической базы учреждения и ее оснащенности.</a:t>
            </a:r>
          </a:p>
          <a:p>
            <a:r>
              <a:rPr lang="ru-RU" dirty="0">
                <a:latin typeface="Arial" panose="020B0604020202020204" pitchFamily="34" charset="0"/>
                <a:cs typeface="Arial" panose="020B0604020202020204" pitchFamily="34" charset="0"/>
              </a:rPr>
              <a:t>Обязательному государственному лицензированию подлежат все медицинские организации независимо от форм собственности и организационно-правового статуса (федеральные, муниципальные, все субъекты частной медицины)</a:t>
            </a:r>
          </a:p>
          <a:p>
            <a:endParaRPr lang="ru-RU" dirty="0"/>
          </a:p>
        </p:txBody>
      </p:sp>
    </p:spTree>
    <p:extLst>
      <p:ext uri="{BB962C8B-B14F-4D97-AF65-F5344CB8AC3E}">
        <p14:creationId xmlns:p14="http://schemas.microsoft.com/office/powerpoint/2010/main" val="449390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01D07D-1AD8-E047-829A-4047FE90F564}"/>
              </a:ext>
            </a:extLst>
          </p:cNvPr>
          <p:cNvSpPr>
            <a:spLocks noGrp="1"/>
          </p:cNvSpPr>
          <p:nvPr>
            <p:ph type="title"/>
          </p:nvPr>
        </p:nvSpPr>
        <p:spPr>
          <a:xfrm>
            <a:off x="468351" y="0"/>
            <a:ext cx="10614332" cy="1215483"/>
          </a:xfrm>
        </p:spPr>
        <p:txBody>
          <a:bodyPr>
            <a:normAutofit fontScale="90000"/>
          </a:bodyPr>
          <a:lstStyle/>
          <a:p>
            <a:pPr algn="ctr"/>
            <a:r>
              <a:rPr lang="ru-RU" dirty="0"/>
              <a:t>лицензирование</a:t>
            </a:r>
            <a:br>
              <a:rPr lang="ru-RU" dirty="0"/>
            </a:br>
            <a:endParaRPr lang="ru-RU" dirty="0"/>
          </a:p>
        </p:txBody>
      </p:sp>
      <p:sp>
        <p:nvSpPr>
          <p:cNvPr id="4" name="Прямоугольник 3">
            <a:extLst>
              <a:ext uri="{FF2B5EF4-FFF2-40B4-BE49-F238E27FC236}">
                <a16:creationId xmlns:a16="http://schemas.microsoft.com/office/drawing/2014/main" id="{3B603328-EC00-6349-919E-F1F680A9A9AE}"/>
              </a:ext>
            </a:extLst>
          </p:cNvPr>
          <p:cNvSpPr/>
          <p:nvPr/>
        </p:nvSpPr>
        <p:spPr>
          <a:xfrm>
            <a:off x="468350" y="880946"/>
            <a:ext cx="10390150" cy="3323987"/>
          </a:xfrm>
          <a:prstGeom prst="rect">
            <a:avLst/>
          </a:prstGeom>
        </p:spPr>
        <p:txBody>
          <a:bodyPr wrap="square">
            <a:spAutoFit/>
          </a:bodyPr>
          <a:lstStyle/>
          <a:p>
            <a:pPr indent="342900" algn="just">
              <a:spcBef>
                <a:spcPts val="1200"/>
              </a:spcBef>
            </a:pPr>
            <a:r>
              <a:rPr lang="ru-RU" sz="2000" dirty="0">
                <a:latin typeface="Arial" panose="020B0604020202020204" pitchFamily="34" charset="0"/>
                <a:ea typeface="Calibri" panose="020F0502020204030204" pitchFamily="34" charset="0"/>
                <a:cs typeface="Arial" panose="020B0604020202020204" pitchFamily="34" charset="0"/>
              </a:rPr>
              <a:t>- Право осуществлять деятельность, на занятие которой необходимо получение специального разрешения (лицензии), возникает с момента получения разрешения (лицензии) или в указанный в нем срок и прекращается по истечении срока его действия (если не предусмотрено иное), а также в случаях приостановления или аннулирования разрешения (лицензии);</a:t>
            </a:r>
          </a:p>
          <a:p>
            <a:pPr indent="342900" algn="just">
              <a:spcBef>
                <a:spcPts val="1200"/>
              </a:spcBef>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 Получение лицензии медицинской организацией имеет целью не только документально-формальную фиксацию данного факта. При выдаче лицензии к лицензиату предъявляются определенные требования, соблюдение которых в дальнейшем подвергается многоуровневому контролю со стороны самой организации и уполномоченных на то органов</a:t>
            </a:r>
          </a:p>
        </p:txBody>
      </p:sp>
    </p:spTree>
    <p:extLst>
      <p:ext uri="{BB962C8B-B14F-4D97-AF65-F5344CB8AC3E}">
        <p14:creationId xmlns:p14="http://schemas.microsoft.com/office/powerpoint/2010/main" val="692291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6C9329-103D-4A45-ACD1-157CDF5FEDB2}"/>
              </a:ext>
            </a:extLst>
          </p:cNvPr>
          <p:cNvSpPr>
            <a:spLocks noGrp="1"/>
          </p:cNvSpPr>
          <p:nvPr>
            <p:ph type="title"/>
          </p:nvPr>
        </p:nvSpPr>
        <p:spPr>
          <a:xfrm>
            <a:off x="519289" y="259644"/>
            <a:ext cx="10563394" cy="1578121"/>
          </a:xfrm>
        </p:spPr>
        <p:txBody>
          <a:bodyPr>
            <a:normAutofit/>
          </a:bodyPr>
          <a:lstStyle/>
          <a:p>
            <a:r>
              <a:rPr lang="ru-RU" sz="3200" dirty="0">
                <a:solidFill>
                  <a:srgbClr val="C00000"/>
                </a:solidFill>
              </a:rPr>
              <a:t>Нормативная база лицензирования </a:t>
            </a:r>
            <a:br>
              <a:rPr lang="ru-RU" dirty="0">
                <a:solidFill>
                  <a:srgbClr val="C00000"/>
                </a:solidFill>
              </a:rPr>
            </a:br>
            <a:endParaRPr lang="ru-RU" dirty="0"/>
          </a:p>
        </p:txBody>
      </p:sp>
      <p:sp>
        <p:nvSpPr>
          <p:cNvPr id="3" name="Объект 2">
            <a:extLst>
              <a:ext uri="{FF2B5EF4-FFF2-40B4-BE49-F238E27FC236}">
                <a16:creationId xmlns:a16="http://schemas.microsoft.com/office/drawing/2014/main" id="{C87947AC-58C8-1244-BE52-93E01EE093EE}"/>
              </a:ext>
            </a:extLst>
          </p:cNvPr>
          <p:cNvSpPr>
            <a:spLocks noGrp="1"/>
          </p:cNvSpPr>
          <p:nvPr>
            <p:ph sz="quarter" idx="13"/>
          </p:nvPr>
        </p:nvSpPr>
        <p:spPr>
          <a:xfrm>
            <a:off x="517114" y="1151468"/>
            <a:ext cx="10563393" cy="4223118"/>
          </a:xfrm>
        </p:spPr>
        <p:txBody>
          <a:bodyPr>
            <a:normAutofit/>
          </a:bodyPr>
          <a:lstStyle/>
          <a:p>
            <a:pPr marL="0" indent="0">
              <a:buNone/>
            </a:pPr>
            <a:endParaRPr lang="ru-RU"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 согласно </a:t>
            </a:r>
            <a:r>
              <a:rPr lang="ru-RU" dirty="0">
                <a:latin typeface="Arial" panose="020B0604020202020204" pitchFamily="34" charset="0"/>
                <a:cs typeface="Arial" panose="020B0604020202020204" pitchFamily="34" charset="0"/>
                <a:hlinkClick r:id="rId2"/>
              </a:rPr>
              <a:t>пункту 46 части 1 статьи 12</a:t>
            </a:r>
            <a:r>
              <a:rPr lang="ru-RU" dirty="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Федерального закона от 04.05.2011 </a:t>
            </a:r>
            <a:r>
              <a:rPr lang="en-GB" b="1" dirty="0">
                <a:latin typeface="Arial" panose="020B0604020202020204" pitchFamily="34" charset="0"/>
                <a:cs typeface="Arial" panose="020B0604020202020204" pitchFamily="34" charset="0"/>
              </a:rPr>
              <a:t>N 99-</a:t>
            </a:r>
            <a:r>
              <a:rPr lang="ru-RU" b="1" dirty="0">
                <a:latin typeface="Arial" panose="020B0604020202020204" pitchFamily="34" charset="0"/>
                <a:cs typeface="Arial" panose="020B0604020202020204" pitchFamily="34" charset="0"/>
              </a:rPr>
              <a:t>ФЗ "О лицензировании отдельных видов деятельности"</a:t>
            </a:r>
            <a:r>
              <a:rPr lang="ru-RU" dirty="0">
                <a:latin typeface="Arial" panose="020B0604020202020204" pitchFamily="34" charset="0"/>
                <a:cs typeface="Arial" panose="020B0604020202020204" pitchFamily="34" charset="0"/>
              </a:rPr>
              <a:t> &lt;9&gt; лицензированию подлежит медицинская деятельность (за исключением указанной деятельности, осуществляемой медицинскими организациями и другими организациями, входящими в частную систему здравоохранения, на территории инновационного центра "</a:t>
            </a:r>
            <a:r>
              <a:rPr lang="ru-RU" dirty="0" err="1">
                <a:latin typeface="Arial" panose="020B0604020202020204" pitchFamily="34" charset="0"/>
                <a:cs typeface="Arial" panose="020B0604020202020204" pitchFamily="34" charset="0"/>
              </a:rPr>
              <a:t>Сколково</a:t>
            </a:r>
            <a:r>
              <a:rPr lang="ru-RU" dirty="0">
                <a:latin typeface="Arial" panose="020B0604020202020204" pitchFamily="34" charset="0"/>
                <a:cs typeface="Arial" panose="020B0604020202020204" pitchFamily="34" charset="0"/>
              </a:rPr>
              <a:t>"</a:t>
            </a:r>
          </a:p>
          <a:p>
            <a:endParaRPr lang="ru-RU" dirty="0"/>
          </a:p>
        </p:txBody>
      </p:sp>
    </p:spTree>
    <p:extLst>
      <p:ext uri="{BB962C8B-B14F-4D97-AF65-F5344CB8AC3E}">
        <p14:creationId xmlns:p14="http://schemas.microsoft.com/office/powerpoint/2010/main" val="484033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6E06724-7F45-C347-B5F9-4FC7CD543114}"/>
              </a:ext>
            </a:extLst>
          </p:cNvPr>
          <p:cNvSpPr>
            <a:spLocks noGrp="1"/>
          </p:cNvSpPr>
          <p:nvPr>
            <p:ph sz="quarter" idx="4294967295"/>
          </p:nvPr>
        </p:nvSpPr>
        <p:spPr>
          <a:xfrm>
            <a:off x="632178" y="863555"/>
            <a:ext cx="10448330" cy="4723539"/>
          </a:xfrm>
        </p:spPr>
        <p:txBody>
          <a:bodyPr vert="horz" lIns="91440" tIns="45720" rIns="91440" bIns="45720" rtlCol="0" anchor="ctr">
            <a:normAutofit/>
          </a:bodyPr>
          <a:lstStyle/>
          <a:p>
            <a:pPr>
              <a:lnSpc>
                <a:spcPct val="110000"/>
              </a:lnSpc>
            </a:pPr>
            <a:r>
              <a:rPr lang="ru-RU" b="1" u="sng" dirty="0">
                <a:latin typeface="Arial" panose="020B0604020202020204" pitchFamily="34" charset="0"/>
                <a:cs typeface="Arial" panose="020B0604020202020204" pitchFamily="34" charset="0"/>
                <a:hlinkClick r:id="rId3"/>
              </a:rPr>
              <a:t>Постановление Правительства РФ от 01.06.2021 </a:t>
            </a:r>
            <a:r>
              <a:rPr lang="en-GB" b="1" u="sng" dirty="0">
                <a:latin typeface="Arial" panose="020B0604020202020204" pitchFamily="34" charset="0"/>
                <a:cs typeface="Arial" panose="020B0604020202020204" pitchFamily="34" charset="0"/>
                <a:hlinkClick r:id="rId3"/>
              </a:rPr>
              <a:t>N 852 "</a:t>
            </a:r>
            <a:r>
              <a:rPr lang="ru-RU" b="1" u="sng" dirty="0">
                <a:latin typeface="Arial" panose="020B0604020202020204" pitchFamily="34" charset="0"/>
                <a:cs typeface="Arial" panose="020B0604020202020204" pitchFamily="34" charset="0"/>
                <a:hlinkClick r:id="rId3"/>
              </a:rPr>
              <a:t>О лицензировании медицинской деятельности (за исключением указанной деятельности, осуществляемой медицинскими организациями и другими организациями, входящими в частную систему здравоохранения, н...</a:t>
            </a:r>
            <a:r>
              <a:rPr lang="en-US" dirty="0">
                <a:solidFill>
                  <a:schemeClr val="tx1">
                    <a:lumMod val="85000"/>
                    <a:lumOff val="15000"/>
                  </a:schemeClr>
                </a:solidFill>
                <a:latin typeface="Arial" panose="020B0604020202020204" pitchFamily="34" charset="0"/>
                <a:cs typeface="Arial" panose="020B0604020202020204" pitchFamily="34" charset="0"/>
              </a:rPr>
              <a:t>-</a:t>
            </a:r>
          </a:p>
          <a:p>
            <a:pPr>
              <a:lnSpc>
                <a:spcPct val="110000"/>
              </a:lnSpc>
            </a:pPr>
            <a:r>
              <a:rPr lang="ru-RU" dirty="0">
                <a:latin typeface="Arial" panose="020B0604020202020204" pitchFamily="34" charset="0"/>
                <a:cs typeface="Arial" panose="020B0604020202020204" pitchFamily="34" charset="0"/>
              </a:rPr>
              <a:t>1. Настоящее Положение определяет порядок лицензирования медицинской деятельности, осуществляемой на территории Российской Федерации медицинскими и иными организациями, а также индивидуальными предпринимателями, за исключением указанной деятельности, осуществляемой медицинскими организациями и другими организациями, входящими в частную систему здравоохранения, на территории инновационного центра "</a:t>
            </a:r>
            <a:r>
              <a:rPr lang="ru-RU" dirty="0" err="1">
                <a:latin typeface="Arial" panose="020B0604020202020204" pitchFamily="34" charset="0"/>
                <a:cs typeface="Arial" panose="020B0604020202020204" pitchFamily="34" charset="0"/>
              </a:rPr>
              <a:t>Сколково</a:t>
            </a:r>
            <a:r>
              <a:rPr lang="ru-RU" dirty="0">
                <a:latin typeface="Arial" panose="020B0604020202020204" pitchFamily="34" charset="0"/>
                <a:cs typeface="Arial" panose="020B0604020202020204" pitchFamily="34" charset="0"/>
              </a:rPr>
              <a:t>".</a:t>
            </a:r>
            <a:r>
              <a:rPr lang="en-US" dirty="0">
                <a:solidFill>
                  <a:schemeClr val="tx1">
                    <a:lumMod val="85000"/>
                    <a:lumOff val="15000"/>
                  </a:schemeClr>
                </a:solidFill>
                <a:latin typeface="Arial" panose="020B0604020202020204" pitchFamily="34" charset="0"/>
                <a:cs typeface="Arial" panose="020B0604020202020204" pitchFamily="34" charset="0"/>
              </a:rPr>
              <a:t> </a:t>
            </a:r>
            <a:endParaRPr lang="en-US" sz="1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C6A6490-3BDB-2542-8BB1-ADC20AD62175}"/>
              </a:ext>
            </a:extLst>
          </p:cNvPr>
          <p:cNvSpPr txBox="1"/>
          <p:nvPr/>
        </p:nvSpPr>
        <p:spPr>
          <a:xfrm>
            <a:off x="1639229" y="278780"/>
            <a:ext cx="6609502" cy="584775"/>
          </a:xfrm>
          <a:prstGeom prst="rect">
            <a:avLst/>
          </a:prstGeom>
          <a:noFill/>
        </p:spPr>
        <p:txBody>
          <a:bodyPr wrap="none" rtlCol="0">
            <a:spAutoFit/>
          </a:bodyPr>
          <a:lstStyle/>
          <a:p>
            <a:r>
              <a:rPr lang="ru-RU" sz="3200" dirty="0">
                <a:solidFill>
                  <a:srgbClr val="C00000"/>
                </a:solidFill>
              </a:rPr>
              <a:t>Нормативная база лицензирования</a:t>
            </a:r>
          </a:p>
        </p:txBody>
      </p:sp>
    </p:spTree>
    <p:extLst>
      <p:ext uri="{BB962C8B-B14F-4D97-AF65-F5344CB8AC3E}">
        <p14:creationId xmlns:p14="http://schemas.microsoft.com/office/powerpoint/2010/main" val="2905749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B35DA3-D5FE-8645-B8D3-01971021C8D6}"/>
              </a:ext>
            </a:extLst>
          </p:cNvPr>
          <p:cNvSpPr>
            <a:spLocks noGrp="1"/>
          </p:cNvSpPr>
          <p:nvPr>
            <p:ph type="title"/>
          </p:nvPr>
        </p:nvSpPr>
        <p:spPr/>
        <p:txBody>
          <a:bodyPr>
            <a:normAutofit fontScale="90000"/>
          </a:bodyPr>
          <a:lstStyle/>
          <a:p>
            <a:pPr algn="ctr"/>
            <a:r>
              <a:rPr lang="ru-RU" dirty="0"/>
              <a:t>Номенклатура медицинских организаций</a:t>
            </a:r>
          </a:p>
        </p:txBody>
      </p:sp>
      <p:sp>
        <p:nvSpPr>
          <p:cNvPr id="3" name="Объект 2">
            <a:extLst>
              <a:ext uri="{FF2B5EF4-FFF2-40B4-BE49-F238E27FC236}">
                <a16:creationId xmlns:a16="http://schemas.microsoft.com/office/drawing/2014/main" id="{6BC07DF4-C7CE-3249-9F05-FCDC63749E4C}"/>
              </a:ext>
            </a:extLst>
          </p:cNvPr>
          <p:cNvSpPr>
            <a:spLocks noGrp="1"/>
          </p:cNvSpPr>
          <p:nvPr>
            <p:ph idx="1"/>
          </p:nvPr>
        </p:nvSpPr>
        <p:spPr/>
        <p:txBody>
          <a:bodyPr>
            <a:normAutofit fontScale="77500" lnSpcReduction="20000"/>
          </a:bodyPr>
          <a:lstStyle/>
          <a:p>
            <a:r>
              <a:rPr lang="ru-RU" b="1" dirty="0">
                <a:latin typeface="Arial" panose="020B0604020202020204" pitchFamily="34" charset="0"/>
                <a:cs typeface="Arial" panose="020B0604020202020204" pitchFamily="34" charset="0"/>
              </a:rPr>
              <a:t>Приказ Министерства здравоохранения Российской Федерации (Минздрав России) от 6 августа 2013 г. </a:t>
            </a:r>
            <a:r>
              <a:rPr lang="en-GB" b="1" dirty="0">
                <a:latin typeface="Arial" panose="020B0604020202020204" pitchFamily="34" charset="0"/>
                <a:cs typeface="Arial" panose="020B0604020202020204" pitchFamily="34" charset="0"/>
              </a:rPr>
              <a:t>N 529</a:t>
            </a:r>
            <a:r>
              <a:rPr lang="ru-RU" b="1" dirty="0">
                <a:latin typeface="Arial" panose="020B0604020202020204" pitchFamily="34" charset="0"/>
                <a:cs typeface="Arial" panose="020B0604020202020204" pitchFamily="34" charset="0"/>
              </a:rPr>
              <a:t>н г. Москва "Об утверждении номенклатуры медицинских организаций»</a:t>
            </a:r>
          </a:p>
          <a:p>
            <a:r>
              <a:rPr lang="ru-RU" dirty="0">
                <a:latin typeface="Arial" panose="020B0604020202020204" pitchFamily="34" charset="0"/>
                <a:cs typeface="Arial" panose="020B0604020202020204" pitchFamily="34" charset="0"/>
              </a:rPr>
              <a:t>Первая ее часть устанавливает категории организаций по виду медицинской деятельности. Она содержит 3 раздела: лечебно-профилактические организации, организации особого типа, организации по надзору в сфере защиты прав потребителей и благополучия человека.</a:t>
            </a:r>
          </a:p>
          <a:p>
            <a:r>
              <a:rPr lang="ru-RU" dirty="0">
                <a:latin typeface="Arial" panose="020B0604020202020204" pitchFamily="34" charset="0"/>
                <a:cs typeface="Arial" panose="020B0604020202020204" pitchFamily="34" charset="0"/>
              </a:rPr>
              <a:t>Вторая часть делит организации государственной и муниципальной систем здравоохранения по территориальному признаку.</a:t>
            </a:r>
            <a:br>
              <a:rPr lang="ru-RU" dirty="0"/>
            </a:br>
            <a:br>
              <a:rPr lang="ru-RU" dirty="0"/>
            </a:br>
            <a:br>
              <a:rPr lang="ru-RU" dirty="0"/>
            </a:br>
            <a:endParaRPr lang="ru-RU" dirty="0"/>
          </a:p>
        </p:txBody>
      </p:sp>
    </p:spTree>
    <p:extLst>
      <p:ext uri="{BB962C8B-B14F-4D97-AF65-F5344CB8AC3E}">
        <p14:creationId xmlns:p14="http://schemas.microsoft.com/office/powerpoint/2010/main" val="915736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90880BA-0CAB-304C-8FC1-4CA45B4CE9FE}"/>
              </a:ext>
            </a:extLst>
          </p:cNvPr>
          <p:cNvSpPr/>
          <p:nvPr/>
        </p:nvSpPr>
        <p:spPr>
          <a:xfrm>
            <a:off x="167267" y="-1"/>
            <a:ext cx="10940999" cy="5262979"/>
          </a:xfrm>
          <a:prstGeom prst="rect">
            <a:avLst/>
          </a:prstGeom>
        </p:spPr>
        <p:txBody>
          <a:bodyPr wrap="square">
            <a:spAutoFit/>
          </a:bodyPr>
          <a:lstStyle/>
          <a:p>
            <a:pPr algn="just"/>
            <a:r>
              <a:rPr lang="ru-RU" sz="3200" dirty="0">
                <a:solidFill>
                  <a:srgbClr val="C00000"/>
                </a:solidFill>
              </a:rPr>
              <a:t>Нормативная база лицензирования</a:t>
            </a:r>
          </a:p>
          <a:p>
            <a:pPr algn="just"/>
            <a:endParaRPr lang="ru-RU" sz="2000" dirty="0">
              <a:solidFill>
                <a:srgbClr val="C00000"/>
              </a:solidFill>
              <a:latin typeface="Arial" panose="020B0604020202020204" pitchFamily="34" charset="0"/>
              <a:cs typeface="Arial" panose="020B0604020202020204" pitchFamily="34" charset="0"/>
            </a:endParaRPr>
          </a:p>
          <a:p>
            <a:r>
              <a:rPr lang="ru-RU" sz="2000" dirty="0">
                <a:latin typeface="Arial" panose="020B0604020202020204" pitchFamily="34" charset="0"/>
                <a:cs typeface="Arial" panose="020B0604020202020204" pitchFamily="34" charset="0"/>
              </a:rPr>
              <a:t>Согласно </a:t>
            </a:r>
            <a:r>
              <a:rPr lang="en-GB" sz="2000" dirty="0">
                <a:latin typeface="Arial" panose="020B0604020202020204" pitchFamily="34" charset="0"/>
                <a:cs typeface="Arial" panose="020B0604020202020204" pitchFamily="34" charset="0"/>
              </a:rPr>
              <a:t>c</a:t>
            </a:r>
            <a:r>
              <a:rPr lang="ru-RU" sz="2000" dirty="0">
                <a:latin typeface="Arial" panose="020B0604020202020204" pitchFamily="34" charset="0"/>
                <a:cs typeface="Arial" panose="020B0604020202020204" pitchFamily="34" charset="0"/>
              </a:rPr>
              <a:t>т.3. Лицензирование медицинской деятельности осуществляют следующие лицензирующие органы:</a:t>
            </a:r>
          </a:p>
          <a:p>
            <a:r>
              <a:rPr lang="ru-RU" sz="2000" dirty="0">
                <a:latin typeface="Arial" panose="020B0604020202020204" pitchFamily="34" charset="0"/>
                <a:cs typeface="Arial" panose="020B0604020202020204" pitchFamily="34" charset="0"/>
              </a:rPr>
              <a:t>а) Федеральная </a:t>
            </a:r>
            <a:r>
              <a:rPr lang="ru-RU" sz="2000" dirty="0">
                <a:latin typeface="Arial" panose="020B0604020202020204" pitchFamily="34" charset="0"/>
                <a:cs typeface="Arial" panose="020B0604020202020204" pitchFamily="34" charset="0"/>
                <a:hlinkClick r:id="rId2"/>
              </a:rPr>
              <a:t>служба</a:t>
            </a:r>
            <a:r>
              <a:rPr lang="ru-RU" sz="2000" dirty="0">
                <a:latin typeface="Arial" panose="020B0604020202020204" pitchFamily="34" charset="0"/>
                <a:cs typeface="Arial" panose="020B0604020202020204" pitchFamily="34" charset="0"/>
              </a:rPr>
              <a:t> по надзору в сфере здравоохранения в отношении:</a:t>
            </a:r>
          </a:p>
          <a:p>
            <a:r>
              <a:rPr lang="ru-RU" sz="2000" dirty="0">
                <a:latin typeface="Arial" panose="020B0604020202020204" pitchFamily="34" charset="0"/>
                <a:cs typeface="Arial" panose="020B0604020202020204" pitchFamily="34" charset="0"/>
              </a:rPr>
              <a:t>медицинской деятельности, осуществляемой медицинскими и иными организациями, подведомственными федеральным органам исполнительной власти, а также организациями федеральных органов исполнительной власти, в которых федеральным законом предусмотрена военная и приравненная к ней служба;</a:t>
            </a:r>
          </a:p>
          <a:p>
            <a:r>
              <a:rPr lang="ru-RU" sz="2000" dirty="0">
                <a:latin typeface="Arial" panose="020B0604020202020204" pitchFamily="34" charset="0"/>
                <a:cs typeface="Arial" panose="020B0604020202020204" pitchFamily="34" charset="0"/>
              </a:rPr>
              <a:t>медицинской деятельности по оказанию высокотехнологичной медицинской помощи;</a:t>
            </a:r>
          </a:p>
          <a:p>
            <a:r>
              <a:rPr lang="ru-RU" sz="2000" dirty="0">
                <a:latin typeface="Arial" panose="020B0604020202020204" pitchFamily="34" charset="0"/>
                <a:cs typeface="Arial" panose="020B0604020202020204" pitchFamily="34" charset="0"/>
              </a:rPr>
              <a:t>медицинской деятельности, осуществляемой иными организациями и индивидуальными предпринимателями, осуществляющими медицинскую деятельность, в части лицензионного контроля (за исключением лицензиатов, представивших заявления о переоформлении лицензий), полномочий по приостановлению, возобновлению действия и аннулированию лицензий.</a:t>
            </a:r>
          </a:p>
          <a:p>
            <a:pPr algn="just"/>
            <a:endParaRPr lang="ru-RU" sz="2400" dirty="0"/>
          </a:p>
        </p:txBody>
      </p:sp>
      <p:sp>
        <p:nvSpPr>
          <p:cNvPr id="3" name="TextBox 2">
            <a:extLst>
              <a:ext uri="{FF2B5EF4-FFF2-40B4-BE49-F238E27FC236}">
                <a16:creationId xmlns:a16="http://schemas.microsoft.com/office/drawing/2014/main" id="{1B75A183-0664-5A4D-BBEB-AAC9FE4F4324}"/>
              </a:ext>
            </a:extLst>
          </p:cNvPr>
          <p:cNvSpPr txBox="1"/>
          <p:nvPr/>
        </p:nvSpPr>
        <p:spPr>
          <a:xfrm>
            <a:off x="1282390" y="501805"/>
            <a:ext cx="184731"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val="1398489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5E67B27-7143-564F-B711-431F3B283692}"/>
              </a:ext>
            </a:extLst>
          </p:cNvPr>
          <p:cNvSpPr/>
          <p:nvPr/>
        </p:nvSpPr>
        <p:spPr>
          <a:xfrm>
            <a:off x="169333" y="2077156"/>
            <a:ext cx="11603566" cy="3108543"/>
          </a:xfrm>
          <a:prstGeom prst="rect">
            <a:avLst/>
          </a:prstGeom>
        </p:spPr>
        <p:txBody>
          <a:bodyPr wrap="square">
            <a:spAutoFit/>
          </a:bodyPr>
          <a:lstStyle/>
          <a:p>
            <a:pPr algn="just"/>
            <a:endParaRPr lang="ru-RU" dirty="0"/>
          </a:p>
          <a:p>
            <a:r>
              <a:rPr lang="ru-RU" dirty="0">
                <a:latin typeface="Arial" panose="020B0604020202020204" pitchFamily="34" charset="0"/>
                <a:cs typeface="Arial" panose="020B0604020202020204" pitchFamily="34" charset="0"/>
              </a:rPr>
              <a:t>б) уполномоченные органы исполнительной власти субъектов Российской Федерации </a:t>
            </a:r>
          </a:p>
          <a:p>
            <a:r>
              <a:rPr lang="ru-RU" sz="1600" dirty="0">
                <a:latin typeface="Arial" panose="020B0604020202020204" pitchFamily="34" charset="0"/>
                <a:cs typeface="Arial" panose="020B0604020202020204" pitchFamily="34" charset="0"/>
              </a:rPr>
              <a:t>(в части предоставления и переоформления лицензий, предоставления выписок из реестра лицензий, осуществления лицензионного контроля в отношении соискателей лицензий и лицензиатов, представивших заявления о переоформлении лицензий, прекращения действия лицензий, формирования и ведения реестров предоставленных органами государственной власти субъектов Российской Федерации лицензий, утверждения форм заявлений о предоставлении и переоформлении лицензий, утверждения форм уведомлений, выписок из указанных реестров лицензий и других используемых в процессе лицензирования документов, а также предоставления заинтересованным лицам информации по вопросам лицензирования, включая размещение этой информации в информационно-телекоммуникационной сети "Интернет" (далее - сеть "Интернет") на официальных сайтах органов государственной власти субъектов Российской Федерации с указанием адресов электронной почты, по которым пользователями этой информации могут быть направлены запросы и получена запрашиваемая информация</a:t>
            </a:r>
            <a:endParaRPr lang="ru-RU" sz="2400" dirty="0">
              <a:solidFill>
                <a:srgbClr val="C00000"/>
              </a:solidFill>
            </a:endParaRPr>
          </a:p>
        </p:txBody>
      </p:sp>
      <p:sp>
        <p:nvSpPr>
          <p:cNvPr id="5" name="Заголовок 4">
            <a:extLst>
              <a:ext uri="{FF2B5EF4-FFF2-40B4-BE49-F238E27FC236}">
                <a16:creationId xmlns:a16="http://schemas.microsoft.com/office/drawing/2014/main" id="{54D24649-6A25-1F47-ADC0-A258F176BD33}"/>
              </a:ext>
            </a:extLst>
          </p:cNvPr>
          <p:cNvSpPr>
            <a:spLocks noGrp="1"/>
          </p:cNvSpPr>
          <p:nvPr>
            <p:ph type="title"/>
          </p:nvPr>
        </p:nvSpPr>
        <p:spPr>
          <a:xfrm>
            <a:off x="304800" y="609600"/>
            <a:ext cx="10777883" cy="1467556"/>
          </a:xfrm>
        </p:spPr>
        <p:txBody>
          <a:bodyPr>
            <a:normAutofit fontScale="90000"/>
          </a:bodyPr>
          <a:lstStyle/>
          <a:p>
            <a:r>
              <a:rPr lang="ru-RU" dirty="0">
                <a:solidFill>
                  <a:srgbClr val="C00000"/>
                </a:solidFill>
              </a:rPr>
              <a:t>Н</a:t>
            </a:r>
            <a:r>
              <a:rPr lang="ru-RU" sz="3600" dirty="0">
                <a:solidFill>
                  <a:srgbClr val="C00000"/>
                </a:solidFill>
              </a:rPr>
              <a:t>ормативная база лицензирования</a:t>
            </a:r>
            <a:br>
              <a:rPr lang="en-GB" dirty="0">
                <a:solidFill>
                  <a:srgbClr val="C00000"/>
                </a:solidFill>
              </a:rPr>
            </a:br>
            <a:endParaRPr lang="ru-RU" dirty="0"/>
          </a:p>
        </p:txBody>
      </p:sp>
    </p:spTree>
    <p:extLst>
      <p:ext uri="{BB962C8B-B14F-4D97-AF65-F5344CB8AC3E}">
        <p14:creationId xmlns:p14="http://schemas.microsoft.com/office/powerpoint/2010/main" val="1240870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91BDF7-74ED-406A-8A22-22721EE5FB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Group 11">
            <a:extLst>
              <a:ext uri="{FF2B5EF4-FFF2-40B4-BE49-F238E27FC236}">
                <a16:creationId xmlns:a16="http://schemas.microsoft.com/office/drawing/2014/main" id="{13544B1A-9E28-4189-AE12-8CDBA2C0FA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3" name="Rectangle 12">
              <a:extLst>
                <a:ext uri="{FF2B5EF4-FFF2-40B4-BE49-F238E27FC236}">
                  <a16:creationId xmlns:a16="http://schemas.microsoft.com/office/drawing/2014/main" id="{2B6A25A0-6CD9-45B3-A42D-509D3E2F2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28AFC8E5-EE69-4EDA-9BAA-D9650668B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F71EE848-149F-4FB9-B7EF-229308554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useBgFill="1">
        <p:nvSpPr>
          <p:cNvPr id="17" name="Rectangle 16">
            <a:extLst>
              <a:ext uri="{FF2B5EF4-FFF2-40B4-BE49-F238E27FC236}">
                <a16:creationId xmlns:a16="http://schemas.microsoft.com/office/drawing/2014/main" id="{1C4DAAB9-1F6E-44A6-8EBD-11AA857B2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A854456-2481-224A-B3EB-9679C6AD56E1}"/>
              </a:ext>
            </a:extLst>
          </p:cNvPr>
          <p:cNvSpPr>
            <a:spLocks noGrp="1"/>
          </p:cNvSpPr>
          <p:nvPr>
            <p:ph type="title"/>
          </p:nvPr>
        </p:nvSpPr>
        <p:spPr>
          <a:xfrm>
            <a:off x="685800" y="685800"/>
            <a:ext cx="10792837" cy="1151965"/>
          </a:xfrm>
        </p:spPr>
        <p:txBody>
          <a:bodyPr vert="horz" lIns="91440" tIns="45720" rIns="91440" bIns="45720" rtlCol="0" anchor="ctr">
            <a:normAutofit/>
          </a:bodyPr>
          <a:lstStyle/>
          <a:p>
            <a:pPr algn="ctr"/>
            <a:r>
              <a:rPr lang="en-US" sz="3200" dirty="0" err="1"/>
              <a:t>Лицензионные</a:t>
            </a:r>
            <a:r>
              <a:rPr lang="en-US" sz="3200" dirty="0"/>
              <a:t> </a:t>
            </a:r>
            <a:r>
              <a:rPr lang="en-US" sz="3200" dirty="0" err="1"/>
              <a:t>требования</a:t>
            </a:r>
            <a:endParaRPr lang="en-US" sz="3200" dirty="0"/>
          </a:p>
        </p:txBody>
      </p:sp>
      <p:graphicFrame>
        <p:nvGraphicFramePr>
          <p:cNvPr id="6" name="TextBox 3">
            <a:extLst>
              <a:ext uri="{FF2B5EF4-FFF2-40B4-BE49-F238E27FC236}">
                <a16:creationId xmlns:a16="http://schemas.microsoft.com/office/drawing/2014/main" id="{ADA5AA7B-4F32-465D-BF83-C1570B8ECF11}"/>
              </a:ext>
            </a:extLst>
          </p:cNvPr>
          <p:cNvGraphicFramePr/>
          <p:nvPr>
            <p:extLst>
              <p:ext uri="{D42A27DB-BD31-4B8C-83A1-F6EECF244321}">
                <p14:modId xmlns:p14="http://schemas.microsoft.com/office/powerpoint/2010/main" val="4286206953"/>
              </p:ext>
            </p:extLst>
          </p:nvPr>
        </p:nvGraphicFramePr>
        <p:xfrm>
          <a:off x="685800" y="2063750"/>
          <a:ext cx="10793413" cy="3908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3AFC4EC6-04B2-D445-9B10-B5DF9988C5F6}"/>
              </a:ext>
            </a:extLst>
          </p:cNvPr>
          <p:cNvSpPr txBox="1"/>
          <p:nvPr/>
        </p:nvSpPr>
        <p:spPr>
          <a:xfrm>
            <a:off x="6558844" y="6299200"/>
            <a:ext cx="4352089" cy="523220"/>
          </a:xfrm>
          <a:prstGeom prst="rect">
            <a:avLst/>
          </a:prstGeom>
          <a:noFill/>
        </p:spPr>
        <p:txBody>
          <a:bodyPr wrap="none" rtlCol="0">
            <a:spAutoFit/>
          </a:bodyPr>
          <a:lstStyle/>
          <a:p>
            <a:r>
              <a:rPr lang="ru-RU" sz="1400" b="1" i="1" dirty="0">
                <a:hlinkClick r:id="rId9"/>
              </a:rPr>
              <a:t>Постановление Правительства РФ от 01.06.2021 </a:t>
            </a:r>
            <a:r>
              <a:rPr lang="en-GB" sz="1400" b="1" i="1" dirty="0">
                <a:hlinkClick r:id="rId9"/>
              </a:rPr>
              <a:t>N 852 </a:t>
            </a:r>
            <a:endParaRPr lang="ru-RU" sz="1400" b="1" i="1" dirty="0">
              <a:hlinkClick r:id="rId9"/>
            </a:endParaRPr>
          </a:p>
          <a:p>
            <a:r>
              <a:rPr lang="en-GB" sz="1400" b="1" i="1" dirty="0">
                <a:hlinkClick r:id="rId9"/>
              </a:rPr>
              <a:t>"</a:t>
            </a:r>
            <a:r>
              <a:rPr lang="ru-RU" sz="1400" b="1" i="1" dirty="0">
                <a:hlinkClick r:id="rId9"/>
              </a:rPr>
              <a:t>О лицензировании медицинской деятельности </a:t>
            </a:r>
            <a:endParaRPr lang="ru-RU" sz="1400" i="1" dirty="0"/>
          </a:p>
        </p:txBody>
      </p:sp>
    </p:spTree>
    <p:extLst>
      <p:ext uri="{BB962C8B-B14F-4D97-AF65-F5344CB8AC3E}">
        <p14:creationId xmlns:p14="http://schemas.microsoft.com/office/powerpoint/2010/main" val="425200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A558BE-EDC7-A840-8556-AD54551CE685}"/>
              </a:ext>
            </a:extLst>
          </p:cNvPr>
          <p:cNvSpPr>
            <a:spLocks noGrp="1"/>
          </p:cNvSpPr>
          <p:nvPr>
            <p:ph type="title"/>
          </p:nvPr>
        </p:nvSpPr>
        <p:spPr>
          <a:xfrm>
            <a:off x="327378" y="180621"/>
            <a:ext cx="10857295" cy="678023"/>
          </a:xfrm>
        </p:spPr>
        <p:txBody>
          <a:bodyPr>
            <a:normAutofit fontScale="90000"/>
          </a:bodyPr>
          <a:lstStyle/>
          <a:p>
            <a:pPr algn="ctr"/>
            <a:br>
              <a:rPr lang="ru-RU" sz="3200" dirty="0"/>
            </a:br>
            <a:br>
              <a:rPr lang="ru-RU" sz="3200" dirty="0"/>
            </a:br>
            <a:br>
              <a:rPr lang="ru-RU" sz="3200" dirty="0"/>
            </a:br>
            <a:r>
              <a:rPr lang="ru-RU" sz="3200" dirty="0"/>
              <a:t>Лицензионный контроль</a:t>
            </a:r>
            <a:br>
              <a:rPr lang="ru-RU" sz="3200" dirty="0"/>
            </a:br>
            <a:br>
              <a:rPr lang="ru-RU" dirty="0"/>
            </a:br>
            <a:endParaRPr lang="ru-RU" sz="3200" dirty="0"/>
          </a:p>
        </p:txBody>
      </p:sp>
      <p:sp>
        <p:nvSpPr>
          <p:cNvPr id="3" name="Прямоугольник 2">
            <a:extLst>
              <a:ext uri="{FF2B5EF4-FFF2-40B4-BE49-F238E27FC236}">
                <a16:creationId xmlns:a16="http://schemas.microsoft.com/office/drawing/2014/main" id="{CDE66347-C28D-3241-AA65-D1DB86F51F93}"/>
              </a:ext>
            </a:extLst>
          </p:cNvPr>
          <p:cNvSpPr/>
          <p:nvPr/>
        </p:nvSpPr>
        <p:spPr>
          <a:xfrm>
            <a:off x="124178" y="1873955"/>
            <a:ext cx="11245109" cy="3170099"/>
          </a:xfrm>
          <a:prstGeom prst="rect">
            <a:avLst/>
          </a:prstGeom>
        </p:spPr>
        <p:txBody>
          <a:bodyPr wrap="square">
            <a:spAutoFit/>
          </a:bodyPr>
          <a:lstStyle/>
          <a:p>
            <a:pPr marL="342900" indent="-342900">
              <a:buFont typeface="Wingdings" pitchFamily="2" charset="2"/>
              <a:buChar char="ü"/>
            </a:pPr>
            <a:r>
              <a:rPr lang="ru-RU" sz="2000" dirty="0">
                <a:latin typeface="Arial" panose="020B0604020202020204" pitchFamily="34" charset="0"/>
                <a:ea typeface="Calibri" panose="020F0502020204030204" pitchFamily="34" charset="0"/>
                <a:cs typeface="Arial" panose="020B0604020202020204" pitchFamily="34" charset="0"/>
              </a:rPr>
              <a:t>соблюдение порядков оказания медицинской помощи; </a:t>
            </a:r>
          </a:p>
          <a:p>
            <a:pPr marL="342900" indent="-342900">
              <a:buFont typeface="Wingdings" pitchFamily="2" charset="2"/>
              <a:buChar char="ü"/>
            </a:pPr>
            <a:r>
              <a:rPr lang="ru-RU" sz="2000" dirty="0">
                <a:latin typeface="Arial" panose="020B0604020202020204" pitchFamily="34" charset="0"/>
                <a:ea typeface="Calibri" panose="020F0502020204030204" pitchFamily="34" charset="0"/>
                <a:cs typeface="Arial" panose="020B0604020202020204" pitchFamily="34" charset="0"/>
              </a:rPr>
              <a:t>соблюдение установленного порядка осуществления внутреннего контроля качества и безопасности медицинской деятельности; </a:t>
            </a:r>
          </a:p>
          <a:p>
            <a:pPr marL="342900" indent="-342900">
              <a:buFont typeface="Wingdings" pitchFamily="2" charset="2"/>
              <a:buChar char="ü"/>
            </a:pPr>
            <a:r>
              <a:rPr lang="ru-RU" sz="2000" dirty="0">
                <a:latin typeface="Arial" panose="020B0604020202020204" pitchFamily="34" charset="0"/>
                <a:ea typeface="Calibri" panose="020F0502020204030204" pitchFamily="34" charset="0"/>
                <a:cs typeface="Arial" panose="020B0604020202020204" pitchFamily="34" charset="0"/>
              </a:rPr>
              <a:t>соблюдение установленного порядка предоставления платных медицинских услуг; </a:t>
            </a:r>
          </a:p>
          <a:p>
            <a:pPr marL="342900" indent="-342900">
              <a:buFont typeface="Wingdings" pitchFamily="2" charset="2"/>
              <a:buChar char="ü"/>
            </a:pPr>
            <a:r>
              <a:rPr lang="ru-RU" sz="2000" dirty="0">
                <a:latin typeface="Arial" panose="020B0604020202020204" pitchFamily="34" charset="0"/>
                <a:ea typeface="Calibri" panose="020F0502020204030204" pitchFamily="34" charset="0"/>
                <a:cs typeface="Arial" panose="020B0604020202020204" pitchFamily="34" charset="0"/>
              </a:rPr>
              <a:t>соблюдение правил регистрации операций, связанных с обращением лекарственных средств для медицинского применения, включенных в перечень лекарственных средств для медицинского применения, подлежащих предметно-количественному учету;</a:t>
            </a:r>
          </a:p>
          <a:p>
            <a:pPr marL="342900" indent="-342900">
              <a:buFont typeface="Wingdings" pitchFamily="2" charset="2"/>
              <a:buChar char="ü"/>
            </a:pPr>
            <a:r>
              <a:rPr lang="ru-RU" sz="2000" dirty="0">
                <a:latin typeface="Arial" panose="020B0604020202020204" pitchFamily="34" charset="0"/>
                <a:ea typeface="Calibri" panose="020F0502020204030204" pitchFamily="34" charset="0"/>
                <a:cs typeface="Arial" panose="020B0604020202020204" pitchFamily="34" charset="0"/>
              </a:rPr>
              <a:t>повышение квалификации специалистов, выполняющих заявленные работы (услуги), не реже 1 раза в 5 лет </a:t>
            </a:r>
          </a:p>
          <a:p>
            <a:r>
              <a:rPr lang="ru-RU" sz="2000" dirty="0">
                <a:latin typeface="Arial" panose="020B0604020202020204" pitchFamily="34" charset="0"/>
                <a:ea typeface="Calibri" panose="020F0502020204030204" pitchFamily="34" charset="0"/>
                <a:cs typeface="Arial" panose="020B0604020202020204" pitchFamily="34" charset="0"/>
              </a:rPr>
              <a:t>(</a:t>
            </a:r>
            <a:r>
              <a:rPr lang="ru-RU" sz="2000" dirty="0">
                <a:solidFill>
                  <a:srgbClr val="0000FF"/>
                </a:solidFill>
                <a:latin typeface="Arial" panose="020B0604020202020204" pitchFamily="34" charset="0"/>
                <a:ea typeface="Calibri" panose="020F0502020204030204" pitchFamily="34" charset="0"/>
                <a:cs typeface="Arial" panose="020B0604020202020204" pitchFamily="34" charset="0"/>
                <a:hlinkClick r:id="rId2"/>
              </a:rPr>
              <a:t>п. </a:t>
            </a:r>
            <a:r>
              <a:rPr lang="ru-RU" sz="2000" dirty="0">
                <a:solidFill>
                  <a:srgbClr val="0000FF"/>
                </a:solidFill>
                <a:latin typeface="Arial" panose="020B0604020202020204" pitchFamily="34" charset="0"/>
                <a:ea typeface="Calibri" panose="020F0502020204030204" pitchFamily="34" charset="0"/>
                <a:cs typeface="Arial" panose="020B0604020202020204" pitchFamily="34" charset="0"/>
              </a:rPr>
              <a:t>16,17</a:t>
            </a:r>
            <a:r>
              <a:rPr lang="ru-RU" sz="2000" dirty="0">
                <a:latin typeface="Arial" panose="020B0604020202020204" pitchFamily="34" charset="0"/>
                <a:ea typeface="Calibri" panose="020F0502020204030204" pitchFamily="34" charset="0"/>
                <a:cs typeface="Arial" panose="020B0604020202020204" pitchFamily="34" charset="0"/>
              </a:rPr>
              <a:t> Положения о лицензировании медицинской деятельности)"</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5292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B24931-9103-AC46-BAFA-A05D666DF620}"/>
              </a:ext>
            </a:extLst>
          </p:cNvPr>
          <p:cNvSpPr>
            <a:spLocks noGrp="1"/>
          </p:cNvSpPr>
          <p:nvPr>
            <p:ph type="title"/>
          </p:nvPr>
        </p:nvSpPr>
        <p:spPr>
          <a:xfrm>
            <a:off x="474133" y="0"/>
            <a:ext cx="10608550" cy="1023105"/>
          </a:xfrm>
        </p:spPr>
        <p:txBody>
          <a:bodyPr>
            <a:normAutofit/>
          </a:bodyPr>
          <a:lstStyle/>
          <a:p>
            <a:pPr algn="ctr"/>
            <a:r>
              <a:rPr lang="ru-RU" sz="3200" dirty="0"/>
              <a:t>Лицензионный контроль</a:t>
            </a:r>
          </a:p>
        </p:txBody>
      </p:sp>
      <p:sp>
        <p:nvSpPr>
          <p:cNvPr id="4" name="TextBox 3">
            <a:extLst>
              <a:ext uri="{FF2B5EF4-FFF2-40B4-BE49-F238E27FC236}">
                <a16:creationId xmlns:a16="http://schemas.microsoft.com/office/drawing/2014/main" id="{C1327370-B3D3-9B44-A5A0-8BE020D928C5}"/>
              </a:ext>
            </a:extLst>
          </p:cNvPr>
          <p:cNvSpPr txBox="1"/>
          <p:nvPr/>
        </p:nvSpPr>
        <p:spPr>
          <a:xfrm>
            <a:off x="180623" y="1433690"/>
            <a:ext cx="11221156" cy="4401205"/>
          </a:xfrm>
          <a:prstGeom prst="rect">
            <a:avLst/>
          </a:prstGeom>
          <a:noFill/>
        </p:spPr>
        <p:txBody>
          <a:bodyPr wrap="square">
            <a:spAutoFit/>
          </a:bodyPr>
          <a:lstStyle/>
          <a:p>
            <a:r>
              <a:rPr lang="ru-RU" sz="2000" dirty="0">
                <a:latin typeface="Arial" panose="020B0604020202020204" pitchFamily="34" charset="0"/>
                <a:cs typeface="Arial" panose="020B0604020202020204" pitchFamily="34" charset="0"/>
              </a:rPr>
              <a:t>п</a:t>
            </a:r>
            <a:r>
              <a:rPr lang="ru-RU" sz="2000" dirty="0">
                <a:solidFill>
                  <a:schemeClr val="tx1"/>
                </a:solidFill>
                <a:latin typeface="Arial" panose="020B0604020202020204" pitchFamily="34" charset="0"/>
                <a:cs typeface="Arial" panose="020B0604020202020204" pitchFamily="34" charset="0"/>
              </a:rPr>
              <a:t>16. Лицензионный контроль осуществляется в порядке, установленном Федеральным </a:t>
            </a:r>
            <a:r>
              <a:rPr lang="ru-RU" sz="20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законом</a:t>
            </a:r>
            <a:r>
              <a:rPr lang="ru-RU" sz="2000" dirty="0">
                <a:solidFill>
                  <a:schemeClr val="tx1"/>
                </a:solidFill>
                <a:latin typeface="Arial" panose="020B0604020202020204" pitchFamily="34" charset="0"/>
                <a:cs typeface="Arial" panose="020B0604020202020204" pitchFamily="34" charset="0"/>
              </a:rPr>
              <a:t> "О защите прав юридических лиц и индивидуальных предпринимателей при осуществлении государственного контроля (надзора) и муниципального контроля", с учетом особенностей, установленных Федеральным </a:t>
            </a:r>
            <a:r>
              <a:rPr lang="ru-RU" sz="20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законом</a:t>
            </a:r>
            <a:r>
              <a:rPr lang="ru-RU" sz="2000" dirty="0">
                <a:solidFill>
                  <a:schemeClr val="tx1"/>
                </a:solidFill>
                <a:latin typeface="Arial" panose="020B0604020202020204" pitchFamily="34" charset="0"/>
                <a:cs typeface="Arial" panose="020B0604020202020204" pitchFamily="34" charset="0"/>
              </a:rPr>
              <a:t> "О лицензировании отдельных видов деятельности", посредством проведения внеплановых проверок возможности соблюдения лицензионных требований, предусмотренных </a:t>
            </a:r>
            <a:r>
              <a:rPr lang="ru-RU" sz="20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пунктом 5</a:t>
            </a:r>
            <a:r>
              <a:rPr lang="ru-RU" sz="2000" dirty="0">
                <a:solidFill>
                  <a:schemeClr val="tx1"/>
                </a:solidFill>
                <a:latin typeface="Arial" panose="020B0604020202020204" pitchFamily="34" charset="0"/>
                <a:cs typeface="Arial" panose="020B0604020202020204" pitchFamily="34" charset="0"/>
              </a:rPr>
              <a:t> настоящего Положения, а также плановых и (или) внеплановых проверок соблюдения лицензионных требований, предусмотренных </a:t>
            </a:r>
            <a:r>
              <a:rPr lang="ru-RU" sz="200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пунктом 6</a:t>
            </a:r>
            <a:r>
              <a:rPr lang="ru-RU" sz="2000" dirty="0">
                <a:solidFill>
                  <a:schemeClr val="tx1"/>
                </a:solidFill>
                <a:latin typeface="Arial" panose="020B0604020202020204" pitchFamily="34" charset="0"/>
                <a:cs typeface="Arial" panose="020B0604020202020204" pitchFamily="34" charset="0"/>
              </a:rPr>
              <a:t> настоящего Положения.</a:t>
            </a:r>
          </a:p>
          <a:p>
            <a:br>
              <a:rPr lang="ru-RU" sz="2000" dirty="0">
                <a:solidFill>
                  <a:schemeClr val="tx1"/>
                </a:solidFill>
                <a:latin typeface="Arial" panose="020B0604020202020204" pitchFamily="34" charset="0"/>
                <a:cs typeface="Arial" panose="020B0604020202020204" pitchFamily="34" charset="0"/>
              </a:rPr>
            </a:br>
            <a:r>
              <a:rPr lang="ru-RU" sz="2000" dirty="0">
                <a:solidFill>
                  <a:schemeClr val="tx1"/>
                </a:solidFill>
                <a:latin typeface="Arial" panose="020B0604020202020204" pitchFamily="34" charset="0"/>
                <a:cs typeface="Arial" panose="020B0604020202020204" pitchFamily="34" charset="0"/>
              </a:rPr>
              <a:t>п17. Проведение в рамках лицензионного контроля проверок соблюдения лицензионных требований, предусмотренных </a:t>
            </a:r>
            <a:r>
              <a:rPr lang="ru-RU" sz="2000" dirty="0">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подпунктом "ж" пункта 5</a:t>
            </a:r>
            <a:r>
              <a:rPr lang="ru-RU" sz="2000" dirty="0">
                <a:solidFill>
                  <a:schemeClr val="tx1"/>
                </a:solidFill>
                <a:latin typeface="Arial" panose="020B0604020202020204" pitchFamily="34" charset="0"/>
                <a:cs typeface="Arial" panose="020B0604020202020204" pitchFamily="34" charset="0"/>
              </a:rPr>
              <a:t> и </a:t>
            </a:r>
            <a:r>
              <a:rPr lang="ru-RU" sz="2000" dirty="0">
                <a:solidFill>
                  <a:schemeClr val="tx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подпунктом "е" пункта 6</a:t>
            </a:r>
            <a:r>
              <a:rPr lang="ru-RU" sz="2000" dirty="0">
                <a:solidFill>
                  <a:schemeClr val="tx1"/>
                </a:solidFill>
                <a:latin typeface="Arial" panose="020B0604020202020204" pitchFamily="34" charset="0"/>
                <a:cs typeface="Arial" panose="020B0604020202020204" pitchFamily="34" charset="0"/>
              </a:rPr>
              <a:t> настоящего Положения, осуществляется с использованием сведений, содержащихся в единой системе.</a:t>
            </a:r>
            <a:endParaRPr lang="ru-RU" sz="2000" dirty="0"/>
          </a:p>
        </p:txBody>
      </p:sp>
    </p:spTree>
    <p:extLst>
      <p:ext uri="{BB962C8B-B14F-4D97-AF65-F5344CB8AC3E}">
        <p14:creationId xmlns:p14="http://schemas.microsoft.com/office/powerpoint/2010/main" val="1737274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956A845-8DB3-E749-94AD-359B7A97CA69}"/>
              </a:ext>
            </a:extLst>
          </p:cNvPr>
          <p:cNvSpPr/>
          <p:nvPr/>
        </p:nvSpPr>
        <p:spPr>
          <a:xfrm>
            <a:off x="0" y="128588"/>
            <a:ext cx="11831444" cy="5570756"/>
          </a:xfrm>
          <a:prstGeom prst="rect">
            <a:avLst/>
          </a:prstGeom>
        </p:spPr>
        <p:txBody>
          <a:bodyPr wrap="square">
            <a:spAutoFit/>
          </a:bodyPr>
          <a:lstStyle/>
          <a:p>
            <a:pPr indent="342900" algn="just">
              <a:spcAft>
                <a:spcPts val="0"/>
              </a:spcAft>
            </a:pPr>
            <a:endParaRPr lang="ru-RU" sz="2400" dirty="0">
              <a:ea typeface="Calibri" panose="020F0502020204030204" pitchFamily="34" charset="0"/>
              <a:cs typeface="Times New Roman" panose="02020603050405020304" pitchFamily="18" charset="0"/>
            </a:endParaRPr>
          </a:p>
          <a:p>
            <a:pPr indent="342900" algn="just"/>
            <a:endParaRPr lang="ru-RU" sz="2800" dirty="0">
              <a:solidFill>
                <a:srgbClr val="C00000"/>
              </a:solidFill>
            </a:endParaRPr>
          </a:p>
          <a:p>
            <a:pPr indent="342900" algn="just">
              <a:spcAft>
                <a:spcPts val="0"/>
              </a:spcAft>
            </a:pPr>
            <a:endParaRPr lang="ru-RU" sz="1600" dirty="0">
              <a:ea typeface="Calibri" panose="020F0502020204030204" pitchFamily="34" charset="0"/>
              <a:cs typeface="Times New Roman" panose="02020603050405020304" pitchFamily="18" charset="0"/>
            </a:endParaRPr>
          </a:p>
          <a:p>
            <a:pPr indent="342900" algn="just">
              <a:spcBef>
                <a:spcPts val="1200"/>
              </a:spcBef>
              <a:spcAft>
                <a:spcPts val="0"/>
              </a:spcAft>
            </a:pPr>
            <a:endParaRPr lang="ru-RU" sz="2000" dirty="0">
              <a:ea typeface="Calibri" panose="020F0502020204030204" pitchFamily="34" charset="0"/>
              <a:cs typeface="Times New Roman" panose="02020603050405020304" pitchFamily="18" charset="0"/>
            </a:endParaRPr>
          </a:p>
          <a:p>
            <a:pPr indent="342900" algn="just">
              <a:spcBef>
                <a:spcPts val="1200"/>
              </a:spcBef>
              <a:spcAft>
                <a:spcPts val="0"/>
              </a:spcAft>
            </a:pPr>
            <a:r>
              <a:rPr lang="ru-RU" sz="2000" dirty="0">
                <a:latin typeface="Arial" panose="020B0604020202020204" pitchFamily="34" charset="0"/>
                <a:ea typeface="Calibri" panose="020F0502020204030204" pitchFamily="34" charset="0"/>
                <a:cs typeface="Arial" panose="020B0604020202020204" pitchFamily="34" charset="0"/>
              </a:rPr>
              <a:t>Действия лица, занимающегося частной медицинской практикой или частной фармацевтической деятельностью без соответствующего специального разрешения (лицензии), если они повлекли по неосторожности причинение вреда здоровью или смерть человека, надлежит квалифицировать по соответствующей части </a:t>
            </a:r>
            <a:r>
              <a:rPr lang="ru-RU" sz="2000" dirty="0">
                <a:solidFill>
                  <a:srgbClr val="0000FF"/>
                </a:solidFill>
                <a:latin typeface="Arial" panose="020B0604020202020204" pitchFamily="34" charset="0"/>
                <a:ea typeface="Calibri" panose="020F0502020204030204" pitchFamily="34" charset="0"/>
                <a:cs typeface="Arial" panose="020B0604020202020204" pitchFamily="34" charset="0"/>
                <a:hlinkClick r:id="rId2"/>
              </a:rPr>
              <a:t>ст. 235</a:t>
            </a:r>
            <a:r>
              <a:rPr lang="ru-RU" sz="2000" dirty="0">
                <a:latin typeface="Arial" panose="020B0604020202020204" pitchFamily="34" charset="0"/>
                <a:ea typeface="Calibri" panose="020F0502020204030204" pitchFamily="34" charset="0"/>
                <a:cs typeface="Arial" panose="020B0604020202020204" pitchFamily="34" charset="0"/>
              </a:rPr>
              <a:t> УК РФ.</a:t>
            </a:r>
          </a:p>
          <a:p>
            <a:r>
              <a:rPr lang="ru-RU" sz="2000" dirty="0">
                <a:latin typeface="Arial" panose="020B0604020202020204" pitchFamily="34" charset="0"/>
                <a:ea typeface="Calibri" panose="020F0502020204030204" pitchFamily="34" charset="0"/>
                <a:cs typeface="Arial" panose="020B0604020202020204" pitchFamily="34" charset="0"/>
              </a:rPr>
              <a:t>В том случае, когда осуществление частной медицинской практики или частной фармацевтической деятельности без соответствующего специального разрешения (лицензии) не повлекло последствий, указанных в </a:t>
            </a:r>
            <a:r>
              <a:rPr lang="ru-RU" sz="2000" dirty="0">
                <a:solidFill>
                  <a:srgbClr val="0000FF"/>
                </a:solidFill>
                <a:latin typeface="Arial" panose="020B0604020202020204" pitchFamily="34" charset="0"/>
                <a:ea typeface="Calibri" panose="020F0502020204030204" pitchFamily="34" charset="0"/>
                <a:cs typeface="Arial" panose="020B0604020202020204" pitchFamily="34" charset="0"/>
                <a:hlinkClick r:id="rId2"/>
              </a:rPr>
              <a:t>ст. 235</a:t>
            </a:r>
            <a:r>
              <a:rPr lang="ru-RU" sz="2000" dirty="0">
                <a:latin typeface="Arial" panose="020B0604020202020204" pitchFamily="34" charset="0"/>
                <a:ea typeface="Calibri" panose="020F0502020204030204" pitchFamily="34" charset="0"/>
                <a:cs typeface="Arial" panose="020B0604020202020204" pitchFamily="34" charset="0"/>
              </a:rPr>
              <a:t> УК РФ, но при этом был причинен крупный ущерб гражданам, организациям или государству либо извлечен доход в крупном размере или в особо крупном размере, действия лица следует квалифицировать по соответствующей части </a:t>
            </a:r>
            <a:r>
              <a:rPr lang="ru-RU" sz="2000"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ст. 171</a:t>
            </a:r>
            <a:r>
              <a:rPr lang="ru-RU" sz="2000" dirty="0">
                <a:latin typeface="Arial" panose="020B0604020202020204" pitchFamily="34" charset="0"/>
                <a:ea typeface="Calibri" panose="020F0502020204030204" pitchFamily="34" charset="0"/>
                <a:cs typeface="Arial" panose="020B0604020202020204" pitchFamily="34" charset="0"/>
              </a:rPr>
              <a:t> УК РФ </a:t>
            </a:r>
          </a:p>
          <a:p>
            <a:endParaRPr lang="ru-RU" sz="1600" dirty="0"/>
          </a:p>
          <a:p>
            <a:r>
              <a:rPr lang="ru-RU" sz="1600" dirty="0"/>
              <a:t>      </a:t>
            </a:r>
            <a:endParaRPr lang="ru-RU" sz="1600" b="1" dirty="0"/>
          </a:p>
          <a:p>
            <a:endParaRPr lang="ru-RU" sz="1600" dirty="0"/>
          </a:p>
        </p:txBody>
      </p:sp>
      <p:sp>
        <p:nvSpPr>
          <p:cNvPr id="3" name="Заголовок 2">
            <a:extLst>
              <a:ext uri="{FF2B5EF4-FFF2-40B4-BE49-F238E27FC236}">
                <a16:creationId xmlns:a16="http://schemas.microsoft.com/office/drawing/2014/main" id="{D535150A-AA1C-AC4E-8759-026C02DEAEEE}"/>
              </a:ext>
            </a:extLst>
          </p:cNvPr>
          <p:cNvSpPr>
            <a:spLocks noGrp="1"/>
          </p:cNvSpPr>
          <p:nvPr>
            <p:ph type="title"/>
          </p:nvPr>
        </p:nvSpPr>
        <p:spPr/>
        <p:txBody>
          <a:bodyPr>
            <a:normAutofit/>
          </a:bodyPr>
          <a:lstStyle/>
          <a:p>
            <a:pPr algn="ctr"/>
            <a:r>
              <a:rPr lang="ru-RU" sz="3200" dirty="0"/>
              <a:t>Ответственность за нарушение лицензионных требований</a:t>
            </a:r>
          </a:p>
        </p:txBody>
      </p:sp>
    </p:spTree>
    <p:extLst>
      <p:ext uri="{BB962C8B-B14F-4D97-AF65-F5344CB8AC3E}">
        <p14:creationId xmlns:p14="http://schemas.microsoft.com/office/powerpoint/2010/main" val="4118716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4C0D61-13A3-EF44-8D56-CD292F421A58}"/>
              </a:ext>
            </a:extLst>
          </p:cNvPr>
          <p:cNvSpPr>
            <a:spLocks noGrp="1"/>
          </p:cNvSpPr>
          <p:nvPr>
            <p:ph type="title"/>
          </p:nvPr>
        </p:nvSpPr>
        <p:spPr>
          <a:xfrm>
            <a:off x="685800" y="169334"/>
            <a:ext cx="10396883" cy="1668432"/>
          </a:xfrm>
        </p:spPr>
        <p:txBody>
          <a:bodyPr>
            <a:noAutofit/>
          </a:bodyPr>
          <a:lstStyle/>
          <a:p>
            <a:pPr algn="ctr"/>
            <a:r>
              <a:rPr lang="ru-RU" sz="2400" b="1" dirty="0"/>
              <a:t>КоАП РФ Статья 14.1. Осуществление предпринимательской деятельности без государственной регистрации или без специального разрешения (лицензии)</a:t>
            </a:r>
            <a:br>
              <a:rPr lang="ru-RU" sz="2800" b="1" dirty="0"/>
            </a:br>
            <a:endParaRPr lang="ru-RU" sz="2800" dirty="0"/>
          </a:p>
        </p:txBody>
      </p:sp>
      <p:sp>
        <p:nvSpPr>
          <p:cNvPr id="3" name="Объект 2">
            <a:extLst>
              <a:ext uri="{FF2B5EF4-FFF2-40B4-BE49-F238E27FC236}">
                <a16:creationId xmlns:a16="http://schemas.microsoft.com/office/drawing/2014/main" id="{33F0EA7E-BD84-514F-B2E9-4D1974146CAC}"/>
              </a:ext>
            </a:extLst>
          </p:cNvPr>
          <p:cNvSpPr>
            <a:spLocks noGrp="1"/>
          </p:cNvSpPr>
          <p:nvPr>
            <p:ph sz="quarter" idx="13"/>
          </p:nvPr>
        </p:nvSpPr>
        <p:spPr>
          <a:xfrm>
            <a:off x="248356" y="1354668"/>
            <a:ext cx="11164711" cy="4436532"/>
          </a:xfrm>
        </p:spPr>
        <p:txBody>
          <a:bodyPr>
            <a:normAutofit fontScale="40000" lnSpcReduction="20000"/>
          </a:bodyPr>
          <a:lstStyle/>
          <a:p>
            <a:r>
              <a:rPr lang="ru-RU" sz="4200" cap="none" dirty="0">
                <a:latin typeface="Arial" panose="020B0604020202020204" pitchFamily="34" charset="0"/>
                <a:cs typeface="Arial" panose="020B0604020202020204" pitchFamily="34" charset="0"/>
              </a:rPr>
              <a:t>1. осуществление </a:t>
            </a:r>
            <a:r>
              <a:rPr lang="ru-RU" sz="4200" cap="none" dirty="0">
                <a:latin typeface="Arial" panose="020B0604020202020204" pitchFamily="34" charset="0"/>
                <a:cs typeface="Arial" panose="020B0604020202020204" pitchFamily="34" charset="0"/>
                <a:hlinkClick r:id="rId2"/>
              </a:rPr>
              <a:t>предпринимательской деятельности</a:t>
            </a:r>
            <a:r>
              <a:rPr lang="ru-RU" sz="4200" cap="none" dirty="0">
                <a:latin typeface="Arial" panose="020B0604020202020204" pitchFamily="34" charset="0"/>
                <a:cs typeface="Arial" panose="020B0604020202020204" pitchFamily="34" charset="0"/>
              </a:rPr>
              <a:t> без государственной регистрации </a:t>
            </a:r>
            <a:r>
              <a:rPr lang="ru-RU" dirty="0">
                <a:latin typeface="Arial" panose="020B0604020202020204" pitchFamily="34" charset="0"/>
                <a:cs typeface="Arial" panose="020B0604020202020204" pitchFamily="34" charset="0"/>
              </a:rPr>
              <a:t>в качестве индивидуального предпринимателя или без государственной регистрации в качестве юридического лица, за исключением случаев, предусмотренных </a:t>
            </a:r>
            <a:r>
              <a:rPr lang="ru-RU" dirty="0">
                <a:latin typeface="Arial" panose="020B0604020202020204" pitchFamily="34" charset="0"/>
                <a:cs typeface="Arial" panose="020B0604020202020204" pitchFamily="34" charset="0"/>
                <a:hlinkClick r:id="rId3"/>
              </a:rPr>
              <a:t>частью 2 статьи 14.17.1</a:t>
            </a:r>
            <a:r>
              <a:rPr lang="ru-RU" dirty="0">
                <a:latin typeface="Arial" panose="020B0604020202020204" pitchFamily="34" charset="0"/>
                <a:cs typeface="Arial" panose="020B0604020202020204" pitchFamily="34" charset="0"/>
              </a:rPr>
              <a:t> настоящего Кодекса, -</a:t>
            </a:r>
          </a:p>
          <a:p>
            <a:r>
              <a:rPr lang="ru-RU" dirty="0">
                <a:latin typeface="Arial" panose="020B0604020202020204" pitchFamily="34" charset="0"/>
                <a:cs typeface="Arial" panose="020B0604020202020204" pitchFamily="34" charset="0"/>
              </a:rPr>
              <a:t>влечет наложение административного штрафа в размере от пятисот до двух тысяч рублей.</a:t>
            </a:r>
          </a:p>
          <a:p>
            <a:r>
              <a:rPr lang="ru-RU" sz="4200" cap="none" dirty="0">
                <a:latin typeface="Arial" panose="020B0604020202020204" pitchFamily="34" charset="0"/>
                <a:cs typeface="Arial" panose="020B0604020202020204" pitchFamily="34" charset="0"/>
              </a:rPr>
              <a:t>2. осуществление предпринимательской деятельности без специального </a:t>
            </a:r>
            <a:r>
              <a:rPr lang="ru-RU" sz="4200" cap="none" dirty="0">
                <a:latin typeface="Arial" panose="020B0604020202020204" pitchFamily="34" charset="0"/>
                <a:cs typeface="Arial" panose="020B0604020202020204" pitchFamily="34" charset="0"/>
                <a:hlinkClick r:id="rId4"/>
              </a:rPr>
              <a:t>разрешения</a:t>
            </a:r>
            <a:r>
              <a:rPr lang="ru-RU" sz="4200" cap="none" dirty="0">
                <a:latin typeface="Arial" panose="020B0604020202020204" pitchFamily="34" charset="0"/>
                <a:cs typeface="Arial" panose="020B0604020202020204" pitchFamily="34" charset="0"/>
              </a:rPr>
              <a:t> (лицензии), </a:t>
            </a:r>
            <a:r>
              <a:rPr lang="ru-RU" dirty="0">
                <a:latin typeface="Arial" panose="020B0604020202020204" pitchFamily="34" charset="0"/>
                <a:cs typeface="Arial" panose="020B0604020202020204" pitchFamily="34" charset="0"/>
              </a:rPr>
              <a:t>если такое разрешение (такая лицензия) обязательно (обязательна), -</a:t>
            </a:r>
          </a:p>
          <a:p>
            <a:r>
              <a:rPr lang="ru-RU" dirty="0">
                <a:latin typeface="Arial" panose="020B0604020202020204" pitchFamily="34" charset="0"/>
                <a:cs typeface="Arial" panose="020B0604020202020204" pitchFamily="34" charset="0"/>
              </a:rPr>
              <a:t>влечет наложение административного штрафа на граждан в размере от двух тысяч до двух тысяч пятисот рублей с конфискацией изготовленной продукции, орудий производства и сырья или без таковой; на должностных лиц - от четырех тысяч до пяти тысяч рублей с конфискацией изготовленной продукции, орудий производства и сырья или без таковой; на юридических лиц - от сорока тысяч до пятидесяти тысяч рублей с конфискацией изготовленной продукции, орудий производства и сырья или без таковой.</a:t>
            </a:r>
          </a:p>
          <a:p>
            <a:r>
              <a:rPr lang="ru-RU" sz="5000" cap="none" dirty="0">
                <a:latin typeface="Arial" panose="020B0604020202020204" pitchFamily="34" charset="0"/>
                <a:cs typeface="Arial" panose="020B0604020202020204" pitchFamily="34" charset="0"/>
              </a:rPr>
              <a:t>3. осуществление предпринимательской деятельности с нарушением требований и условий, предусмотренных специальным разрешением (лицензией), </a:t>
            </a:r>
            <a:r>
              <a:rPr lang="ru-RU" dirty="0">
                <a:latin typeface="Arial" panose="020B0604020202020204" pitchFamily="34" charset="0"/>
                <a:cs typeface="Arial" panose="020B0604020202020204" pitchFamily="34" charset="0"/>
              </a:rPr>
              <a:t>-</a:t>
            </a:r>
          </a:p>
          <a:p>
            <a:r>
              <a:rPr lang="ru-RU" dirty="0">
                <a:latin typeface="Arial" panose="020B0604020202020204" pitchFamily="34" charset="0"/>
                <a:cs typeface="Arial" panose="020B0604020202020204" pitchFamily="34" charset="0"/>
              </a:rPr>
              <a:t>влечет предупреждение или наложение административного штрафа на граждан в размере от одной тысячи пятисот до двух тысяч рублей; на должностных лиц - от трех тысяч до четырех тысяч рублей; на юридических лиц - от тридцати тысяч до сорока тысяч рублей.</a:t>
            </a:r>
          </a:p>
          <a:p>
            <a:r>
              <a:rPr lang="ru-RU" sz="5000" cap="none" dirty="0">
                <a:latin typeface="Arial" panose="020B0604020202020204" pitchFamily="34" charset="0"/>
                <a:cs typeface="Arial" panose="020B0604020202020204" pitchFamily="34" charset="0"/>
              </a:rPr>
              <a:t>4. осуществление предпринимательской деятельности с грубым нарушением требований и условий, предусмотренных специальным разрешением (лицензией), -</a:t>
            </a:r>
          </a:p>
          <a:p>
            <a:r>
              <a:rPr lang="ru-RU" dirty="0">
                <a:latin typeface="Arial" panose="020B0604020202020204" pitchFamily="34" charset="0"/>
                <a:cs typeface="Arial" panose="020B0604020202020204" pitchFamily="34" charset="0"/>
              </a:rPr>
              <a:t>влечет наложение административного штрафа на лиц, осуществляющих предпринимательскую деятельность без образования юридического лица, в размере от четырех тысяч до восьми тысяч рублей или административное приостановление деятельности на срок до девяноста суток; на должностных лиц - от пяти тысяч до десяти тысяч рублей; на юридических лиц - от ста тысяч до двухсот тысяч рублей или административное приостановление деятельности на срок до девяноста суток.</a:t>
            </a:r>
          </a:p>
          <a:p>
            <a:endParaRPr lang="ru-RU" dirty="0"/>
          </a:p>
        </p:txBody>
      </p:sp>
    </p:spTree>
    <p:extLst>
      <p:ext uri="{BB962C8B-B14F-4D97-AF65-F5344CB8AC3E}">
        <p14:creationId xmlns:p14="http://schemas.microsoft.com/office/powerpoint/2010/main" val="3152327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8701248C-B0AB-9742-8270-29421ADA3B48}"/>
              </a:ext>
            </a:extLst>
          </p:cNvPr>
          <p:cNvSpPr/>
          <p:nvPr/>
        </p:nvSpPr>
        <p:spPr>
          <a:xfrm>
            <a:off x="512956" y="211873"/>
            <a:ext cx="10802744" cy="2739211"/>
          </a:xfrm>
          <a:prstGeom prst="rect">
            <a:avLst/>
          </a:prstGeom>
        </p:spPr>
        <p:txBody>
          <a:bodyPr wrap="square">
            <a:spAutoFit/>
          </a:bodyPr>
          <a:lstStyle/>
          <a:p>
            <a:pPr algn="ctr"/>
            <a:r>
              <a:rPr lang="ru-RU" sz="3200" dirty="0">
                <a:solidFill>
                  <a:srgbClr val="C00000"/>
                </a:solidFill>
                <a:ea typeface="Calibri" panose="020F0502020204030204" pitchFamily="34" charset="0"/>
              </a:rPr>
              <a:t>Лицензия и договор</a:t>
            </a:r>
          </a:p>
          <a:p>
            <a:pPr algn="just"/>
            <a:endParaRPr lang="ru-RU" sz="2000" dirty="0">
              <a:solidFill>
                <a:srgbClr val="C00000"/>
              </a:solidFill>
              <a:ea typeface="Calibri" panose="020F0502020204030204" pitchFamily="34" charset="0"/>
            </a:endParaRPr>
          </a:p>
          <a:p>
            <a:pPr algn="just"/>
            <a:r>
              <a:rPr lang="ru-RU" sz="2000" dirty="0">
                <a:latin typeface="Arial" panose="020B0604020202020204" pitchFamily="34" charset="0"/>
                <a:ea typeface="Calibri" panose="020F0502020204030204" pitchFamily="34" charset="0"/>
                <a:cs typeface="Arial" panose="020B0604020202020204" pitchFamily="34" charset="0"/>
              </a:rPr>
              <a:t>согласно </a:t>
            </a:r>
            <a:r>
              <a:rPr lang="ru-RU" sz="2000" dirty="0">
                <a:solidFill>
                  <a:srgbClr val="0000FF"/>
                </a:solidFill>
                <a:latin typeface="Arial" panose="020B0604020202020204" pitchFamily="34" charset="0"/>
                <a:ea typeface="Calibri" panose="020F0502020204030204" pitchFamily="34" charset="0"/>
                <a:cs typeface="Arial" panose="020B0604020202020204" pitchFamily="34" charset="0"/>
                <a:hlinkClick r:id="rId2"/>
              </a:rPr>
              <a:t>п. 17</a:t>
            </a:r>
            <a:r>
              <a:rPr lang="ru-RU" sz="2000" dirty="0">
                <a:latin typeface="Arial" panose="020B0604020202020204" pitchFamily="34" charset="0"/>
                <a:ea typeface="Calibri" panose="020F0502020204030204" pitchFamily="34" charset="0"/>
                <a:cs typeface="Arial" panose="020B0604020202020204" pitchFamily="34" charset="0"/>
              </a:rPr>
              <a:t> Правил предоставления медицинскими организациями платных медицинских услуг, утвержденных Постановлением Правительства РФ от 04.10.2012 </a:t>
            </a:r>
            <a:r>
              <a:rPr lang="ru-RU" sz="2000" dirty="0" err="1">
                <a:latin typeface="Arial" panose="020B0604020202020204" pitchFamily="34" charset="0"/>
                <a:ea typeface="Calibri" panose="020F0502020204030204" pitchFamily="34" charset="0"/>
                <a:cs typeface="Arial" panose="020B0604020202020204" pitchFamily="34" charset="0"/>
              </a:rPr>
              <a:t>N</a:t>
            </a:r>
            <a:r>
              <a:rPr lang="ru-RU" sz="2000" dirty="0">
                <a:latin typeface="Arial" panose="020B0604020202020204" pitchFamily="34" charset="0"/>
                <a:ea typeface="Calibri" panose="020F0502020204030204" pitchFamily="34" charset="0"/>
                <a:cs typeface="Arial" panose="020B0604020202020204" pitchFamily="34" charset="0"/>
              </a:rPr>
              <a:t> 1006, договор, заключаемый с потребителем и исполнителем в письменной форме, должен содержать в том числе: номер лицензии на осуществление медицинской деятельности, дату ее регистрации, адрес места жительства и телефон организации, выдавшей лицензию медицинской организации</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1799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8FB811-90A8-024F-B26B-ADC0914F7BA4}"/>
              </a:ext>
            </a:extLst>
          </p:cNvPr>
          <p:cNvSpPr>
            <a:spLocks noGrp="1"/>
          </p:cNvSpPr>
          <p:nvPr>
            <p:ph type="title"/>
          </p:nvPr>
        </p:nvSpPr>
        <p:spPr>
          <a:xfrm>
            <a:off x="490654" y="0"/>
            <a:ext cx="10592029" cy="1037063"/>
          </a:xfrm>
        </p:spPr>
        <p:txBody>
          <a:bodyPr>
            <a:normAutofit/>
          </a:bodyPr>
          <a:lstStyle/>
          <a:p>
            <a:pPr algn="ctr"/>
            <a:r>
              <a:rPr lang="ru-RU" sz="3200" dirty="0"/>
              <a:t>Права и обязанности медицинских организаций</a:t>
            </a:r>
          </a:p>
        </p:txBody>
      </p:sp>
      <p:graphicFrame>
        <p:nvGraphicFramePr>
          <p:cNvPr id="4" name="Объект 3">
            <a:extLst>
              <a:ext uri="{FF2B5EF4-FFF2-40B4-BE49-F238E27FC236}">
                <a16:creationId xmlns:a16="http://schemas.microsoft.com/office/drawing/2014/main" id="{58A407AD-7E13-934F-9E6D-75E6AAA443B3}"/>
              </a:ext>
            </a:extLst>
          </p:cNvPr>
          <p:cNvGraphicFramePr>
            <a:graphicFrameLocks noGrp="1"/>
          </p:cNvGraphicFramePr>
          <p:nvPr>
            <p:ph sz="quarter" idx="13"/>
            <p:extLst>
              <p:ext uri="{D42A27DB-BD31-4B8C-83A1-F6EECF244321}">
                <p14:modId xmlns:p14="http://schemas.microsoft.com/office/powerpoint/2010/main" val="4037438263"/>
              </p:ext>
            </p:extLst>
          </p:nvPr>
        </p:nvGraphicFramePr>
        <p:xfrm>
          <a:off x="1" y="702527"/>
          <a:ext cx="11701346" cy="5916647"/>
        </p:xfrm>
        <a:graphic>
          <a:graphicData uri="http://schemas.openxmlformats.org/drawingml/2006/table">
            <a:tbl>
              <a:tblPr/>
              <a:tblGrid>
                <a:gridCol w="5944138">
                  <a:extLst>
                    <a:ext uri="{9D8B030D-6E8A-4147-A177-3AD203B41FA5}">
                      <a16:colId xmlns:a16="http://schemas.microsoft.com/office/drawing/2014/main" val="1178543244"/>
                    </a:ext>
                  </a:extLst>
                </a:gridCol>
                <a:gridCol w="5757208">
                  <a:extLst>
                    <a:ext uri="{9D8B030D-6E8A-4147-A177-3AD203B41FA5}">
                      <a16:colId xmlns:a16="http://schemas.microsoft.com/office/drawing/2014/main" val="3970821722"/>
                    </a:ext>
                  </a:extLst>
                </a:gridCol>
              </a:tblGrid>
              <a:tr h="0">
                <a:tc>
                  <a:txBody>
                    <a:bodyPr/>
                    <a:lstStyle/>
                    <a:p>
                      <a:pPr algn="l" fontAlgn="b"/>
                      <a:r>
                        <a:rPr lang="ru-RU" sz="300" b="0">
                          <a:solidFill>
                            <a:srgbClr val="FFFFFF"/>
                          </a:solidFill>
                          <a:effectLst/>
                          <a:latin typeface="Open Sans"/>
                        </a:rPr>
                        <a:t>Права медицинских организаций</a:t>
                      </a:r>
                    </a:p>
                  </a:txBody>
                  <a:tcPr marL="25631" marR="25631" marT="25631" marB="25631" anchor="b">
                    <a:lnL>
                      <a:noFill/>
                    </a:lnL>
                    <a:lnR>
                      <a:noFill/>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fontAlgn="b"/>
                      <a:r>
                        <a:rPr lang="ru-RU" sz="300" b="0">
                          <a:solidFill>
                            <a:srgbClr val="FFFFFF"/>
                          </a:solidFill>
                          <a:effectLst/>
                          <a:latin typeface="Open Sans"/>
                        </a:rPr>
                        <a:t>Дополнительная информация</a:t>
                      </a:r>
                    </a:p>
                  </a:txBody>
                  <a:tcPr marL="25631" marR="25631" marT="25631" marB="25631" anchor="b">
                    <a:lnL>
                      <a:noFill/>
                    </a:lnL>
                    <a:lnR>
                      <a:noFill/>
                    </a:lnR>
                    <a:lnT>
                      <a:noFill/>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498832935"/>
                  </a:ext>
                </a:extLst>
              </a:tr>
              <a:tr h="822138">
                <a:tc>
                  <a:txBody>
                    <a:bodyPr/>
                    <a:lstStyle/>
                    <a:p>
                      <a:pPr fontAlgn="t"/>
                      <a:r>
                        <a:rPr lang="ru-RU" sz="1100">
                          <a:solidFill>
                            <a:srgbClr val="333333"/>
                          </a:solidFill>
                          <a:effectLst/>
                          <a:latin typeface="Arial" panose="020B0604020202020204" pitchFamily="34" charset="0"/>
                          <a:cs typeface="Arial" panose="020B0604020202020204" pitchFamily="34" charset="0"/>
                        </a:rPr>
                        <a:t>Вносить учредителю предложения по оптимизации оказания гражданам МП</a:t>
                      </a:r>
                    </a:p>
                  </a:txBody>
                  <a:tcPr marL="25631" marR="25631" marT="25631" marB="2563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ru-RU" sz="1100" u="none" dirty="0">
                          <a:solidFill>
                            <a:srgbClr val="333333"/>
                          </a:solidFill>
                          <a:effectLst/>
                          <a:latin typeface="Arial" panose="020B0604020202020204" pitchFamily="34" charset="0"/>
                          <a:cs typeface="Arial" panose="020B0604020202020204" pitchFamily="34" charset="0"/>
                        </a:rPr>
                        <a:t>Учредитель (госорган, орган местного самоуправления, частное лицо), рассмотрев предложения, может внести необходимые изменения (в структуру МО, в перечень видов осуществляемой деятельности, принять решение о дополнительном финансировании, увеличении штатов и др.)</a:t>
                      </a:r>
                    </a:p>
                  </a:txBody>
                  <a:tcPr marL="25631" marR="25631" marT="25631" marB="2563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77372343"/>
                  </a:ext>
                </a:extLst>
              </a:tr>
              <a:tr h="508360">
                <a:tc>
                  <a:txBody>
                    <a:bodyPr/>
                    <a:lstStyle/>
                    <a:p>
                      <a:pPr fontAlgn="t"/>
                      <a:r>
                        <a:rPr lang="ru-RU" sz="1100" dirty="0">
                          <a:solidFill>
                            <a:srgbClr val="333333"/>
                          </a:solidFill>
                          <a:effectLst/>
                          <a:latin typeface="Arial" panose="020B0604020202020204" pitchFamily="34" charset="0"/>
                          <a:cs typeface="Arial" panose="020B0604020202020204" pitchFamily="34" charset="0"/>
                        </a:rPr>
                        <a:t>Участвовать в оказании МП по программе государственных гарантий бесплатного оказания гражданам медицинской помощи, включающей в себя базовую программу ОМС</a:t>
                      </a:r>
                    </a:p>
                  </a:txBody>
                  <a:tcPr marL="25631" marR="25631" marT="25631" marB="2563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ru-RU" sz="1100" u="none" dirty="0">
                          <a:solidFill>
                            <a:srgbClr val="333333"/>
                          </a:solidFill>
                          <a:effectLst/>
                          <a:latin typeface="Arial" panose="020B0604020202020204" pitchFamily="34" charset="0"/>
                          <a:cs typeface="Arial" panose="020B0604020202020204" pitchFamily="34" charset="0"/>
                        </a:rPr>
                        <a:t>Постановление Правительства РФ от 19.12.2020 № 1382 “О Программе государственных гарантий бесплатного оказания гражданам медицинской помощи на 2021 год”</a:t>
                      </a:r>
                    </a:p>
                  </a:txBody>
                  <a:tcPr marL="25631" marR="25631" marT="25631" marB="2563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60230453"/>
                  </a:ext>
                </a:extLst>
              </a:tr>
              <a:tr h="1763470">
                <a:tc>
                  <a:txBody>
                    <a:bodyPr/>
                    <a:lstStyle/>
                    <a:p>
                      <a:pPr fontAlgn="t"/>
                      <a:r>
                        <a:rPr lang="ru-RU" sz="1100" dirty="0">
                          <a:solidFill>
                            <a:srgbClr val="333333"/>
                          </a:solidFill>
                          <a:effectLst/>
                          <a:latin typeface="Arial" panose="020B0604020202020204" pitchFamily="34" charset="0"/>
                          <a:cs typeface="Arial" panose="020B0604020202020204" pitchFamily="34" charset="0"/>
                        </a:rPr>
                        <a:t>Выдавать рецепты на лекарственные препараты в порядке, установленном уполномоченным федеральным органом исполнительной власти</a:t>
                      </a:r>
                    </a:p>
                  </a:txBody>
                  <a:tcPr marL="25631" marR="25631" marT="25631" marB="2563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ru-RU" sz="1100" u="none" dirty="0">
                          <a:solidFill>
                            <a:srgbClr val="000000"/>
                          </a:solidFill>
                          <a:effectLst/>
                          <a:latin typeface="Arial" panose="020B0604020202020204" pitchFamily="34" charset="0"/>
                          <a:cs typeface="Arial" panose="020B0604020202020204" pitchFamily="34" charset="0"/>
                        </a:rPr>
                        <a:t>Приказ Минздрава России от 14.01.2019 </a:t>
                      </a:r>
                      <a:r>
                        <a:rPr lang="en-GB" sz="1100" u="none" dirty="0">
                          <a:solidFill>
                            <a:srgbClr val="000000"/>
                          </a:solidFill>
                          <a:effectLst/>
                          <a:latin typeface="Arial" panose="020B0604020202020204" pitchFamily="34" charset="0"/>
                          <a:cs typeface="Arial" panose="020B0604020202020204" pitchFamily="34" charset="0"/>
                        </a:rPr>
                        <a:t>N 4</a:t>
                      </a:r>
                      <a:r>
                        <a:rPr lang="ru-RU" sz="1100" u="none" dirty="0">
                          <a:solidFill>
                            <a:srgbClr val="000000"/>
                          </a:solidFill>
                          <a:effectLst/>
                          <a:latin typeface="Arial" panose="020B0604020202020204" pitchFamily="34" charset="0"/>
                          <a:cs typeface="Arial" panose="020B0604020202020204" pitchFamily="34" charset="0"/>
                        </a:rPr>
                        <a:t>н (ред. от 08.10.2020) "Об утверждении порядка назначения лекарственных препаратов, форм рецептурных бланков на лекарственные препараты, порядка оформления указанных бланков, их учета и хранения" (Зарегистрировано в Минюсте России 26.03.2019 </a:t>
                      </a:r>
                      <a:r>
                        <a:rPr lang="en-GB" sz="1100" u="none" dirty="0">
                          <a:solidFill>
                            <a:srgbClr val="000000"/>
                          </a:solidFill>
                          <a:effectLst/>
                          <a:latin typeface="Arial" panose="020B0604020202020204" pitchFamily="34" charset="0"/>
                          <a:cs typeface="Arial" panose="020B0604020202020204" pitchFamily="34" charset="0"/>
                        </a:rPr>
                        <a:t>N 54173)</a:t>
                      </a:r>
                      <a:endParaRPr lang="ru-RU" sz="1100" u="none" dirty="0">
                        <a:solidFill>
                          <a:srgbClr val="000000"/>
                        </a:solidFill>
                        <a:effectLst/>
                        <a:latin typeface="Arial" panose="020B0604020202020204" pitchFamily="34" charset="0"/>
                        <a:cs typeface="Arial" panose="020B0604020202020204" pitchFamily="34" charset="0"/>
                      </a:endParaRPr>
                    </a:p>
                    <a:p>
                      <a:pPr fontAlgn="t"/>
                      <a:endParaRPr lang="ru-RU" sz="1100" u="none" dirty="0">
                        <a:solidFill>
                          <a:srgbClr val="000000"/>
                        </a:solidFill>
                        <a:effectLst/>
                        <a:latin typeface="Arial" panose="020B0604020202020204" pitchFamily="34" charset="0"/>
                        <a:cs typeface="Arial" panose="020B0604020202020204" pitchFamily="34" charset="0"/>
                      </a:endParaRPr>
                    </a:p>
                    <a:p>
                      <a:pPr fontAlgn="t"/>
                      <a:r>
                        <a:rPr lang="ru-RU" sz="1100" u="none" dirty="0">
                          <a:solidFill>
                            <a:srgbClr val="000000"/>
                          </a:solidFill>
                          <a:effectLst/>
                          <a:latin typeface="Arial" panose="020B0604020202020204" pitchFamily="34" charset="0"/>
                          <a:cs typeface="Arial" panose="020B0604020202020204" pitchFamily="34" charset="0"/>
                        </a:rPr>
                        <a:t>Приказ </a:t>
                      </a:r>
                      <a:r>
                        <a:rPr lang="ru-RU" sz="1100" u="none" dirty="0" err="1">
                          <a:solidFill>
                            <a:srgbClr val="000000"/>
                          </a:solidFill>
                          <a:effectLst/>
                          <a:latin typeface="Arial" panose="020B0604020202020204" pitchFamily="34" charset="0"/>
                          <a:cs typeface="Arial" panose="020B0604020202020204" pitchFamily="34" charset="0"/>
                        </a:rPr>
                        <a:t>Минздравсоцразвития</a:t>
                      </a:r>
                      <a:r>
                        <a:rPr lang="ru-RU" sz="1100" u="none" dirty="0">
                          <a:solidFill>
                            <a:srgbClr val="000000"/>
                          </a:solidFill>
                          <a:effectLst/>
                          <a:latin typeface="Arial" panose="020B0604020202020204" pitchFamily="34" charset="0"/>
                          <a:cs typeface="Arial" panose="020B0604020202020204" pitchFamily="34" charset="0"/>
                        </a:rPr>
                        <a:t> РФ от 12.02.2007 № 110 “О порядке назначения и выписывания лекарственных препаратов, изделий медицинского назначения и специализированных продуктов лечебного питания” — некоторые положения до сих пор действуют</a:t>
                      </a:r>
                    </a:p>
                    <a:p>
                      <a:pPr fontAlgn="t"/>
                      <a:r>
                        <a:rPr lang="ru-RU" sz="1100" u="none" dirty="0">
                          <a:solidFill>
                            <a:srgbClr val="000000"/>
                          </a:solidFill>
                          <a:effectLst/>
                          <a:latin typeface="Arial" panose="020B0604020202020204" pitchFamily="34" charset="0"/>
                          <a:cs typeface="Arial" panose="020B0604020202020204" pitchFamily="34" charset="0"/>
                        </a:rPr>
                        <a:t>Нормативная база по льготному лекарственному обеспечению очень обширна</a:t>
                      </a:r>
                    </a:p>
                  </a:txBody>
                  <a:tcPr marL="25631" marR="25631" marT="25631" marB="2563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447075792"/>
                  </a:ext>
                </a:extLst>
              </a:tr>
              <a:tr h="1449693">
                <a:tc>
                  <a:txBody>
                    <a:bodyPr/>
                    <a:lstStyle/>
                    <a:p>
                      <a:pPr fontAlgn="t"/>
                      <a:r>
                        <a:rPr lang="ru-RU" sz="1100" b="0" dirty="0">
                          <a:solidFill>
                            <a:srgbClr val="333333"/>
                          </a:solidFill>
                          <a:effectLst/>
                          <a:latin typeface="Arial" panose="020B0604020202020204" pitchFamily="34" charset="0"/>
                          <a:cs typeface="Arial" panose="020B0604020202020204" pitchFamily="34" charset="0"/>
                        </a:rPr>
                        <a:t>Выдавать справки, медицинские заключения и листки нетрудоспособности в порядке, установленном уполномоченным федеральным органом исполнительной власти</a:t>
                      </a:r>
                    </a:p>
                  </a:txBody>
                  <a:tcPr marL="25631" marR="25631" marT="25631" marB="2563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100" b="0" i="0" kern="1200" dirty="0">
                          <a:solidFill>
                            <a:schemeClr val="tx1"/>
                          </a:solidFill>
                          <a:effectLst/>
                          <a:latin typeface="Arial" panose="020B0604020202020204" pitchFamily="34" charset="0"/>
                          <a:ea typeface="+mn-ea"/>
                          <a:cs typeface="Arial" panose="020B0604020202020204" pitchFamily="34" charset="0"/>
                        </a:rPr>
                        <a:t>Приказ Минздрава России от 14.09.2020 </a:t>
                      </a:r>
                      <a:r>
                        <a:rPr lang="en-GB" sz="1100" b="0" i="0" kern="1200" dirty="0">
                          <a:solidFill>
                            <a:schemeClr val="tx1"/>
                          </a:solidFill>
                          <a:effectLst/>
                          <a:latin typeface="Arial" panose="020B0604020202020204" pitchFamily="34" charset="0"/>
                          <a:ea typeface="+mn-ea"/>
                          <a:cs typeface="Arial" panose="020B0604020202020204" pitchFamily="34" charset="0"/>
                        </a:rPr>
                        <a:t>N 972</a:t>
                      </a:r>
                      <a:r>
                        <a:rPr lang="ru-RU" sz="1100" b="0" i="0" kern="1200" dirty="0">
                          <a:solidFill>
                            <a:schemeClr val="tx1"/>
                          </a:solidFill>
                          <a:effectLst/>
                          <a:latin typeface="Arial" panose="020B0604020202020204" pitchFamily="34" charset="0"/>
                          <a:ea typeface="+mn-ea"/>
                          <a:cs typeface="Arial" panose="020B0604020202020204" pitchFamily="34" charset="0"/>
                        </a:rPr>
                        <a:t>н "Об утверждении Порядка выдачи медицинскими организациями справок и медицинских заключений"</a:t>
                      </a:r>
                      <a:br>
                        <a:rPr lang="ru-RU" sz="1100" b="0" dirty="0">
                          <a:latin typeface="Arial" panose="020B0604020202020204" pitchFamily="34" charset="0"/>
                          <a:cs typeface="Arial" panose="020B0604020202020204" pitchFamily="34" charset="0"/>
                        </a:rPr>
                      </a:br>
                      <a:br>
                        <a:rPr lang="ru-RU" sz="1100" b="0" dirty="0">
                          <a:latin typeface="Arial" panose="020B0604020202020204" pitchFamily="34" charset="0"/>
                          <a:cs typeface="Arial" panose="020B0604020202020204" pitchFamily="34" charset="0"/>
                        </a:rPr>
                      </a:br>
                      <a:r>
                        <a:rPr lang="ru-RU" sz="1100" b="0" i="0" kern="1200" dirty="0">
                          <a:solidFill>
                            <a:schemeClr val="tx1"/>
                          </a:solidFill>
                          <a:effectLst/>
                          <a:latin typeface="Arial" panose="020B0604020202020204" pitchFamily="34" charset="0"/>
                          <a:ea typeface="+mn-ea"/>
                          <a:cs typeface="Arial" panose="020B0604020202020204" pitchFamily="34" charset="0"/>
                        </a:rPr>
                        <a:t>Приказ Министерства здравоохранения РФ от 1 сентября 2020 г. № 925н “Об утверждении порядка выдачи и оформления листков нетрудоспособности, включая порядок формирования листков нетрудоспособности в форме электронного документа”</a:t>
                      </a:r>
                    </a:p>
                    <a:p>
                      <a:pPr fontAlgn="t"/>
                      <a:endParaRPr lang="ru-RU" sz="1100" b="0" dirty="0">
                        <a:solidFill>
                          <a:srgbClr val="000000"/>
                        </a:solidFill>
                        <a:effectLst/>
                        <a:latin typeface="Arial" panose="020B0604020202020204" pitchFamily="34" charset="0"/>
                        <a:cs typeface="Arial" panose="020B0604020202020204" pitchFamily="34" charset="0"/>
                      </a:endParaRPr>
                    </a:p>
                  </a:txBody>
                  <a:tcPr marL="25631" marR="25631" marT="25631" marB="2563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51765589"/>
                  </a:ext>
                </a:extLst>
              </a:tr>
              <a:tr h="508360">
                <a:tc>
                  <a:txBody>
                    <a:bodyPr/>
                    <a:lstStyle/>
                    <a:p>
                      <a:pPr fontAlgn="t"/>
                      <a:r>
                        <a:rPr lang="ru-RU" sz="1100" b="0">
                          <a:solidFill>
                            <a:srgbClr val="333333"/>
                          </a:solidFill>
                          <a:effectLst/>
                          <a:latin typeface="Arial" panose="020B0604020202020204" pitchFamily="34" charset="0"/>
                          <a:cs typeface="Arial" panose="020B0604020202020204" pitchFamily="34" charset="0"/>
                        </a:rPr>
                        <a:t>Осуществлять научную и (или) научно-исследовательскую деятельность, проводить фундаментальные и прикладные научные исследования</a:t>
                      </a:r>
                    </a:p>
                  </a:txBody>
                  <a:tcPr marL="25631" marR="25631" marT="25631" marB="2563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endParaRPr lang="ru-RU" sz="1100" b="0" dirty="0">
                        <a:solidFill>
                          <a:srgbClr val="333333"/>
                        </a:solidFill>
                        <a:effectLst/>
                        <a:latin typeface="Arial" panose="020B0604020202020204" pitchFamily="34" charset="0"/>
                        <a:cs typeface="Arial" panose="020B0604020202020204" pitchFamily="34" charset="0"/>
                      </a:endParaRPr>
                    </a:p>
                  </a:txBody>
                  <a:tcPr marL="25631" marR="25631" marT="25631" marB="25631">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94587087"/>
                  </a:ext>
                </a:extLst>
              </a:tr>
              <a:tr h="665249">
                <a:tc>
                  <a:txBody>
                    <a:bodyPr/>
                    <a:lstStyle/>
                    <a:p>
                      <a:pPr fontAlgn="t"/>
                      <a:r>
                        <a:rPr lang="ru-RU" sz="1100" b="0" dirty="0">
                          <a:solidFill>
                            <a:srgbClr val="333333"/>
                          </a:solidFill>
                          <a:effectLst/>
                          <a:latin typeface="Arial" panose="020B0604020202020204" pitchFamily="34" charset="0"/>
                          <a:cs typeface="Arial" panose="020B0604020202020204" pitchFamily="34" charset="0"/>
                        </a:rPr>
                        <a:t>Создавать локальные информационные системы, содержащие данные о пациентах и об оказываемых им медицинских услугах, с соблюдением установленных законодательством РФ требований о защите персональных данных и соблюдением врачебной тайны</a:t>
                      </a:r>
                    </a:p>
                  </a:txBody>
                  <a:tcPr marL="25631" marR="25631" marT="25631" marB="25631">
                    <a:lnL>
                      <a:noFill/>
                    </a:lnL>
                    <a:lnR>
                      <a:noFill/>
                    </a:lnR>
                    <a:lnT w="9525" cap="flat" cmpd="sng" algn="ctr">
                      <a:solidFill>
                        <a:srgbClr val="DDDDDD"/>
                      </a:solidFill>
                      <a:prstDash val="solid"/>
                      <a:round/>
                      <a:headEnd type="none" w="med" len="med"/>
                      <a:tailEnd type="none" w="med" len="med"/>
                    </a:lnT>
                    <a:lnB w="19050" cap="flat" cmpd="sng" algn="ctr">
                      <a:solidFill>
                        <a:srgbClr val="1E3D6B"/>
                      </a:solidFill>
                      <a:prstDash val="solid"/>
                      <a:round/>
                      <a:headEnd type="none" w="med" len="med"/>
                      <a:tailEnd type="none" w="med" len="med"/>
                    </a:lnB>
                    <a:solidFill>
                      <a:srgbClr val="FFFFFF"/>
                    </a:solidFill>
                  </a:tcPr>
                </a:tc>
                <a:tc>
                  <a:txBody>
                    <a:bodyPr/>
                    <a:lstStyle/>
                    <a:p>
                      <a:pPr fontAlgn="t"/>
                      <a:r>
                        <a:rPr lang="ru-RU" sz="1100" b="0" dirty="0">
                          <a:solidFill>
                            <a:srgbClr val="000000"/>
                          </a:solidFill>
                          <a:effectLst/>
                          <a:latin typeface="Arial" panose="020B0604020202020204" pitchFamily="34" charset="0"/>
                          <a:cs typeface="Arial" panose="020B0604020202020204" pitchFamily="34" charset="0"/>
                        </a:rPr>
                        <a:t>№ 152-ФЗ “О персональных данных»</a:t>
                      </a:r>
                    </a:p>
                    <a:p>
                      <a:pPr fontAlgn="t"/>
                      <a:r>
                        <a:rPr lang="ru-RU" sz="1100" b="0" i="0" kern="1200" dirty="0">
                          <a:solidFill>
                            <a:srgbClr val="000000"/>
                          </a:solidFill>
                          <a:effectLst/>
                          <a:latin typeface="Arial" panose="020B0604020202020204" pitchFamily="34" charset="0"/>
                          <a:ea typeface="+mn-ea"/>
                          <a:cs typeface="Arial" panose="020B0604020202020204" pitchFamily="34" charset="0"/>
                        </a:rPr>
                        <a:t>№</a:t>
                      </a:r>
                      <a:r>
                        <a:rPr lang="ru-RU" sz="1100" b="0" i="0" kern="1200" dirty="0">
                          <a:solidFill>
                            <a:schemeClr val="tx1"/>
                          </a:solidFill>
                          <a:effectLst/>
                          <a:latin typeface="Arial" panose="020B0604020202020204" pitchFamily="34" charset="0"/>
                          <a:ea typeface="+mn-ea"/>
                          <a:cs typeface="Arial" panose="020B0604020202020204" pitchFamily="34" charset="0"/>
                        </a:rPr>
                        <a:t>242-ФЗ «О применении информационных технологий в сфере охраны здоровья»</a:t>
                      </a:r>
                      <a:endParaRPr lang="ru-RU" sz="1100" b="0" dirty="0">
                        <a:solidFill>
                          <a:srgbClr val="000000"/>
                        </a:solidFill>
                        <a:effectLst/>
                        <a:latin typeface="Arial" panose="020B0604020202020204" pitchFamily="34" charset="0"/>
                        <a:cs typeface="Arial" panose="020B0604020202020204" pitchFamily="34" charset="0"/>
                      </a:endParaRPr>
                    </a:p>
                  </a:txBody>
                  <a:tcPr marL="25631" marR="25631" marT="25631" marB="25631">
                    <a:lnL>
                      <a:noFill/>
                    </a:lnL>
                    <a:lnR>
                      <a:noFill/>
                    </a:lnR>
                    <a:lnT w="9525" cap="flat" cmpd="sng" algn="ctr">
                      <a:solidFill>
                        <a:srgbClr val="DDDDDD"/>
                      </a:solidFill>
                      <a:prstDash val="solid"/>
                      <a:round/>
                      <a:headEnd type="none" w="med" len="med"/>
                      <a:tailEnd type="none" w="med" len="med"/>
                    </a:lnT>
                    <a:lnB w="19050" cap="flat" cmpd="sng" algn="ctr">
                      <a:solidFill>
                        <a:srgbClr val="1E3D6B"/>
                      </a:solidFill>
                      <a:prstDash val="solid"/>
                      <a:round/>
                      <a:headEnd type="none" w="med" len="med"/>
                      <a:tailEnd type="none" w="med" len="med"/>
                    </a:lnB>
                    <a:solidFill>
                      <a:srgbClr val="FFFFFF"/>
                    </a:solidFill>
                  </a:tcPr>
                </a:tc>
                <a:extLst>
                  <a:ext uri="{0D108BD9-81ED-4DB2-BD59-A6C34878D82A}">
                    <a16:rowId xmlns:a16="http://schemas.microsoft.com/office/drawing/2014/main" val="1532945345"/>
                  </a:ext>
                </a:extLst>
              </a:tr>
            </a:tbl>
          </a:graphicData>
        </a:graphic>
      </p:graphicFrame>
    </p:spTree>
    <p:extLst>
      <p:ext uri="{BB962C8B-B14F-4D97-AF65-F5344CB8AC3E}">
        <p14:creationId xmlns:p14="http://schemas.microsoft.com/office/powerpoint/2010/main" val="1927417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99D9EF-D3F1-C844-B1C2-D18425FBC99A}"/>
              </a:ext>
            </a:extLst>
          </p:cNvPr>
          <p:cNvSpPr>
            <a:spLocks noGrp="1"/>
          </p:cNvSpPr>
          <p:nvPr>
            <p:ph type="title"/>
          </p:nvPr>
        </p:nvSpPr>
        <p:spPr>
          <a:xfrm>
            <a:off x="524107" y="1"/>
            <a:ext cx="10558576" cy="1405054"/>
          </a:xfrm>
        </p:spPr>
        <p:txBody>
          <a:bodyPr>
            <a:normAutofit/>
          </a:bodyPr>
          <a:lstStyle/>
          <a:p>
            <a:r>
              <a:rPr lang="ru-RU" sz="3200" dirty="0"/>
              <a:t>Обязанности медицинских организаций</a:t>
            </a:r>
          </a:p>
        </p:txBody>
      </p:sp>
      <p:sp>
        <p:nvSpPr>
          <p:cNvPr id="3" name="Объект 2">
            <a:extLst>
              <a:ext uri="{FF2B5EF4-FFF2-40B4-BE49-F238E27FC236}">
                <a16:creationId xmlns:a16="http://schemas.microsoft.com/office/drawing/2014/main" id="{F17EADB8-4A15-2C4B-AD94-4E94E21F22DC}"/>
              </a:ext>
            </a:extLst>
          </p:cNvPr>
          <p:cNvSpPr>
            <a:spLocks noGrp="1"/>
          </p:cNvSpPr>
          <p:nvPr>
            <p:ph sz="quarter" idx="13"/>
          </p:nvPr>
        </p:nvSpPr>
        <p:spPr>
          <a:xfrm>
            <a:off x="423746" y="947854"/>
            <a:ext cx="10656761" cy="4426731"/>
          </a:xfrm>
        </p:spPr>
        <p:txBody>
          <a:bodyPr>
            <a:normAutofit fontScale="40000" lnSpcReduction="20000"/>
          </a:bodyPr>
          <a:lstStyle/>
          <a:p>
            <a:r>
              <a:rPr lang="ru-RU" sz="2900" dirty="0">
                <a:latin typeface="Arial" panose="020B0604020202020204" pitchFamily="34" charset="0"/>
                <a:cs typeface="Arial" panose="020B0604020202020204" pitchFamily="34" charset="0"/>
              </a:rPr>
              <a:t>основная их обязанность, безусловно, оказание надлежащей медицинской помощи. Это именно то, что нужно людям. Оказание надлежащей медицинской помощи, в свою очередь, предполагает оказание медицинских услуг надлежащего качества. О том, в каких случаях медицинские услуги не отвечают требованиям качественной МП ищите в статьях “Критерии ненадлежащего оказания МП. Возможные претензии пациентов”, “</a:t>
            </a:r>
            <a:r>
              <a:rPr lang="ru-RU" sz="2900" dirty="0">
                <a:latin typeface="Arial" panose="020B0604020202020204" pitchFamily="34" charset="0"/>
                <a:cs typeface="Arial" panose="020B0604020202020204" pitchFamily="34" charset="0"/>
                <a:hlinkClick r:id="rId2" tooltip="Подробнее"/>
              </a:rPr>
              <a:t>Критерии оценки качества медицинской помощи</a:t>
            </a:r>
            <a:r>
              <a:rPr lang="ru-RU" sz="2900" dirty="0">
                <a:latin typeface="Arial" panose="020B0604020202020204" pitchFamily="34" charset="0"/>
                <a:cs typeface="Arial" panose="020B0604020202020204" pitchFamily="34" charset="0"/>
              </a:rPr>
              <a:t>”, “Нарушение права пациента на качество и доступность медицинской помощи. Возможные претензии пациентов”, “Компенсации пациенту в случае оказания ему ненадлежащей медицинской помощи”.</a:t>
            </a:r>
          </a:p>
          <a:p>
            <a:r>
              <a:rPr lang="ru-RU" sz="2900" dirty="0">
                <a:latin typeface="Arial" panose="020B0604020202020204" pitchFamily="34" charset="0"/>
                <a:cs typeface="Arial" panose="020B0604020202020204" pitchFamily="34" charset="0"/>
              </a:rPr>
              <a:t>ФЗ № 323 в ст. 79 в качестве основных (базовых) обязанностей медицинской организации закрепляет обязанности:</a:t>
            </a:r>
          </a:p>
          <a:p>
            <a:r>
              <a:rPr lang="ru-RU" sz="2900" dirty="0">
                <a:latin typeface="Arial" panose="020B0604020202020204" pitchFamily="34" charset="0"/>
                <a:cs typeface="Arial" panose="020B0604020202020204" pitchFamily="34" charset="0"/>
              </a:rPr>
              <a:t>Оказывать гражданам МП в экстренной форме (то есть при внезапных острых заболеваниях, состояниях, обострении хронических заболеваний, которые угрожают жизни пациента, см. подробнее “</a:t>
            </a:r>
            <a:r>
              <a:rPr lang="ru-RU" sz="2900" dirty="0">
                <a:latin typeface="Arial" panose="020B0604020202020204" pitchFamily="34" charset="0"/>
                <a:cs typeface="Arial" panose="020B0604020202020204" pitchFamily="34" charset="0"/>
                <a:hlinkClick r:id="rId3" tooltip="Подробнее"/>
              </a:rPr>
              <a:t>Экстренная и неотложная медицинская помощь</a:t>
            </a:r>
            <a:r>
              <a:rPr lang="ru-RU" sz="2900" dirty="0">
                <a:latin typeface="Arial" panose="020B0604020202020204" pitchFamily="34" charset="0"/>
                <a:cs typeface="Arial" panose="020B0604020202020204" pitchFamily="34" charset="0"/>
              </a:rPr>
              <a:t>”);</a:t>
            </a:r>
          </a:p>
          <a:p>
            <a:r>
              <a:rPr lang="ru-RU" sz="2900" dirty="0">
                <a:latin typeface="Arial" panose="020B0604020202020204" pitchFamily="34" charset="0"/>
                <a:cs typeface="Arial" panose="020B0604020202020204" pitchFamily="34" charset="0"/>
              </a:rPr>
              <a:t>Организовывать и осуществлять медицинскую деятельность в соответствии с законодательными и иными нормативными правовыми актами РФ, в том числе порядками оказания медицинской помощи, и на основе стандартов медицинской помощи (дополнительно читайте “</a:t>
            </a:r>
            <a:r>
              <a:rPr lang="ru-RU" sz="2900" dirty="0">
                <a:latin typeface="Arial" panose="020B0604020202020204" pitchFamily="34" charset="0"/>
                <a:cs typeface="Arial" panose="020B0604020202020204" pitchFamily="34" charset="0"/>
                <a:hlinkClick r:id="rId4" tooltip="Подробнее"/>
              </a:rPr>
              <a:t>Порядки оказания медицинской помощи и стандарты медицинской помощи</a:t>
            </a:r>
            <a:r>
              <a:rPr lang="ru-RU" sz="2900" dirty="0">
                <a:latin typeface="Arial" panose="020B0604020202020204" pitchFamily="34" charset="0"/>
                <a:cs typeface="Arial" panose="020B0604020202020204" pitchFamily="34" charset="0"/>
              </a:rPr>
              <a:t>”);</a:t>
            </a:r>
          </a:p>
          <a:p>
            <a:r>
              <a:rPr lang="ru-RU" sz="2900" dirty="0">
                <a:latin typeface="Arial" panose="020B0604020202020204" pitchFamily="34" charset="0"/>
                <a:cs typeface="Arial" panose="020B0604020202020204" pitchFamily="34" charset="0"/>
              </a:rPr>
              <a:t>Информировать граждан о возможности получения МП в рамках программы государственных гарантий бесплатного оказания гражданам медицинской помощи и аналогичных территориальных программ (интересная информация представлена в статьях “</a:t>
            </a:r>
            <a:r>
              <a:rPr lang="ru-RU" sz="2900" dirty="0">
                <a:latin typeface="Arial" panose="020B0604020202020204" pitchFamily="34" charset="0"/>
                <a:cs typeface="Arial" panose="020B0604020202020204" pitchFamily="34" charset="0"/>
                <a:hlinkClick r:id="rId5" tooltip="Подробнее"/>
              </a:rPr>
              <a:t>Бесплатная медицинская помощь</a:t>
            </a:r>
            <a:r>
              <a:rPr lang="ru-RU" sz="2900" dirty="0">
                <a:latin typeface="Arial" panose="020B0604020202020204" pitchFamily="34" charset="0"/>
                <a:cs typeface="Arial" panose="020B0604020202020204" pitchFamily="34" charset="0"/>
              </a:rPr>
              <a:t> в Российской Федерации”, “Программа государственных гарантий бесплатного оказания гражданам медицинской помощи”</a:t>
            </a:r>
          </a:p>
          <a:p>
            <a:endParaRPr lang="ru-RU" dirty="0"/>
          </a:p>
        </p:txBody>
      </p:sp>
    </p:spTree>
    <p:extLst>
      <p:ext uri="{BB962C8B-B14F-4D97-AF65-F5344CB8AC3E}">
        <p14:creationId xmlns:p14="http://schemas.microsoft.com/office/powerpoint/2010/main" val="1268279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7BADCC-B622-2D4B-BB88-AF21414D6CB7}"/>
              </a:ext>
            </a:extLst>
          </p:cNvPr>
          <p:cNvSpPr>
            <a:spLocks noGrp="1"/>
          </p:cNvSpPr>
          <p:nvPr>
            <p:ph type="title"/>
          </p:nvPr>
        </p:nvSpPr>
        <p:spPr>
          <a:xfrm>
            <a:off x="780585" y="1"/>
            <a:ext cx="10302098" cy="1151466"/>
          </a:xfrm>
        </p:spPr>
        <p:txBody>
          <a:bodyPr>
            <a:noAutofit/>
          </a:bodyPr>
          <a:lstStyle/>
          <a:p>
            <a:pPr algn="ctr"/>
            <a:br>
              <a:rPr lang="ru-RU" sz="3200" b="1" dirty="0"/>
            </a:br>
            <a:br>
              <a:rPr lang="ru-RU" sz="3200" b="1" dirty="0"/>
            </a:br>
            <a:br>
              <a:rPr lang="ru-RU" sz="3200" b="1" dirty="0"/>
            </a:br>
            <a:r>
              <a:rPr lang="en-GB" sz="3200" b="1" dirty="0"/>
              <a:t>I. </a:t>
            </a:r>
            <a:r>
              <a:rPr lang="ru-RU" sz="3200" b="1" dirty="0"/>
              <a:t>Номенклатура медицинских организаций по виду медицинской деятельности</a:t>
            </a:r>
            <a:br>
              <a:rPr lang="ru-RU" sz="3200" b="1" dirty="0"/>
            </a:br>
            <a:br>
              <a:rPr lang="ru-RU" sz="3200" b="1" dirty="0"/>
            </a:br>
            <a:r>
              <a:rPr lang="ru-RU" sz="3200" b="1" dirty="0"/>
              <a:t> </a:t>
            </a:r>
            <a:endParaRPr lang="ru-RU" sz="3200" dirty="0"/>
          </a:p>
        </p:txBody>
      </p:sp>
      <p:sp>
        <p:nvSpPr>
          <p:cNvPr id="3" name="Объект 2">
            <a:extLst>
              <a:ext uri="{FF2B5EF4-FFF2-40B4-BE49-F238E27FC236}">
                <a16:creationId xmlns:a16="http://schemas.microsoft.com/office/drawing/2014/main" id="{161E81D4-6818-A54C-952A-895D57BEED1F}"/>
              </a:ext>
            </a:extLst>
          </p:cNvPr>
          <p:cNvSpPr>
            <a:spLocks noGrp="1"/>
          </p:cNvSpPr>
          <p:nvPr>
            <p:ph idx="1"/>
          </p:nvPr>
        </p:nvSpPr>
        <p:spPr>
          <a:xfrm>
            <a:off x="440267" y="1354667"/>
            <a:ext cx="10642415" cy="4019917"/>
          </a:xfrm>
        </p:spPr>
        <p:txBody>
          <a:bodyPr>
            <a:normAutofit fontScale="85000" lnSpcReduction="20000"/>
          </a:bodyPr>
          <a:lstStyle/>
          <a:p>
            <a:pPr marL="457200" indent="-457200">
              <a:buAutoNum type="arabicPeriod"/>
            </a:pPr>
            <a:endParaRPr lang="ru-RU" dirty="0">
              <a:latin typeface="Arial" panose="020B0604020202020204" pitchFamily="34" charset="0"/>
              <a:cs typeface="Arial" panose="020B0604020202020204" pitchFamily="34" charset="0"/>
            </a:endParaRPr>
          </a:p>
          <a:p>
            <a:pPr marL="457200" indent="-457200">
              <a:buAutoNum type="arabicPeriod"/>
            </a:pPr>
            <a:r>
              <a:rPr lang="ru-RU" b="1" dirty="0">
                <a:latin typeface="Arial" panose="020B0604020202020204" pitchFamily="34" charset="0"/>
                <a:cs typeface="Arial" panose="020B0604020202020204" pitchFamily="34" charset="0"/>
              </a:rPr>
              <a:t>Лечебно-профилактические медицинские организации </a:t>
            </a:r>
          </a:p>
          <a:p>
            <a:r>
              <a:rPr lang="ru-RU" dirty="0">
                <a:latin typeface="Arial" panose="020B0604020202020204" pitchFamily="34" charset="0"/>
                <a:cs typeface="Arial" panose="020B0604020202020204" pitchFamily="34" charset="0"/>
              </a:rPr>
              <a:t>1 .Больницы;</a:t>
            </a:r>
          </a:p>
          <a:p>
            <a:r>
              <a:rPr lang="ru-RU" dirty="0">
                <a:latin typeface="Arial" panose="020B0604020202020204" pitchFamily="34" charset="0"/>
                <a:cs typeface="Arial" panose="020B0604020202020204" pitchFamily="34" charset="0"/>
              </a:rPr>
              <a:t>2.  Родильный дом</a:t>
            </a:r>
          </a:p>
          <a:p>
            <a:r>
              <a:rPr lang="ru-RU" dirty="0">
                <a:latin typeface="Arial" panose="020B0604020202020204" pitchFamily="34" charset="0"/>
                <a:cs typeface="Arial" panose="020B0604020202020204" pitchFamily="34" charset="0"/>
              </a:rPr>
              <a:t>3. Госпиталь</a:t>
            </a:r>
          </a:p>
          <a:p>
            <a:r>
              <a:rPr lang="ru-RU" dirty="0">
                <a:latin typeface="Arial" panose="020B0604020202020204" pitchFamily="34" charset="0"/>
                <a:cs typeface="Arial" panose="020B0604020202020204" pitchFamily="34" charset="0"/>
              </a:rPr>
              <a:t>4.Медико-санитарная часть, в том числе центральная</a:t>
            </a:r>
          </a:p>
          <a:p>
            <a:r>
              <a:rPr lang="ru-RU" dirty="0">
                <a:latin typeface="Arial" panose="020B0604020202020204" pitchFamily="34" charset="0"/>
                <a:cs typeface="Arial" panose="020B0604020202020204" pitchFamily="34" charset="0"/>
              </a:rPr>
              <a:t>5.Дом (больница) сестринского ухода</a:t>
            </a:r>
          </a:p>
          <a:p>
            <a:r>
              <a:rPr lang="ru-RU" dirty="0">
                <a:latin typeface="Arial" panose="020B0604020202020204" pitchFamily="34" charset="0"/>
                <a:cs typeface="Arial" panose="020B0604020202020204" pitchFamily="34" charset="0"/>
              </a:rPr>
              <a:t>6. Хоспис</a:t>
            </a:r>
          </a:p>
          <a:p>
            <a:r>
              <a:rPr lang="ru-RU" dirty="0">
                <a:latin typeface="Arial" panose="020B0604020202020204" pitchFamily="34" charset="0"/>
                <a:cs typeface="Arial" panose="020B0604020202020204" pitchFamily="34" charset="0"/>
              </a:rPr>
              <a:t>7.Лепрозорий</a:t>
            </a:r>
          </a:p>
          <a:p>
            <a:r>
              <a:rPr lang="ru-RU" dirty="0">
                <a:latin typeface="Arial" panose="020B0604020202020204" pitchFamily="34" charset="0"/>
                <a:cs typeface="Arial" panose="020B0604020202020204" pitchFamily="34" charset="0"/>
              </a:rPr>
              <a:t>8.Диспансеры </a:t>
            </a:r>
          </a:p>
          <a:p>
            <a:pPr marL="0" indent="0">
              <a:buNone/>
            </a:pPr>
            <a:endParaRPr lang="ru-RU" dirty="0"/>
          </a:p>
          <a:p>
            <a:pPr marL="457200" indent="-457200">
              <a:buAutoNum type="arabicPeriod"/>
            </a:pPr>
            <a:endParaRPr lang="ru-RU" dirty="0"/>
          </a:p>
          <a:p>
            <a:pPr marL="457200" indent="-457200">
              <a:buAutoNum type="arabicPeriod"/>
            </a:pPr>
            <a:endParaRPr lang="ru-RU" dirty="0"/>
          </a:p>
        </p:txBody>
      </p:sp>
    </p:spTree>
    <p:extLst>
      <p:ext uri="{BB962C8B-B14F-4D97-AF65-F5344CB8AC3E}">
        <p14:creationId xmlns:p14="http://schemas.microsoft.com/office/powerpoint/2010/main" val="3929297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A43D01-EBC4-4D40-B2C3-CB5B07B3B398}"/>
              </a:ext>
            </a:extLst>
          </p:cNvPr>
          <p:cNvSpPr>
            <a:spLocks noGrp="1"/>
          </p:cNvSpPr>
          <p:nvPr>
            <p:ph type="title"/>
          </p:nvPr>
        </p:nvSpPr>
        <p:spPr>
          <a:xfrm>
            <a:off x="490654" y="0"/>
            <a:ext cx="10592029" cy="1360449"/>
          </a:xfrm>
        </p:spPr>
        <p:txBody>
          <a:bodyPr>
            <a:normAutofit/>
          </a:bodyPr>
          <a:lstStyle/>
          <a:p>
            <a:r>
              <a:rPr lang="ru-RU" sz="3200" dirty="0"/>
              <a:t>Обязанности медицинских организаций</a:t>
            </a:r>
          </a:p>
        </p:txBody>
      </p:sp>
      <p:sp>
        <p:nvSpPr>
          <p:cNvPr id="3" name="Объект 2">
            <a:extLst>
              <a:ext uri="{FF2B5EF4-FFF2-40B4-BE49-F238E27FC236}">
                <a16:creationId xmlns:a16="http://schemas.microsoft.com/office/drawing/2014/main" id="{4122B634-5367-C64F-821B-A2ECF19A3B1C}"/>
              </a:ext>
            </a:extLst>
          </p:cNvPr>
          <p:cNvSpPr>
            <a:spLocks noGrp="1"/>
          </p:cNvSpPr>
          <p:nvPr>
            <p:ph sz="quarter" idx="13"/>
          </p:nvPr>
        </p:nvSpPr>
        <p:spPr>
          <a:xfrm>
            <a:off x="345689" y="903249"/>
            <a:ext cx="10734820" cy="5319131"/>
          </a:xfrm>
        </p:spPr>
        <p:txBody>
          <a:bodyPr>
            <a:normAutofit fontScale="47500" lnSpcReduction="20000"/>
          </a:bodyPr>
          <a:lstStyle/>
          <a:p>
            <a:r>
              <a:rPr lang="ru-RU" sz="2900" dirty="0">
                <a:latin typeface="Arial" panose="020B0604020202020204" pitchFamily="34" charset="0"/>
                <a:cs typeface="Arial" panose="020B0604020202020204" pitchFamily="34" charset="0"/>
              </a:rPr>
              <a:t>Соблюдать врачебную тайну, в том числе конфиденциальность персональных данных, используемых в медицинских информационных системах (Вам в помощь статья “Соблюдение врачебной тайны”);</a:t>
            </a:r>
          </a:p>
          <a:p>
            <a:r>
              <a:rPr lang="ru-RU" sz="2900" dirty="0">
                <a:latin typeface="Arial" panose="020B0604020202020204" pitchFamily="34" charset="0"/>
                <a:cs typeface="Arial" panose="020B0604020202020204" pitchFamily="34" charset="0"/>
              </a:rPr>
              <a:t>Обеспечивать применение разрешенных к применению в РФ лекарственных препаратов, специализированных продуктов лечебного питания, медицинских изделий, дезинфекционных, дезинсекционных и </a:t>
            </a:r>
            <a:r>
              <a:rPr lang="ru-RU" sz="2900" dirty="0" err="1">
                <a:latin typeface="Arial" panose="020B0604020202020204" pitchFamily="34" charset="0"/>
                <a:cs typeface="Arial" panose="020B0604020202020204" pitchFamily="34" charset="0"/>
              </a:rPr>
              <a:t>дератизационных</a:t>
            </a:r>
            <a:r>
              <a:rPr lang="ru-RU" sz="2900" dirty="0">
                <a:latin typeface="Arial" panose="020B0604020202020204" pitchFamily="34" charset="0"/>
                <a:cs typeface="Arial" panose="020B0604020202020204" pitchFamily="34" charset="0"/>
              </a:rPr>
              <a:t> средств;</a:t>
            </a:r>
          </a:p>
          <a:p>
            <a:r>
              <a:rPr lang="ru-RU" sz="2900" dirty="0">
                <a:latin typeface="Arial" panose="020B0604020202020204" pitchFamily="34" charset="0"/>
                <a:cs typeface="Arial" panose="020B0604020202020204" pitchFamily="34" charset="0"/>
              </a:rPr>
              <a:t>Предоставлять пациентам достоверную информацию об оказываемой медицинской помощи, эффективности методов лечения, используемых лекарственных препаратах и о медицинских изделиях (сопутствует “Право пациента на получение информации о медицинской организации, медицинских услугах и состоянии своего здоровья”);</a:t>
            </a:r>
          </a:p>
          <a:p>
            <a:r>
              <a:rPr lang="ru-RU" sz="2900" dirty="0">
                <a:latin typeface="Arial" panose="020B0604020202020204" pitchFamily="34" charset="0"/>
                <a:cs typeface="Arial" panose="020B0604020202020204" pitchFamily="34" charset="0"/>
              </a:rPr>
              <a:t>Информировать граждан в доступной форме, в том числе с использованием сети «Интернет», об осуществляемой медицинской деятельности и о медицинских работниках медицинских организаций, об уровне их образования и об их квалификации, а также предоставлять иную определяемую уполномоченным федеральным органом исполнительной власти необходимую для проведения независимой оценки качества оказания услуг медицинскими организациями </a:t>
            </a:r>
            <a:r>
              <a:rPr lang="ru-RU" sz="2900" dirty="0" err="1">
                <a:latin typeface="Arial" panose="020B0604020202020204" pitchFamily="34" charset="0"/>
                <a:cs typeface="Arial" panose="020B0604020202020204" pitchFamily="34" charset="0"/>
              </a:rPr>
              <a:t>информациюОбеспечивать</a:t>
            </a:r>
            <a:r>
              <a:rPr lang="ru-RU" sz="2900" dirty="0">
                <a:latin typeface="Arial" panose="020B0604020202020204" pitchFamily="34" charset="0"/>
                <a:cs typeface="Arial" panose="020B0604020202020204" pitchFamily="34" charset="0"/>
              </a:rPr>
              <a:t> профессиональную подготовку, переподготовку и повышение квалификации медицинских работников в соответствии с трудовым законодательством РФ;</a:t>
            </a:r>
          </a:p>
          <a:p>
            <a:r>
              <a:rPr lang="ru-RU" sz="2900" dirty="0">
                <a:latin typeface="Arial" panose="020B0604020202020204" pitchFamily="34" charset="0"/>
                <a:cs typeface="Arial" panose="020B0604020202020204" pitchFamily="34" charset="0"/>
              </a:rPr>
              <a:t>Информировать органы внутренних дел в порядке, установленном уполномоченными федеральными органами исполнительной власти, о поступлении пациентов, в отношении которых имеются достаточные основания полагать, что вред их здоровью причинен в результате противоправных действий</a:t>
            </a:r>
          </a:p>
          <a:p>
            <a:endParaRPr lang="ru-RU" dirty="0"/>
          </a:p>
        </p:txBody>
      </p:sp>
    </p:spTree>
    <p:extLst>
      <p:ext uri="{BB962C8B-B14F-4D97-AF65-F5344CB8AC3E}">
        <p14:creationId xmlns:p14="http://schemas.microsoft.com/office/powerpoint/2010/main" val="3415725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8BCC9B-2FC2-854D-B8A4-54343B29981A}"/>
              </a:ext>
            </a:extLst>
          </p:cNvPr>
          <p:cNvSpPr>
            <a:spLocks noGrp="1"/>
          </p:cNvSpPr>
          <p:nvPr>
            <p:ph type="title"/>
          </p:nvPr>
        </p:nvSpPr>
        <p:spPr>
          <a:xfrm>
            <a:off x="457200" y="100014"/>
            <a:ext cx="10625483" cy="789830"/>
          </a:xfrm>
        </p:spPr>
        <p:txBody>
          <a:bodyPr>
            <a:normAutofit/>
          </a:bodyPr>
          <a:lstStyle/>
          <a:p>
            <a:pPr algn="ctr"/>
            <a:r>
              <a:rPr lang="ru-RU" sz="3200" dirty="0"/>
              <a:t>Обязанности медицинских организаций</a:t>
            </a:r>
          </a:p>
        </p:txBody>
      </p:sp>
      <p:sp>
        <p:nvSpPr>
          <p:cNvPr id="4" name="Прямоугольник 3">
            <a:extLst>
              <a:ext uri="{FF2B5EF4-FFF2-40B4-BE49-F238E27FC236}">
                <a16:creationId xmlns:a16="http://schemas.microsoft.com/office/drawing/2014/main" id="{DFAF428D-3B7F-3345-B32E-C06362E85C70}"/>
              </a:ext>
            </a:extLst>
          </p:cNvPr>
          <p:cNvSpPr/>
          <p:nvPr/>
        </p:nvSpPr>
        <p:spPr>
          <a:xfrm>
            <a:off x="591015" y="889844"/>
            <a:ext cx="9277814" cy="3693319"/>
          </a:xfrm>
          <a:prstGeom prst="rect">
            <a:avLst/>
          </a:prstGeom>
        </p:spPr>
        <p:txBody>
          <a:bodyPr wrap="square">
            <a:spAutoFit/>
          </a:bodyPr>
          <a:lstStyle/>
          <a:p>
            <a:pPr>
              <a:buFont typeface="Arial" panose="020B0604020202020204" pitchFamily="34" charset="0"/>
              <a:buChar char="•"/>
            </a:pPr>
            <a:r>
              <a:rPr lang="ru-RU" dirty="0">
                <a:solidFill>
                  <a:srgbClr val="333333"/>
                </a:solidFill>
                <a:latin typeface="Arial" panose="020B0604020202020204" pitchFamily="34" charset="0"/>
                <a:cs typeface="Arial" panose="020B0604020202020204" pitchFamily="34" charset="0"/>
              </a:rPr>
              <a:t>Осуществлять страхование на случай причинения вреда жизни и (или) здоровью пациента при оказании медицинской помощи в соответствии с федеральным законом;</a:t>
            </a:r>
          </a:p>
          <a:p>
            <a:pPr>
              <a:buFont typeface="Arial" panose="020B0604020202020204" pitchFamily="34" charset="0"/>
              <a:buChar char="•"/>
            </a:pPr>
            <a:r>
              <a:rPr lang="ru-RU" dirty="0">
                <a:solidFill>
                  <a:srgbClr val="333333"/>
                </a:solidFill>
                <a:latin typeface="Arial" panose="020B0604020202020204" pitchFamily="34" charset="0"/>
                <a:cs typeface="Arial" panose="020B0604020202020204" pitchFamily="34" charset="0"/>
              </a:rPr>
              <a:t>Вести медицинскую документацию в установленном порядке и представлять отчетность по видам, формам, в сроки и в объеме, которые установлены уполномоченным федеральным органом исполнительной власти;</a:t>
            </a:r>
          </a:p>
          <a:p>
            <a:pPr>
              <a:buFont typeface="Arial" panose="020B0604020202020204" pitchFamily="34" charset="0"/>
              <a:buChar char="•"/>
            </a:pPr>
            <a:r>
              <a:rPr lang="ru-RU" dirty="0">
                <a:solidFill>
                  <a:srgbClr val="333333"/>
                </a:solidFill>
                <a:latin typeface="Arial" panose="020B0604020202020204" pitchFamily="34" charset="0"/>
                <a:cs typeface="Arial" panose="020B0604020202020204" pitchFamily="34" charset="0"/>
              </a:rPr>
              <a:t>Обеспечивать учет и хранение медицинской документации, в том числе бланков строгой отчетности;</a:t>
            </a:r>
          </a:p>
          <a:p>
            <a:pPr>
              <a:buFont typeface="Arial" panose="020B0604020202020204" pitchFamily="34" charset="0"/>
              <a:buChar char="•"/>
            </a:pPr>
            <a:r>
              <a:rPr lang="ru-RU" dirty="0">
                <a:solidFill>
                  <a:srgbClr val="333333"/>
                </a:solidFill>
                <a:latin typeface="Arial" panose="020B0604020202020204" pitchFamily="34" charset="0"/>
                <a:cs typeface="Arial" panose="020B0604020202020204" pitchFamily="34" charset="0"/>
              </a:rPr>
              <a:t>Проводить мероприятия по снижению риска травматизма и профессиональных заболеваний, внедрять безопасные методы сбора медицинских отходов и обеспечивать защиту от </a:t>
            </a:r>
            <a:r>
              <a:rPr lang="ru-RU" dirty="0" err="1">
                <a:solidFill>
                  <a:srgbClr val="333333"/>
                </a:solidFill>
                <a:latin typeface="Arial" panose="020B0604020202020204" pitchFamily="34" charset="0"/>
                <a:cs typeface="Arial" panose="020B0604020202020204" pitchFamily="34" charset="0"/>
              </a:rPr>
              <a:t>травмирования</a:t>
            </a:r>
            <a:r>
              <a:rPr lang="ru-RU" dirty="0">
                <a:solidFill>
                  <a:srgbClr val="333333"/>
                </a:solidFill>
                <a:latin typeface="Arial" panose="020B0604020202020204" pitchFamily="34" charset="0"/>
                <a:cs typeface="Arial" panose="020B0604020202020204" pitchFamily="34" charset="0"/>
              </a:rPr>
              <a:t> элементами медицинских изделий;</a:t>
            </a:r>
          </a:p>
          <a:p>
            <a:pPr>
              <a:buFont typeface="Arial" panose="020B0604020202020204" pitchFamily="34" charset="0"/>
              <a:buChar char="•"/>
            </a:pPr>
            <a:r>
              <a:rPr lang="ru-RU" dirty="0">
                <a:solidFill>
                  <a:srgbClr val="333333"/>
                </a:solidFill>
                <a:latin typeface="Arial" panose="020B0604020202020204" pitchFamily="34" charset="0"/>
                <a:cs typeface="Arial" panose="020B0604020202020204" pitchFamily="34" charset="0"/>
              </a:rPr>
              <a:t>Обеспечивать условия для проведения независимой оценки качества оказания услуг</a:t>
            </a:r>
            <a:endParaRPr lang="ru-RU" b="0" i="0" u="none" strike="noStrike"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042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8F050D-ED24-BD4A-88A0-F0C2209C82AF}"/>
              </a:ext>
            </a:extLst>
          </p:cNvPr>
          <p:cNvSpPr>
            <a:spLocks noGrp="1"/>
          </p:cNvSpPr>
          <p:nvPr>
            <p:ph type="title"/>
          </p:nvPr>
        </p:nvSpPr>
        <p:spPr>
          <a:xfrm>
            <a:off x="685801" y="-1"/>
            <a:ext cx="10394706" cy="1483415"/>
          </a:xfrm>
        </p:spPr>
        <p:txBody>
          <a:bodyPr>
            <a:noAutofit/>
          </a:bodyPr>
          <a:lstStyle/>
          <a:p>
            <a:pPr algn="ctr"/>
            <a:br>
              <a:rPr lang="ru-RU" sz="3200" dirty="0"/>
            </a:br>
            <a:r>
              <a:rPr lang="ru-RU" sz="2800" dirty="0"/>
              <a:t>Дополнительные обязанности медицинских организаций, участвующих в реализации программы государственных гарантий бесплатного оказания гражданам МП</a:t>
            </a:r>
          </a:p>
        </p:txBody>
      </p:sp>
      <p:sp>
        <p:nvSpPr>
          <p:cNvPr id="3" name="Объект 2">
            <a:extLst>
              <a:ext uri="{FF2B5EF4-FFF2-40B4-BE49-F238E27FC236}">
                <a16:creationId xmlns:a16="http://schemas.microsoft.com/office/drawing/2014/main" id="{EA05365A-E2A7-7E43-A665-6A6DEC99236E}"/>
              </a:ext>
            </a:extLst>
          </p:cNvPr>
          <p:cNvSpPr>
            <a:spLocks noGrp="1"/>
          </p:cNvSpPr>
          <p:nvPr>
            <p:ph sz="quarter" idx="13"/>
          </p:nvPr>
        </p:nvSpPr>
        <p:spPr>
          <a:xfrm>
            <a:off x="598312" y="1636890"/>
            <a:ext cx="10482196" cy="3737696"/>
          </a:xfrm>
        </p:spPr>
        <p:txBody>
          <a:bodyPr>
            <a:normAutofit fontScale="85000" lnSpcReduction="10000"/>
          </a:bodyPr>
          <a:lstStyle/>
          <a:p>
            <a:r>
              <a:rPr lang="ru-RU" sz="1800" dirty="0">
                <a:latin typeface="Arial" panose="020B0604020202020204" pitchFamily="34" charset="0"/>
                <a:cs typeface="Arial" panose="020B0604020202020204" pitchFamily="34" charset="0"/>
              </a:rPr>
              <a:t>Предоставлять пациентам информацию о порядке, об объеме и условиях оказания медицинской помощи в соответствии с программой государственных гарантий бесплатного оказания гражданам медицинской помощи;</a:t>
            </a:r>
          </a:p>
          <a:p>
            <a:r>
              <a:rPr lang="ru-RU" sz="1800" dirty="0">
                <a:latin typeface="Arial" panose="020B0604020202020204" pitchFamily="34" charset="0"/>
                <a:cs typeface="Arial" panose="020B0604020202020204" pitchFamily="34" charset="0"/>
              </a:rPr>
              <a:t>Обеспечивать оказание медицинской помощи гражданам в рамках программы государственных гарантий бесплатного оказания гражданам медицинской помощи и территориальных программ государственных гарантий бесплатного оказания гражданам медицинской помощи;</a:t>
            </a:r>
          </a:p>
          <a:p>
            <a:r>
              <a:rPr lang="ru-RU" sz="1800" dirty="0">
                <a:latin typeface="Arial" panose="020B0604020202020204" pitchFamily="34" charset="0"/>
                <a:cs typeface="Arial" panose="020B0604020202020204" pitchFamily="34" charset="0"/>
              </a:rPr>
              <a:t>Обеспечивать проведение профилактических мероприятий, направленных на предупреждение факторов риска развития заболеваний и на раннее их выявление;</a:t>
            </a:r>
          </a:p>
          <a:p>
            <a:r>
              <a:rPr lang="ru-RU" sz="1800" dirty="0">
                <a:latin typeface="Arial" panose="020B0604020202020204" pitchFamily="34" charset="0"/>
                <a:cs typeface="Arial" panose="020B0604020202020204" pitchFamily="34" charset="0"/>
              </a:rPr>
              <a:t>Проводить пропаганду здорового образа жизни и санитарно-гигиеническое просвещение населения</a:t>
            </a:r>
          </a:p>
          <a:p>
            <a:endParaRPr lang="ru-RU" dirty="0"/>
          </a:p>
        </p:txBody>
      </p:sp>
    </p:spTree>
    <p:extLst>
      <p:ext uri="{BB962C8B-B14F-4D97-AF65-F5344CB8AC3E}">
        <p14:creationId xmlns:p14="http://schemas.microsoft.com/office/powerpoint/2010/main" val="1976967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5E1885-4B77-4930-AF94-83DC34F51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12CED8F1-A066-4193-A0C6-FA32AABA2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FC2AD83-6F23-413C-AD90-9F32AF827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8" y="6581"/>
            <a:ext cx="11741281" cy="56002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miling Face with No Fill">
            <a:extLst>
              <a:ext uri="{FF2B5EF4-FFF2-40B4-BE49-F238E27FC236}">
                <a16:creationId xmlns:a16="http://schemas.microsoft.com/office/drawing/2014/main" id="{459474FF-0543-4DCB-9128-C27015276B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81410" y="321733"/>
            <a:ext cx="4963329" cy="4963329"/>
          </a:xfrm>
          <a:prstGeom prst="rect">
            <a:avLst/>
          </a:prstGeom>
        </p:spPr>
      </p:pic>
      <p:sp>
        <p:nvSpPr>
          <p:cNvPr id="16" name="Rectangle 15">
            <a:extLst>
              <a:ext uri="{FF2B5EF4-FFF2-40B4-BE49-F238E27FC236}">
                <a16:creationId xmlns:a16="http://schemas.microsoft.com/office/drawing/2014/main" id="{7367BE40-CEB0-42C0-A019-83612A9D1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527" y="6581"/>
            <a:ext cx="5051254" cy="5600215"/>
          </a:xfrm>
          <a:prstGeom prst="rect">
            <a:avLst/>
          </a:prstGeom>
          <a:gradFill flip="none" rotWithShape="1">
            <a:gsLst>
              <a:gs pos="0">
                <a:schemeClr val="tx1">
                  <a:alpha val="0"/>
                </a:schemeClr>
              </a:gs>
              <a:gs pos="54900">
                <a:srgbClr val="000000">
                  <a:alpha val="10000"/>
                </a:srgbClr>
              </a:gs>
              <a:gs pos="100000">
                <a:schemeClr val="tx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3A1CF79-E584-4525-AB80-C5E82644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0499" y="0"/>
            <a:ext cx="5051254" cy="5600215"/>
          </a:xfrm>
          <a:prstGeom prst="rect">
            <a:avLst/>
          </a:prstGeom>
          <a:gradFill flip="none" rotWithShape="1">
            <a:gsLst>
              <a:gs pos="0">
                <a:schemeClr val="tx1">
                  <a:alpha val="0"/>
                </a:schemeClr>
              </a:gs>
              <a:gs pos="54900">
                <a:srgbClr val="000000">
                  <a:alpha val="10000"/>
                </a:srgbClr>
              </a:gs>
              <a:gs pos="100000">
                <a:schemeClr val="tx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DFF68DC-7619-4C0C-B291-0018372D2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2" name="Freeform 9">
            <a:extLst>
              <a:ext uri="{FF2B5EF4-FFF2-40B4-BE49-F238E27FC236}">
                <a16:creationId xmlns:a16="http://schemas.microsoft.com/office/drawing/2014/main" id="{5003435F-4995-49A0-9B3D-4955D2822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 name="Объект 2">
            <a:extLst>
              <a:ext uri="{FF2B5EF4-FFF2-40B4-BE49-F238E27FC236}">
                <a16:creationId xmlns:a16="http://schemas.microsoft.com/office/drawing/2014/main" id="{5FEBDB5D-A91A-E445-BCBF-EDC29499B678}"/>
              </a:ext>
            </a:extLst>
          </p:cNvPr>
          <p:cNvSpPr>
            <a:spLocks noGrp="1"/>
          </p:cNvSpPr>
          <p:nvPr>
            <p:ph sz="quarter" idx="4294967295"/>
          </p:nvPr>
        </p:nvSpPr>
        <p:spPr>
          <a:xfrm>
            <a:off x="0" y="2063750"/>
            <a:ext cx="10394950" cy="3311525"/>
          </a:xfrm>
        </p:spPr>
        <p:txBody>
          <a:bodyPr/>
          <a:lstStyle/>
          <a:p>
            <a:r>
              <a:rPr lang="ru-RU" dirty="0"/>
              <a:t>Спасибо за внимание</a:t>
            </a:r>
          </a:p>
        </p:txBody>
      </p:sp>
    </p:spTree>
    <p:extLst>
      <p:ext uri="{BB962C8B-B14F-4D97-AF65-F5344CB8AC3E}">
        <p14:creationId xmlns:p14="http://schemas.microsoft.com/office/powerpoint/2010/main" val="1026769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E8BCF1-9099-674E-A368-32EE563C9048}"/>
              </a:ext>
            </a:extLst>
          </p:cNvPr>
          <p:cNvSpPr>
            <a:spLocks noGrp="1"/>
          </p:cNvSpPr>
          <p:nvPr>
            <p:ph type="title"/>
          </p:nvPr>
        </p:nvSpPr>
        <p:spPr>
          <a:xfrm>
            <a:off x="535259" y="0"/>
            <a:ext cx="10547424" cy="1271239"/>
          </a:xfrm>
        </p:spPr>
        <p:txBody>
          <a:bodyPr>
            <a:normAutofit/>
          </a:bodyPr>
          <a:lstStyle/>
          <a:p>
            <a:pPr algn="ctr"/>
            <a:r>
              <a:rPr lang="ru-RU" sz="2700" b="1" dirty="0"/>
              <a:t>Номенклатура медицинских организаций* по виду медицинской </a:t>
            </a:r>
            <a:br>
              <a:rPr lang="ru-RU" sz="2700" b="1" dirty="0"/>
            </a:br>
            <a:r>
              <a:rPr lang="ru-RU" sz="2700" b="1" dirty="0"/>
              <a:t>деятельности</a:t>
            </a:r>
            <a:endParaRPr lang="ru-RU" sz="2700" dirty="0"/>
          </a:p>
        </p:txBody>
      </p:sp>
      <p:sp>
        <p:nvSpPr>
          <p:cNvPr id="3" name="Объект 2">
            <a:extLst>
              <a:ext uri="{FF2B5EF4-FFF2-40B4-BE49-F238E27FC236}">
                <a16:creationId xmlns:a16="http://schemas.microsoft.com/office/drawing/2014/main" id="{59921BA7-2F7A-E842-8F04-058C2B0C6A0A}"/>
              </a:ext>
            </a:extLst>
          </p:cNvPr>
          <p:cNvSpPr>
            <a:spLocks noGrp="1"/>
          </p:cNvSpPr>
          <p:nvPr>
            <p:ph idx="4294967295"/>
          </p:nvPr>
        </p:nvSpPr>
        <p:spPr>
          <a:xfrm>
            <a:off x="0" y="1478844"/>
            <a:ext cx="11608420" cy="3896432"/>
          </a:xfrm>
        </p:spPr>
        <p:txBody>
          <a:bodyPr>
            <a:normAutofit fontScale="25000" lnSpcReduction="20000"/>
          </a:bodyPr>
          <a:lstStyle/>
          <a:p>
            <a:endParaRPr lang="ru-RU" dirty="0"/>
          </a:p>
          <a:p>
            <a:endParaRPr lang="ru-RU" dirty="0"/>
          </a:p>
          <a:p>
            <a:r>
              <a:rPr lang="ru-RU" sz="6400" dirty="0">
                <a:latin typeface="Arial" panose="020B0604020202020204" pitchFamily="34" charset="0"/>
                <a:cs typeface="Arial" panose="020B0604020202020204" pitchFamily="34" charset="0"/>
              </a:rPr>
              <a:t>9.Амбулатория, в том числе врачебная</a:t>
            </a:r>
          </a:p>
          <a:p>
            <a:r>
              <a:rPr lang="ru-RU" sz="6400" dirty="0">
                <a:latin typeface="Arial" panose="020B0604020202020204" pitchFamily="34" charset="0"/>
                <a:cs typeface="Arial" panose="020B0604020202020204" pitchFamily="34" charset="0"/>
              </a:rPr>
              <a:t>10. Поликлиники</a:t>
            </a:r>
          </a:p>
          <a:p>
            <a:r>
              <a:rPr lang="ru-RU" sz="6400" dirty="0">
                <a:latin typeface="Arial" panose="020B0604020202020204" pitchFamily="34" charset="0"/>
                <a:cs typeface="Arial" panose="020B0604020202020204" pitchFamily="34" charset="0"/>
              </a:rPr>
              <a:t>11. Центры (в том числе детские), а также специализированные центры государственной и муниципальной систем </a:t>
            </a:r>
            <a:r>
              <a:rPr lang="ru-RU" sz="6400" dirty="0" err="1">
                <a:latin typeface="Arial" panose="020B0604020202020204" pitchFamily="34" charset="0"/>
                <a:cs typeface="Arial" panose="020B0604020202020204" pitchFamily="34" charset="0"/>
              </a:rPr>
              <a:t>здравоохранения:напр</a:t>
            </a:r>
            <a:r>
              <a:rPr lang="ru-RU" sz="6400" dirty="0">
                <a:latin typeface="Arial" panose="020B0604020202020204" pitchFamily="34" charset="0"/>
                <a:cs typeface="Arial" panose="020B0604020202020204" pitchFamily="34" charset="0"/>
              </a:rPr>
              <a:t>. клинико-диагностический;</a:t>
            </a:r>
          </a:p>
          <a:p>
            <a:r>
              <a:rPr lang="ru-RU" sz="6400" dirty="0">
                <a:latin typeface="Arial" panose="020B0604020202020204" pitchFamily="34" charset="0"/>
                <a:cs typeface="Arial" panose="020B0604020202020204" pitchFamily="34" charset="0"/>
              </a:rPr>
              <a:t>12. Медицинские организации скорой медицинской помощи и переливания крови:</a:t>
            </a:r>
          </a:p>
          <a:p>
            <a:r>
              <a:rPr lang="ru-RU" sz="6400" dirty="0">
                <a:latin typeface="Arial" panose="020B0604020202020204" pitchFamily="34" charset="0"/>
                <a:cs typeface="Arial" panose="020B0604020202020204" pitchFamily="34" charset="0"/>
              </a:rPr>
              <a:t>станция скорой медицинской помощи;</a:t>
            </a:r>
          </a:p>
          <a:p>
            <a:r>
              <a:rPr lang="ru-RU" sz="6400" dirty="0">
                <a:latin typeface="Arial" panose="020B0604020202020204" pitchFamily="34" charset="0"/>
                <a:cs typeface="Arial" panose="020B0604020202020204" pitchFamily="34" charset="0"/>
              </a:rPr>
              <a:t>станция переливания крови;</a:t>
            </a:r>
          </a:p>
          <a:p>
            <a:r>
              <a:rPr lang="ru-RU" sz="6400" dirty="0">
                <a:latin typeface="Arial" panose="020B0604020202020204" pitchFamily="34" charset="0"/>
                <a:cs typeface="Arial" panose="020B0604020202020204" pitchFamily="34" charset="0"/>
              </a:rPr>
              <a:t>13. Центры: напр. судебно-медицинской экспертизы</a:t>
            </a:r>
          </a:p>
          <a:p>
            <a:r>
              <a:rPr lang="ru-RU" sz="6400" dirty="0">
                <a:latin typeface="Arial" panose="020B0604020202020204" pitchFamily="34" charset="0"/>
                <a:cs typeface="Arial" panose="020B0604020202020204" pitchFamily="34" charset="0"/>
              </a:rPr>
              <a:t>14.Бюро</a:t>
            </a:r>
          </a:p>
          <a:p>
            <a:r>
              <a:rPr lang="ru-RU" sz="6400" dirty="0">
                <a:latin typeface="Arial" panose="020B0604020202020204" pitchFamily="34" charset="0"/>
                <a:cs typeface="Arial" panose="020B0604020202020204" pitchFamily="34" charset="0"/>
              </a:rPr>
              <a:t>15. лаборатории</a:t>
            </a:r>
          </a:p>
          <a:p>
            <a:r>
              <a:rPr lang="ru-RU" sz="6400" dirty="0">
                <a:latin typeface="Arial" panose="020B0604020202020204" pitchFamily="34" charset="0"/>
                <a:cs typeface="Arial" panose="020B0604020202020204" pitchFamily="34" charset="0"/>
              </a:rPr>
              <a:t>16. Медицинские организации по надзору в сфере защиты прав потребителей и благополучия человека: Центры гигиены и эпидемиологии </a:t>
            </a:r>
          </a:p>
          <a:p>
            <a:endParaRPr lang="ru-RU" dirty="0"/>
          </a:p>
          <a:p>
            <a:pPr marL="0" indent="0">
              <a:buNone/>
            </a:pPr>
            <a:r>
              <a:rPr lang="ru-RU" dirty="0"/>
              <a:t> </a:t>
            </a:r>
          </a:p>
          <a:p>
            <a:endParaRPr lang="ru-RU" dirty="0"/>
          </a:p>
          <a:p>
            <a:endParaRPr lang="ru-RU" dirty="0"/>
          </a:p>
          <a:p>
            <a:r>
              <a:rPr lang="ru-RU" dirty="0"/>
              <a:t> </a:t>
            </a:r>
            <a:r>
              <a:rPr lang="ru-RU" dirty="0" err="1"/>
              <a:t>сс</a:t>
            </a:r>
            <a:endParaRPr lang="ru-RU" dirty="0"/>
          </a:p>
        </p:txBody>
      </p:sp>
    </p:spTree>
    <p:extLst>
      <p:ext uri="{BB962C8B-B14F-4D97-AF65-F5344CB8AC3E}">
        <p14:creationId xmlns:p14="http://schemas.microsoft.com/office/powerpoint/2010/main" val="2054177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3D23BC-1F87-7445-ABD6-96B9CB9663DC}"/>
              </a:ext>
            </a:extLst>
          </p:cNvPr>
          <p:cNvSpPr>
            <a:spLocks noGrp="1"/>
          </p:cNvSpPr>
          <p:nvPr>
            <p:ph type="title"/>
          </p:nvPr>
        </p:nvSpPr>
        <p:spPr>
          <a:xfrm>
            <a:off x="663498" y="94786"/>
            <a:ext cx="10396882" cy="1151965"/>
          </a:xfrm>
        </p:spPr>
        <p:txBody>
          <a:bodyPr>
            <a:noAutofit/>
          </a:bodyPr>
          <a:lstStyle/>
          <a:p>
            <a:pPr algn="ctr"/>
            <a:r>
              <a:rPr lang="en-GB" sz="2800" b="1" dirty="0"/>
              <a:t>II. </a:t>
            </a:r>
            <a:r>
              <a:rPr lang="ru-RU" sz="2800" b="1" dirty="0"/>
              <a:t>Номенклатура медицинских организаций государственной и муниципальной систем здравоохранения по территориальному признаку</a:t>
            </a:r>
            <a:endParaRPr lang="ru-RU" sz="2800" dirty="0"/>
          </a:p>
        </p:txBody>
      </p:sp>
      <p:sp>
        <p:nvSpPr>
          <p:cNvPr id="3" name="TextBox 2">
            <a:extLst>
              <a:ext uri="{FF2B5EF4-FFF2-40B4-BE49-F238E27FC236}">
                <a16:creationId xmlns:a16="http://schemas.microsoft.com/office/drawing/2014/main" id="{F05F1C59-4F3C-8844-9AF8-49F9D81F7103}"/>
              </a:ext>
            </a:extLst>
          </p:cNvPr>
          <p:cNvSpPr txBox="1"/>
          <p:nvPr/>
        </p:nvSpPr>
        <p:spPr>
          <a:xfrm>
            <a:off x="1014760" y="1672683"/>
            <a:ext cx="8753707" cy="2031325"/>
          </a:xfrm>
          <a:prstGeom prst="rect">
            <a:avLst/>
          </a:prstGeom>
          <a:noFill/>
        </p:spPr>
        <p:txBody>
          <a:bodyPr wrap="square" rtlCol="0">
            <a:spAutoFit/>
          </a:bodyPr>
          <a:lstStyle/>
          <a:p>
            <a:r>
              <a:rPr lang="ru-RU" dirty="0">
                <a:latin typeface="Arial" panose="020B0604020202020204" pitchFamily="34" charset="0"/>
                <a:cs typeface="Arial" panose="020B0604020202020204" pitchFamily="34" charset="0"/>
              </a:rPr>
              <a:t>4.1. Федеральные.</a:t>
            </a:r>
          </a:p>
          <a:p>
            <a:r>
              <a:rPr lang="ru-RU" dirty="0">
                <a:latin typeface="Arial" panose="020B0604020202020204" pitchFamily="34" charset="0"/>
                <a:cs typeface="Arial" panose="020B0604020202020204" pitchFamily="34" charset="0"/>
              </a:rPr>
              <a:t>4.2. Краевые, республиканские, областные, окружные.</a:t>
            </a:r>
          </a:p>
          <a:p>
            <a:r>
              <a:rPr lang="ru-RU" dirty="0">
                <a:latin typeface="Arial" panose="020B0604020202020204" pitchFamily="34" charset="0"/>
                <a:cs typeface="Arial" panose="020B0604020202020204" pitchFamily="34" charset="0"/>
              </a:rPr>
              <a:t>4.3. Муниципальные.</a:t>
            </a:r>
          </a:p>
          <a:p>
            <a:r>
              <a:rPr lang="ru-RU" dirty="0">
                <a:latin typeface="Arial" panose="020B0604020202020204" pitchFamily="34" charset="0"/>
                <a:cs typeface="Arial" panose="020B0604020202020204" pitchFamily="34" charset="0"/>
              </a:rPr>
              <a:t>4.4. Межрайонные.</a:t>
            </a:r>
          </a:p>
          <a:p>
            <a:r>
              <a:rPr lang="ru-RU" dirty="0">
                <a:latin typeface="Arial" panose="020B0604020202020204" pitchFamily="34" charset="0"/>
                <a:cs typeface="Arial" panose="020B0604020202020204" pitchFamily="34" charset="0"/>
              </a:rPr>
              <a:t>4.5. Районные.</a:t>
            </a:r>
          </a:p>
          <a:p>
            <a:r>
              <a:rPr lang="ru-RU" dirty="0">
                <a:latin typeface="Arial" panose="020B0604020202020204" pitchFamily="34" charset="0"/>
                <a:cs typeface="Arial" panose="020B0604020202020204" pitchFamily="34" charset="0"/>
              </a:rPr>
              <a:t>4.6. Городские</a:t>
            </a:r>
          </a:p>
          <a:p>
            <a:endParaRPr lang="ru-RU" dirty="0"/>
          </a:p>
        </p:txBody>
      </p:sp>
    </p:spTree>
    <p:extLst>
      <p:ext uri="{BB962C8B-B14F-4D97-AF65-F5344CB8AC3E}">
        <p14:creationId xmlns:p14="http://schemas.microsoft.com/office/powerpoint/2010/main" val="168587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BE770BD-485E-3847-8372-D7EE3AFAFE2D}"/>
              </a:ext>
            </a:extLst>
          </p:cNvPr>
          <p:cNvSpPr/>
          <p:nvPr/>
        </p:nvSpPr>
        <p:spPr>
          <a:xfrm>
            <a:off x="600075" y="1966198"/>
            <a:ext cx="11097554" cy="1938992"/>
          </a:xfrm>
          <a:prstGeom prst="rect">
            <a:avLst/>
          </a:prstGeom>
        </p:spPr>
        <p:txBody>
          <a:bodyPr wrap="square">
            <a:spAutoFit/>
          </a:bodyPr>
          <a:lstStyle/>
          <a:p>
            <a:r>
              <a:rPr lang="ru-RU" sz="2000" dirty="0">
                <a:latin typeface="Arial" panose="020B0604020202020204" pitchFamily="34" charset="0"/>
                <a:cs typeface="Arial" panose="020B0604020202020204" pitchFamily="34" charset="0"/>
              </a:rPr>
              <a:t>-учитывает многие признаки классификации (в том числе особенности структуры учреждения, специализации, </a:t>
            </a:r>
            <a:r>
              <a:rPr lang="ru-RU" sz="2000" dirty="0" err="1">
                <a:latin typeface="Arial" panose="020B0604020202020204" pitchFamily="34" charset="0"/>
                <a:cs typeface="Arial" panose="020B0604020202020204" pitchFamily="34" charset="0"/>
              </a:rPr>
              <a:t>профилизации</a:t>
            </a:r>
            <a:r>
              <a:rPr lang="ru-RU" sz="2000" dirty="0">
                <a:latin typeface="Arial" panose="020B0604020202020204" pitchFamily="34" charset="0"/>
                <a:cs typeface="Arial" panose="020B0604020202020204" pitchFamily="34" charset="0"/>
              </a:rPr>
              <a:t> коечного фонда);</a:t>
            </a:r>
          </a:p>
          <a:p>
            <a:endParaRPr lang="ru-RU" sz="2000" dirty="0">
              <a:latin typeface="Arial" panose="020B0604020202020204" pitchFamily="34" charset="0"/>
              <a:cs typeface="Arial" panose="020B0604020202020204" pitchFamily="34" charset="0"/>
            </a:endParaRPr>
          </a:p>
          <a:p>
            <a:r>
              <a:rPr lang="ru-RU" sz="2000" dirty="0">
                <a:latin typeface="Arial" panose="020B0604020202020204" pitchFamily="34" charset="0"/>
                <a:cs typeface="Arial" panose="020B0604020202020204" pitchFamily="34" charset="0"/>
              </a:rPr>
              <a:t>-медицинские организации, обеспечивающие медицинское обслуживание населения, имеют одинаковые права и несут одинаковую ответственность за качество оказания помощи независимо от своей правовой и организационной структур</a:t>
            </a:r>
          </a:p>
        </p:txBody>
      </p:sp>
      <p:sp>
        <p:nvSpPr>
          <p:cNvPr id="3" name="Заголовок 2">
            <a:extLst>
              <a:ext uri="{FF2B5EF4-FFF2-40B4-BE49-F238E27FC236}">
                <a16:creationId xmlns:a16="http://schemas.microsoft.com/office/drawing/2014/main" id="{83F2EC7E-A26B-0D46-B37E-87F7BEB6FCE1}"/>
              </a:ext>
            </a:extLst>
          </p:cNvPr>
          <p:cNvSpPr>
            <a:spLocks noGrp="1"/>
          </p:cNvSpPr>
          <p:nvPr>
            <p:ph type="title"/>
          </p:nvPr>
        </p:nvSpPr>
        <p:spPr>
          <a:xfrm>
            <a:off x="600075" y="0"/>
            <a:ext cx="10482607" cy="1837765"/>
          </a:xfrm>
        </p:spPr>
        <p:txBody>
          <a:bodyPr>
            <a:normAutofit/>
          </a:bodyPr>
          <a:lstStyle/>
          <a:p>
            <a:pPr algn="ctr"/>
            <a:r>
              <a:rPr lang="ru-RU" sz="3600" dirty="0"/>
              <a:t>номенклатура медицинских организаций</a:t>
            </a:r>
          </a:p>
        </p:txBody>
      </p:sp>
    </p:spTree>
    <p:extLst>
      <p:ext uri="{BB962C8B-B14F-4D97-AF65-F5344CB8AC3E}">
        <p14:creationId xmlns:p14="http://schemas.microsoft.com/office/powerpoint/2010/main" val="130296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F1C666-5947-1A41-8AAA-405326AD7D71}"/>
              </a:ext>
            </a:extLst>
          </p:cNvPr>
          <p:cNvSpPr>
            <a:spLocks noGrp="1"/>
          </p:cNvSpPr>
          <p:nvPr>
            <p:ph type="title"/>
          </p:nvPr>
        </p:nvSpPr>
        <p:spPr/>
        <p:txBody>
          <a:bodyPr>
            <a:normAutofit/>
          </a:bodyPr>
          <a:lstStyle/>
          <a:p>
            <a:pPr algn="ctr"/>
            <a:r>
              <a:rPr lang="ru-RU" sz="3600" b="1" dirty="0"/>
              <a:t>Классификация  Медицинских организаций в зависимости от форм собственности </a:t>
            </a:r>
          </a:p>
        </p:txBody>
      </p:sp>
      <p:graphicFrame>
        <p:nvGraphicFramePr>
          <p:cNvPr id="5" name="Схема 4">
            <a:extLst>
              <a:ext uri="{FF2B5EF4-FFF2-40B4-BE49-F238E27FC236}">
                <a16:creationId xmlns:a16="http://schemas.microsoft.com/office/drawing/2014/main" id="{D6EF46AA-B454-A440-B7A7-7D3F57A389D4}"/>
              </a:ext>
            </a:extLst>
          </p:cNvPr>
          <p:cNvGraphicFramePr/>
          <p:nvPr/>
        </p:nvGraphicFramePr>
        <p:xfrm>
          <a:off x="3048000" y="3105835"/>
          <a:ext cx="6096000" cy="120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3416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171A1C-D702-3B43-A53C-C63601396AF2}"/>
              </a:ext>
            </a:extLst>
          </p:cNvPr>
          <p:cNvSpPr>
            <a:spLocks noGrp="1"/>
          </p:cNvSpPr>
          <p:nvPr>
            <p:ph type="title"/>
          </p:nvPr>
        </p:nvSpPr>
        <p:spPr/>
        <p:txBody>
          <a:bodyPr/>
          <a:lstStyle/>
          <a:p>
            <a:r>
              <a:rPr lang="ru-RU" b="1"/>
              <a:t>публичные субъекты</a:t>
            </a:r>
            <a:endParaRPr lang="ru-RU"/>
          </a:p>
        </p:txBody>
      </p:sp>
      <p:graphicFrame>
        <p:nvGraphicFramePr>
          <p:cNvPr id="4" name="Схема 3">
            <a:extLst>
              <a:ext uri="{FF2B5EF4-FFF2-40B4-BE49-F238E27FC236}">
                <a16:creationId xmlns:a16="http://schemas.microsoft.com/office/drawing/2014/main" id="{E001AB74-47DA-4F45-84E2-FCBB25FDCAD7}"/>
              </a:ext>
            </a:extLst>
          </p:cNvPr>
          <p:cNvGraphicFramePr/>
          <p:nvPr/>
        </p:nvGraphicFramePr>
        <p:xfrm>
          <a:off x="171450" y="1639228"/>
          <a:ext cx="36505553" cy="2989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82599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{E1A780FF-6442-1343-9155-904E689EE50E}tf10001077</Template>
  <TotalTime>681</TotalTime>
  <Words>3737</Words>
  <Application>Microsoft Macintosh PowerPoint</Application>
  <PresentationFormat>Широкоэкранный</PresentationFormat>
  <Paragraphs>239</Paragraphs>
  <Slides>43</Slides>
  <Notes>7</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43</vt:i4>
      </vt:variant>
    </vt:vector>
  </HeadingPairs>
  <TitlesOfParts>
    <vt:vector size="52" baseType="lpstr">
      <vt:lpstr>Arial</vt:lpstr>
      <vt:lpstr>Calibri</vt:lpstr>
      <vt:lpstr>Impact</vt:lpstr>
      <vt:lpstr>Open Sans</vt:lpstr>
      <vt:lpstr>Tahoma</vt:lpstr>
      <vt:lpstr>Times New Roman</vt:lpstr>
      <vt:lpstr>Verdana</vt:lpstr>
      <vt:lpstr>Wingdings</vt:lpstr>
      <vt:lpstr>Главное мероприятие</vt:lpstr>
      <vt:lpstr>Медицинская организация как субъект правоотношений в сфере охраны здоровья </vt:lpstr>
      <vt:lpstr>медицинская организация</vt:lpstr>
      <vt:lpstr>Номенклатура медицинских организаций</vt:lpstr>
      <vt:lpstr>   I. Номенклатура медицинских организаций по виду медицинской деятельности   </vt:lpstr>
      <vt:lpstr>Номенклатура медицинских организаций* по виду медицинской  деятельности</vt:lpstr>
      <vt:lpstr>II. Номенклатура медицинских организаций государственной и муниципальной систем здравоохранения по территориальному признаку</vt:lpstr>
      <vt:lpstr>номенклатура медицинских организаций</vt:lpstr>
      <vt:lpstr>Классификация  Медицинских организаций в зависимости от форм собственности </vt:lpstr>
      <vt:lpstr>публичные субъекты</vt:lpstr>
      <vt:lpstr>Публичные </vt:lpstr>
      <vt:lpstr>Частные субъекты</vt:lpstr>
      <vt:lpstr>Частные медицинские организации</vt:lpstr>
      <vt:lpstr>учреждение</vt:lpstr>
      <vt:lpstr>учреждение</vt:lpstr>
      <vt:lpstr> Основные факторы, влияющие  на избрание организационно-правовой формы «учреждение» </vt:lpstr>
      <vt:lpstr>Классификация медицинских учреждений</vt:lpstr>
      <vt:lpstr>Типы организационно-правовой формы учреждений</vt:lpstr>
      <vt:lpstr>государственные или муниципальные учреждения</vt:lpstr>
      <vt:lpstr>Статус учреждения-единство трех сторон</vt:lpstr>
      <vt:lpstr> </vt:lpstr>
      <vt:lpstr>Частнопрактикующий врач</vt:lpstr>
      <vt:lpstr>Частнопрактикующий врач</vt:lpstr>
      <vt:lpstr>  Организационно-правовая форма медицинской организации влияет :  </vt:lpstr>
      <vt:lpstr>Организационно-правовая форма медицинской организации влияет :</vt:lpstr>
      <vt:lpstr>Правосубъектность: </vt:lpstr>
      <vt:lpstr>лицензирование</vt:lpstr>
      <vt:lpstr>лицензирование </vt:lpstr>
      <vt:lpstr>Нормативная база лицензирования  </vt:lpstr>
      <vt:lpstr>Презентация PowerPoint</vt:lpstr>
      <vt:lpstr>Презентация PowerPoint</vt:lpstr>
      <vt:lpstr>Нормативная база лицензирования </vt:lpstr>
      <vt:lpstr>Лицензионные требования</vt:lpstr>
      <vt:lpstr>   Лицензионный контроль  </vt:lpstr>
      <vt:lpstr>Лицензионный контроль</vt:lpstr>
      <vt:lpstr>Ответственность за нарушение лицензионных требований</vt:lpstr>
      <vt:lpstr>КоАП РФ Статья 14.1. Осуществление предпринимательской деятельности без государственной регистрации или без специального разрешения (лицензии) </vt:lpstr>
      <vt:lpstr>Презентация PowerPoint</vt:lpstr>
      <vt:lpstr>Права и обязанности медицинских организаций</vt:lpstr>
      <vt:lpstr>Обязанности медицинских организаций</vt:lpstr>
      <vt:lpstr>Обязанности медицинских организаций</vt:lpstr>
      <vt:lpstr>Обязанности медицинских организаций</vt:lpstr>
      <vt:lpstr> Дополнительные обязанности медицинских организаций, участвующих в реализации программы государственных гарантий бесплатного оказания гражданам МП</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Ivanov, Efim</dc:creator>
  <cp:lastModifiedBy>Ivanov, Efim</cp:lastModifiedBy>
  <cp:revision>130</cp:revision>
  <dcterms:created xsi:type="dcterms:W3CDTF">2018-10-02T17:26:00Z</dcterms:created>
  <dcterms:modified xsi:type="dcterms:W3CDTF">2021-10-08T06:56:29Z</dcterms:modified>
</cp:coreProperties>
</file>