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32" r:id="rId5"/>
    <p:sldMasterId id="2147483744" r:id="rId6"/>
    <p:sldMasterId id="2147483756" r:id="rId7"/>
    <p:sldMasterId id="2147483768" r:id="rId8"/>
    <p:sldMasterId id="2147483780" r:id="rId9"/>
    <p:sldMasterId id="2147483792" r:id="rId10"/>
    <p:sldMasterId id="2147483804" r:id="rId11"/>
  </p:sldMasterIdLst>
  <p:notesMasterIdLst>
    <p:notesMasterId r:id="rId122"/>
  </p:notesMasterIdLst>
  <p:sldIdLst>
    <p:sldId id="256" r:id="rId12"/>
    <p:sldId id="257" r:id="rId13"/>
    <p:sldId id="261" r:id="rId14"/>
    <p:sldId id="264" r:id="rId15"/>
    <p:sldId id="265" r:id="rId16"/>
    <p:sldId id="275" r:id="rId17"/>
    <p:sldId id="278" r:id="rId18"/>
    <p:sldId id="281" r:id="rId19"/>
    <p:sldId id="286" r:id="rId20"/>
    <p:sldId id="290" r:id="rId21"/>
    <p:sldId id="296" r:id="rId22"/>
    <p:sldId id="299" r:id="rId23"/>
    <p:sldId id="304" r:id="rId24"/>
    <p:sldId id="305" r:id="rId25"/>
    <p:sldId id="311" r:id="rId26"/>
    <p:sldId id="314" r:id="rId27"/>
    <p:sldId id="323" r:id="rId28"/>
    <p:sldId id="325" r:id="rId29"/>
    <p:sldId id="329" r:id="rId30"/>
    <p:sldId id="333" r:id="rId31"/>
    <p:sldId id="338" r:id="rId32"/>
    <p:sldId id="339" r:id="rId33"/>
    <p:sldId id="340" r:id="rId34"/>
    <p:sldId id="341" r:id="rId35"/>
    <p:sldId id="342" r:id="rId36"/>
    <p:sldId id="343" r:id="rId37"/>
    <p:sldId id="346" r:id="rId38"/>
    <p:sldId id="350" r:id="rId39"/>
    <p:sldId id="354" r:id="rId40"/>
    <p:sldId id="358" r:id="rId41"/>
    <p:sldId id="362" r:id="rId42"/>
    <p:sldId id="366" r:id="rId43"/>
    <p:sldId id="369" r:id="rId44"/>
    <p:sldId id="370" r:id="rId45"/>
    <p:sldId id="371" r:id="rId46"/>
    <p:sldId id="376" r:id="rId47"/>
    <p:sldId id="382" r:id="rId48"/>
    <p:sldId id="384" r:id="rId49"/>
    <p:sldId id="385" r:id="rId50"/>
    <p:sldId id="386" r:id="rId51"/>
    <p:sldId id="387" r:id="rId52"/>
    <p:sldId id="388" r:id="rId53"/>
    <p:sldId id="389" r:id="rId54"/>
    <p:sldId id="397" r:id="rId55"/>
    <p:sldId id="401" r:id="rId56"/>
    <p:sldId id="402" r:id="rId57"/>
    <p:sldId id="404" r:id="rId58"/>
    <p:sldId id="406" r:id="rId59"/>
    <p:sldId id="407" r:id="rId60"/>
    <p:sldId id="411" r:id="rId61"/>
    <p:sldId id="416" r:id="rId62"/>
    <p:sldId id="417" r:id="rId63"/>
    <p:sldId id="420" r:id="rId64"/>
    <p:sldId id="424" r:id="rId65"/>
    <p:sldId id="428" r:id="rId66"/>
    <p:sldId id="429" r:id="rId67"/>
    <p:sldId id="432" r:id="rId68"/>
    <p:sldId id="435" r:id="rId69"/>
    <p:sldId id="436" r:id="rId70"/>
    <p:sldId id="437" r:id="rId71"/>
    <p:sldId id="438" r:id="rId72"/>
    <p:sldId id="444" r:id="rId73"/>
    <p:sldId id="448" r:id="rId74"/>
    <p:sldId id="449" r:id="rId75"/>
    <p:sldId id="452" r:id="rId76"/>
    <p:sldId id="453" r:id="rId77"/>
    <p:sldId id="454" r:id="rId78"/>
    <p:sldId id="458" r:id="rId79"/>
    <p:sldId id="462" r:id="rId80"/>
    <p:sldId id="464" r:id="rId81"/>
    <p:sldId id="511" r:id="rId82"/>
    <p:sldId id="512" r:id="rId83"/>
    <p:sldId id="513" r:id="rId84"/>
    <p:sldId id="514" r:id="rId85"/>
    <p:sldId id="515" r:id="rId86"/>
    <p:sldId id="516" r:id="rId87"/>
    <p:sldId id="517" r:id="rId88"/>
    <p:sldId id="518" r:id="rId89"/>
    <p:sldId id="519" r:id="rId90"/>
    <p:sldId id="520" r:id="rId91"/>
    <p:sldId id="521" r:id="rId92"/>
    <p:sldId id="466" r:id="rId93"/>
    <p:sldId id="467" r:id="rId94"/>
    <p:sldId id="468" r:id="rId95"/>
    <p:sldId id="470" r:id="rId96"/>
    <p:sldId id="471" r:id="rId97"/>
    <p:sldId id="474" r:id="rId98"/>
    <p:sldId id="477" r:id="rId99"/>
    <p:sldId id="478" r:id="rId100"/>
    <p:sldId id="482" r:id="rId101"/>
    <p:sldId id="498" r:id="rId102"/>
    <p:sldId id="499" r:id="rId103"/>
    <p:sldId id="500" r:id="rId104"/>
    <p:sldId id="484" r:id="rId105"/>
    <p:sldId id="503" r:id="rId106"/>
    <p:sldId id="504" r:id="rId107"/>
    <p:sldId id="505" r:id="rId108"/>
    <p:sldId id="506" r:id="rId109"/>
    <p:sldId id="507" r:id="rId110"/>
    <p:sldId id="508" r:id="rId111"/>
    <p:sldId id="509" r:id="rId112"/>
    <p:sldId id="501" r:id="rId113"/>
    <p:sldId id="510" r:id="rId114"/>
    <p:sldId id="502" r:id="rId115"/>
    <p:sldId id="489" r:id="rId116"/>
    <p:sldId id="490" r:id="rId117"/>
    <p:sldId id="491" r:id="rId118"/>
    <p:sldId id="492" r:id="rId119"/>
    <p:sldId id="496" r:id="rId120"/>
    <p:sldId id="497" r:id="rId1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823" autoAdjust="0"/>
  </p:normalViewPr>
  <p:slideViewPr>
    <p:cSldViewPr>
      <p:cViewPr varScale="1">
        <p:scale>
          <a:sx n="50" d="100"/>
          <a:sy n="50" d="100"/>
        </p:scale>
        <p:origin x="195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slide" Target="slides/slide101.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slide" Target="slides/slide84.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13" Type="http://schemas.openxmlformats.org/officeDocument/2006/relationships/slide" Target="slides/slide102.xml"/><Relationship Id="rId118" Type="http://schemas.openxmlformats.org/officeDocument/2006/relationships/slide" Target="slides/slide107.xml"/><Relationship Id="rId12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slide" Target="slides/slide92.xml"/><Relationship Id="rId108" Type="http://schemas.openxmlformats.org/officeDocument/2006/relationships/slide" Target="slides/slide97.xml"/><Relationship Id="rId116" Type="http://schemas.openxmlformats.org/officeDocument/2006/relationships/slide" Target="slides/slide105.xml"/><Relationship Id="rId124"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11" Type="http://schemas.openxmlformats.org/officeDocument/2006/relationships/slide" Target="slides/slide10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14" Type="http://schemas.openxmlformats.org/officeDocument/2006/relationships/slide" Target="slides/slide103.xml"/><Relationship Id="rId119" Type="http://schemas.openxmlformats.org/officeDocument/2006/relationships/slide" Target="slides/slide108.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slide" Target="slides/slide109.xml"/><Relationship Id="rId125"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83742D-826D-498B-9DF2-53DAFC61EACB}" type="datetimeFigureOut">
              <a:rPr lang="ru-RU" smtClean="0"/>
              <a:t>22.03.2016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E5356-33EB-4A14-8837-1747F591500E}" type="slidenum">
              <a:rPr lang="ru-RU" smtClean="0"/>
              <a:t>‹#›</a:t>
            </a:fld>
            <a:endParaRPr lang="ru-RU"/>
          </a:p>
        </p:txBody>
      </p:sp>
    </p:spTree>
    <p:extLst>
      <p:ext uri="{BB962C8B-B14F-4D97-AF65-F5344CB8AC3E}">
        <p14:creationId xmlns:p14="http://schemas.microsoft.com/office/powerpoint/2010/main" val="1810299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1</a:t>
            </a:fld>
            <a:endParaRPr lang="ru-RU"/>
          </a:p>
        </p:txBody>
      </p:sp>
    </p:spTree>
    <p:extLst>
      <p:ext uri="{BB962C8B-B14F-4D97-AF65-F5344CB8AC3E}">
        <p14:creationId xmlns:p14="http://schemas.microsoft.com/office/powerpoint/2010/main" val="3932733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Риск   возникновения   дуоденальной   язвы   возникает   при   хронической </a:t>
            </a:r>
            <a:br>
              <a:rPr lang="ru-RU" dirty="0" smtClean="0"/>
            </a:br>
            <a:r>
              <a:rPr lang="ru-RU" dirty="0" smtClean="0"/>
              <a:t>почечной  недостаточности,  алкогольном  циррозе  печени,  </a:t>
            </a:r>
            <a:r>
              <a:rPr lang="ru-RU" dirty="0" err="1" smtClean="0"/>
              <a:t>гиперпаратиреозе</a:t>
            </a:r>
            <a:r>
              <a:rPr lang="ru-RU" dirty="0" smtClean="0"/>
              <a:t>, </a:t>
            </a:r>
            <a:br>
              <a:rPr lang="ru-RU" dirty="0" smtClean="0"/>
            </a:br>
            <a:r>
              <a:rPr lang="ru-RU" dirty="0" smtClean="0"/>
              <a:t>хронических   </a:t>
            </a:r>
            <a:r>
              <a:rPr lang="ru-RU" dirty="0" err="1" smtClean="0"/>
              <a:t>обструктивных</a:t>
            </a:r>
            <a:r>
              <a:rPr lang="ru-RU" dirty="0" smtClean="0"/>
              <a:t>   заболеваниях   лёгких,   после   трансплантации </a:t>
            </a:r>
            <a:br>
              <a:rPr lang="ru-RU" dirty="0" smtClean="0"/>
            </a:br>
            <a:r>
              <a:rPr lang="ru-RU" dirty="0" smtClean="0"/>
              <a:t>почки</a:t>
            </a:r>
          </a:p>
          <a:p>
            <a:endParaRPr lang="ru-RU" dirty="0" smtClean="0"/>
          </a:p>
          <a:p>
            <a:r>
              <a:rPr lang="ru-RU" dirty="0" smtClean="0"/>
              <a:t>Роль  психологических  факторов  в  патогенезе  язвенной  болезни  остаётся </a:t>
            </a:r>
            <a:br>
              <a:rPr lang="ru-RU" dirty="0" smtClean="0"/>
            </a:br>
            <a:r>
              <a:rPr lang="ru-RU" dirty="0" smtClean="0"/>
              <a:t>спорной.   Вопреки   прежним   взглядам,   не   существует   типичного   «склада личности язвенника».</a:t>
            </a:r>
            <a:br>
              <a:rPr lang="ru-RU" dirty="0" smtClean="0"/>
            </a:br>
            <a:r>
              <a:rPr lang="ru-RU" dirty="0" smtClean="0"/>
              <a:t>Однако     длительное     тревожное     состояние  и эмоциональное перенапряжение  могут  способствовать  обострению  язвенной  болезни</a:t>
            </a:r>
          </a:p>
          <a:p>
            <a:endParaRPr lang="ru-RU" dirty="0" smtClean="0"/>
          </a:p>
          <a:p>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11</a:t>
            </a:fld>
            <a:endParaRPr lang="ru-RU"/>
          </a:p>
        </p:txBody>
      </p:sp>
    </p:spTree>
    <p:extLst>
      <p:ext uri="{BB962C8B-B14F-4D97-AF65-F5344CB8AC3E}">
        <p14:creationId xmlns:p14="http://schemas.microsoft.com/office/powerpoint/2010/main" val="213251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Как  и  при  язве  двенадцатиперстной  кишки,  в  патогенезе  язвы  желудка важную   роль   играют   соляная   кислота   и   пепсин.</a:t>
            </a:r>
            <a:br>
              <a:rPr lang="ru-RU" dirty="0" smtClean="0"/>
            </a:br>
            <a:r>
              <a:rPr lang="ru-RU" dirty="0" smtClean="0"/>
              <a:t>Однако   в   большинстве наблюдений  секреция  бывает  нормальной  или  сниженной,  хотя  истинную </a:t>
            </a:r>
            <a:r>
              <a:rPr lang="ru-RU" dirty="0" err="1" smtClean="0"/>
              <a:t>ахлоргидрию</a:t>
            </a:r>
            <a:r>
              <a:rPr lang="ru-RU" dirty="0" smtClean="0"/>
              <a:t>, как правило, обнаруживают при злокачественном перерождении язвы.</a:t>
            </a:r>
            <a:br>
              <a:rPr lang="ru-RU" dirty="0" smtClean="0"/>
            </a:br>
            <a:r>
              <a:rPr lang="ru-RU" dirty="0" smtClean="0"/>
              <a:t>Около   10%   пациентов   одновременно   страдают   язвенной   болезнью желудка и двенадцатиперстной кишки. В этих ситуациях показатели секреции соляной кислоты примерно такие же, как при язве двенадцатиперстной кишки</a:t>
            </a:r>
          </a:p>
          <a:p>
            <a:endParaRPr lang="ru-RU" dirty="0" smtClean="0"/>
          </a:p>
          <a:p>
            <a:r>
              <a:rPr lang="ru-RU" dirty="0" smtClean="0"/>
              <a:t>Существуют      убедительные      доказательства      большого      значения </a:t>
            </a:r>
            <a:r>
              <a:rPr lang="ru-RU" dirty="0" err="1" smtClean="0"/>
              <a:t>Helicobacter</a:t>
            </a:r>
            <a:r>
              <a:rPr lang="ru-RU" dirty="0" smtClean="0"/>
              <a:t>  </a:t>
            </a:r>
            <a:r>
              <a:rPr lang="ru-RU" dirty="0" err="1" smtClean="0"/>
              <a:t>pylori</a:t>
            </a:r>
            <a:r>
              <a:rPr lang="ru-RU" dirty="0" smtClean="0"/>
              <a:t>  в  патогенезе  язвы  желудка.</a:t>
            </a:r>
            <a:br>
              <a:rPr lang="ru-RU" dirty="0" smtClean="0"/>
            </a:br>
            <a:r>
              <a:rPr lang="ru-RU" dirty="0" smtClean="0"/>
              <a:t>Непонятно  только,  почему  у одних инфицированных людей возникает язва двенадцатиперстной кишки, а у других   –   язва   желудка</a:t>
            </a:r>
          </a:p>
          <a:p>
            <a:endParaRPr lang="ru-RU" dirty="0" smtClean="0"/>
          </a:p>
          <a:p>
            <a:r>
              <a:rPr lang="ru-RU" dirty="0" smtClean="0"/>
              <a:t>Предполагают,   что   при   язве   желудка,   которая встречается даже у пятилетних детей, заражение происходит раньше.</a:t>
            </a:r>
            <a:br>
              <a:rPr lang="ru-RU" dirty="0" smtClean="0"/>
            </a:br>
            <a:r>
              <a:rPr lang="ru-RU" dirty="0" smtClean="0"/>
              <a:t>Вероятно, у  инфицированных  детей  развивается  хронический  гастрит  и  уменьшается </a:t>
            </a:r>
            <a:br>
              <a:rPr lang="ru-RU" dirty="0" smtClean="0"/>
            </a:br>
            <a:r>
              <a:rPr lang="ru-RU" dirty="0" smtClean="0"/>
              <a:t>секреция   соляной   кислоты.   Таким   образом,   риск   возникновения   язвы двенадцатиперстной  кишки  снижается,  а  язвы  и  рака  желудка  возрастает.</a:t>
            </a:r>
            <a:r>
              <a:rPr lang="ru-RU" baseline="0" dirty="0" smtClean="0"/>
              <a:t> </a:t>
            </a:r>
            <a:r>
              <a:rPr lang="ru-RU" dirty="0" smtClean="0"/>
              <a:t>У большинства  больных  язвой  желудка  </a:t>
            </a:r>
            <a:r>
              <a:rPr lang="ru-RU" dirty="0" err="1" smtClean="0"/>
              <a:t>гипохлоргидрия</a:t>
            </a:r>
            <a:r>
              <a:rPr lang="ru-RU" dirty="0" smtClean="0"/>
              <a:t>  приводит  к  лёгкому повышению уровня гастрина в сыворотке крови</a:t>
            </a:r>
          </a:p>
          <a:p>
            <a:endParaRPr lang="ru-RU" dirty="0" smtClean="0"/>
          </a:p>
          <a:p>
            <a:r>
              <a:rPr lang="ru-RU" dirty="0" smtClean="0"/>
              <a:t>При   язве   желудка   нарушается   его   эвакуаторная   функция.   Рефлюкс содержимого     двенадцатиперстной     кишки     способствует     повреждению защитного слоя слизистой, что приводит к обратной диффузии ионов водорода с  последующим  образованием  язвы.</a:t>
            </a:r>
            <a:r>
              <a:rPr lang="ru-RU" baseline="0" dirty="0" smtClean="0"/>
              <a:t> </a:t>
            </a:r>
            <a:r>
              <a:rPr lang="ru-RU" dirty="0" smtClean="0"/>
              <a:t>В  15-25%  наблюдений  причиной  язвы желудка бывает приём нестероидных противовоспалительных средств</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12</a:t>
            </a:fld>
            <a:endParaRPr lang="ru-RU"/>
          </a:p>
        </p:txBody>
      </p:sp>
    </p:spTree>
    <p:extLst>
      <p:ext uri="{BB962C8B-B14F-4D97-AF65-F5344CB8AC3E}">
        <p14:creationId xmlns:p14="http://schemas.microsoft.com/office/powerpoint/2010/main" val="43465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Однако   выявлено   значительное   количество   факторов,   влияющих   на   эти механизмы</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13</a:t>
            </a:fld>
            <a:endParaRPr lang="ru-RU"/>
          </a:p>
        </p:txBody>
      </p:sp>
    </p:spTree>
    <p:extLst>
      <p:ext uri="{BB962C8B-B14F-4D97-AF65-F5344CB8AC3E}">
        <p14:creationId xmlns:p14="http://schemas.microsoft.com/office/powerpoint/2010/main" val="2473799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Слизь, выделяемая железами и покровным эпителием желудка, - один из важных  защитных  факторов.  Секреция  слизи  стимулируется  механическими, химическими  раздражителями  и  блуждающими  нервами.  В  желудке  слизь находится   в   двух   состояниях:   в   растворенном   виде   входит   в   состав желудочного сока и в виде геля образует защитный барьер толщиной около 0,2 миллиметра  на  стенке  желудка</a:t>
            </a:r>
          </a:p>
          <a:p>
            <a:endParaRPr lang="ru-RU" dirty="0" smtClean="0"/>
          </a:p>
          <a:p>
            <a:r>
              <a:rPr lang="ru-RU" dirty="0" smtClean="0"/>
              <a:t>Слизистые  клетки  эпителиального  покрова желудка  постоянно  секретируют  гель,  который  частично  растворяется  под </a:t>
            </a:r>
            <a:br>
              <a:rPr lang="ru-RU" dirty="0" smtClean="0"/>
            </a:br>
            <a:r>
              <a:rPr lang="ru-RU" dirty="0" smtClean="0"/>
              <a:t>действием  пепсина.</a:t>
            </a:r>
            <a:r>
              <a:rPr lang="ru-RU" baseline="0" dirty="0" smtClean="0"/>
              <a:t> </a:t>
            </a:r>
            <a:r>
              <a:rPr lang="ru-RU" dirty="0" smtClean="0"/>
              <a:t>Неповреждённый  слой  геля  замедляет  диффузию  ионов, кроме  того,  он  непроницаем  для  крупных  молекул,  в  том  числе  для  пепсина. Толщина  слоя  геля  увеличивается  под  влиянием  простагландинов  группы  Е  и уменьшается под действием НПВС</a:t>
            </a:r>
          </a:p>
          <a:p>
            <a:endParaRPr lang="ru-RU" dirty="0" smtClean="0"/>
          </a:p>
          <a:p>
            <a:r>
              <a:rPr lang="ru-RU" dirty="0" smtClean="0"/>
              <a:t>Клетки  покровного  эпителия  желудка  секретируют  в  слизистый  гель ионы бикарбоната,  которые создают  микросреду  со  значительным  градиентом ионов  водорода.</a:t>
            </a:r>
            <a:br>
              <a:rPr lang="ru-RU" dirty="0" smtClean="0"/>
            </a:br>
            <a:r>
              <a:rPr lang="ru-RU" dirty="0" smtClean="0"/>
              <a:t>Гель  замедляет  продвижение  ионов  водорода  к  слизистой желудка,    а    ионы    бикарбоната    осуществляют    буферную функцию.</a:t>
            </a:r>
            <a:br>
              <a:rPr lang="ru-RU" dirty="0" smtClean="0"/>
            </a:br>
            <a:r>
              <a:rPr lang="ru-RU" dirty="0" smtClean="0"/>
              <a:t>М-</a:t>
            </a:r>
            <a:r>
              <a:rPr lang="ru-RU" dirty="0" err="1" smtClean="0"/>
              <a:t>холиномиметики</a:t>
            </a:r>
            <a:r>
              <a:rPr lang="ru-RU" dirty="0" smtClean="0"/>
              <a:t>, кальций и простагландины групп E и F усиливают выработку бикарбоната, а НПВС, α-</a:t>
            </a:r>
            <a:r>
              <a:rPr lang="ru-RU" dirty="0" err="1" smtClean="0"/>
              <a:t>адреностимуляторы</a:t>
            </a:r>
            <a:r>
              <a:rPr lang="ru-RU" dirty="0" smtClean="0"/>
              <a:t> и этанол – уменьшают</a:t>
            </a:r>
          </a:p>
          <a:p>
            <a:endParaRPr lang="ru-RU" dirty="0" smtClean="0"/>
          </a:p>
          <a:p>
            <a:r>
              <a:rPr lang="ru-RU" dirty="0" smtClean="0"/>
              <a:t>В  норме  мембраны  и  плотные  контакты  эпителиальных  клеток  желудка образуют   барьер,   почти   непроницаемый   для   ионов   водорода.   Некоторые вещества   (желчные   кислоты,   салицилаты,   слабые   органические   кислоты, этанол)  разрушают  его,  что  позволяет  ионам  водорода  проникать  в  ткани желудка  и  повреждать  их,  способствуя  высвобождению  гистамина  из  тучных</a:t>
            </a:r>
            <a:r>
              <a:rPr lang="ru-RU" baseline="0" dirty="0" smtClean="0"/>
              <a:t> </a:t>
            </a:r>
            <a:r>
              <a:rPr lang="ru-RU" dirty="0" smtClean="0"/>
              <a:t>клеток,  усилению  секреции  соляной  кислоты,  повреждению  мелких  сосудов,  образованию эрозии или язвы.</a:t>
            </a:r>
            <a:r>
              <a:rPr lang="ru-RU" baseline="0" dirty="0" smtClean="0"/>
              <a:t> </a:t>
            </a:r>
            <a:r>
              <a:rPr lang="ru-RU" dirty="0" smtClean="0"/>
              <a:t>Ухудшение</a:t>
            </a:r>
            <a:r>
              <a:rPr lang="ru-RU" baseline="0" dirty="0" smtClean="0"/>
              <a:t> </a:t>
            </a:r>
            <a:r>
              <a:rPr lang="ru-RU" dirty="0" smtClean="0"/>
              <a:t>кровоснабжения слизистой желудка также способствует её повреждению</a:t>
            </a:r>
          </a:p>
          <a:p>
            <a:endParaRPr lang="ru-RU" dirty="0" smtClean="0"/>
          </a:p>
          <a:p>
            <a:r>
              <a:rPr lang="ru-RU" dirty="0" smtClean="0"/>
              <a:t>В     слизистой     желудка     содержится     много     простагландинов.     В исследованиях   на   животных   показано,   что   применение   простагландинов, особенно  группы  Е,  предохраняет  слизистую  от  повреждающего  действия разнообразных факторов. Эндогенные простагландины стимулируют секрецию  слизи    в    желудке    и    бикарбонатов    в    двенадцатиперстной    кишке.    Они обеспечивают нормальное кровоснабжение слизистой и целостность защитного барьера,   а   также   стимулируют   регенерацию   эпителия   при   повреждении слизистой</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14</a:t>
            </a:fld>
            <a:endParaRPr lang="ru-RU"/>
          </a:p>
        </p:txBody>
      </p:sp>
    </p:spTree>
    <p:extLst>
      <p:ext uri="{BB962C8B-B14F-4D97-AF65-F5344CB8AC3E}">
        <p14:creationId xmlns:p14="http://schemas.microsoft.com/office/powerpoint/2010/main" val="2376270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Различают   переднюю   и   заднюю   стенки   желудка,   которые переходят  друг  в  друга.  Верхний  край  желудка  более  короткий  и  вогнутый  – малая  кривизна,  нижний  выпуклый  и  более  длинный  –  большая  кривизна</a:t>
            </a:r>
          </a:p>
          <a:p>
            <a:endParaRPr lang="ru-RU" dirty="0" smtClean="0"/>
          </a:p>
          <a:p>
            <a:r>
              <a:rPr lang="ru-RU" dirty="0" smtClean="0"/>
              <a:t>Желудок  делится  на  4  части:  кардиальную;  дно  желудка;  тело  желудка; </a:t>
            </a:r>
            <a:r>
              <a:rPr lang="ru-RU" dirty="0" err="1" smtClean="0"/>
              <a:t>привратниковую</a:t>
            </a:r>
            <a:r>
              <a:rPr lang="ru-RU" dirty="0" smtClean="0"/>
              <a:t>, которая состоит из </a:t>
            </a:r>
            <a:r>
              <a:rPr lang="ru-RU" dirty="0" err="1" smtClean="0"/>
              <a:t>антрального</a:t>
            </a:r>
            <a:r>
              <a:rPr lang="ru-RU" dirty="0" smtClean="0"/>
              <a:t> отдела и канала привратника. </a:t>
            </a:r>
            <a:br>
              <a:rPr lang="ru-RU" dirty="0" smtClean="0"/>
            </a:br>
            <a:r>
              <a:rPr lang="ru-RU" dirty="0" smtClean="0"/>
              <a:t>Длина  желудка  в  среднем  составляет  20-25  см,  ширина  -  12-14  см,  средняя ёмкость  –  1,5-2,5  литра.  Пищевод  впадает  в  желудок  в  80%  наблюдений  под углом  90°,  в  20%  -  под  углом  от  90  до  180°  (угол  Гиса),  вследствие  чего образуется    кардиальная    вырезка</a:t>
            </a:r>
          </a:p>
          <a:p>
            <a:endParaRPr lang="ru-RU" dirty="0" smtClean="0"/>
          </a:p>
          <a:p>
            <a:r>
              <a:rPr lang="ru-RU" dirty="0" smtClean="0"/>
              <a:t>Соответственно    вершине    кардиальной вырезки  со  стороны  слизистой  оболочки  расположена  кардиальная  складка, </a:t>
            </a:r>
            <a:br>
              <a:rPr lang="ru-RU" dirty="0" smtClean="0"/>
            </a:br>
            <a:r>
              <a:rPr lang="ru-RU" dirty="0" smtClean="0"/>
              <a:t>образующая  клапан  Губарева.</a:t>
            </a:r>
            <a:r>
              <a:rPr lang="ru-RU" baseline="0" dirty="0" smtClean="0"/>
              <a:t> </a:t>
            </a:r>
            <a:r>
              <a:rPr lang="ru-RU" dirty="0" smtClean="0"/>
              <a:t>При  сокращении  желудка  происходит  закрытие кардиального   отверстия   этой   складкой,   чем   предотвращается   желудочно-пищеводный рефлюкс</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15</a:t>
            </a:fld>
            <a:endParaRPr lang="ru-RU"/>
          </a:p>
        </p:txBody>
      </p:sp>
    </p:spTree>
    <p:extLst>
      <p:ext uri="{BB962C8B-B14F-4D97-AF65-F5344CB8AC3E}">
        <p14:creationId xmlns:p14="http://schemas.microsoft.com/office/powerpoint/2010/main" val="38680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Брюшина, покрывая желудок спереди и сзади, переходит по большой и малой кривизне на </a:t>
            </a:r>
            <a:br>
              <a:rPr lang="ru-RU" dirty="0" smtClean="0"/>
            </a:br>
            <a:r>
              <a:rPr lang="ru-RU" dirty="0" smtClean="0"/>
              <a:t>соседние  органы,  образуя  ряд  фиксирующих  связок.</a:t>
            </a:r>
            <a:r>
              <a:rPr lang="ru-RU" baseline="0" dirty="0" smtClean="0"/>
              <a:t> </a:t>
            </a:r>
            <a:r>
              <a:rPr lang="ru-RU" dirty="0" smtClean="0"/>
              <a:t>В  кардиальном  отделе имеются    две    диафрагмально-желудочные,    желудочно-поджелудочная и желудочно-селезёночная  связки.  Большую  кривизну  фиксирует  желудочно-ободочная связка, переходящая в большой сальник</a:t>
            </a:r>
          </a:p>
          <a:p>
            <a:endParaRPr lang="ru-RU" dirty="0" smtClean="0"/>
          </a:p>
          <a:p>
            <a:r>
              <a:rPr lang="ru-RU" dirty="0" smtClean="0"/>
              <a:t>Между начальным отделом двенадцатиперстной   кишки   и   воротами   печени   расположена   печеночно-</a:t>
            </a:r>
            <a:br>
              <a:rPr lang="ru-RU" dirty="0" smtClean="0"/>
            </a:br>
            <a:r>
              <a:rPr lang="ru-RU" dirty="0" smtClean="0"/>
              <a:t>двенадцатиперстная связка, в которой проходит </a:t>
            </a:r>
            <a:r>
              <a:rPr lang="ru-RU" dirty="0" err="1" smtClean="0"/>
              <a:t>холедох</a:t>
            </a:r>
            <a:r>
              <a:rPr lang="ru-RU" dirty="0" smtClean="0"/>
              <a:t>, печеночная артерия и воротная   вена.   Малую   кривизну   желудка   с   воротами   печени   связывает печеночно-желудочная      связка,      составляющая      вместе      с      печеночно-</a:t>
            </a:r>
            <a:br>
              <a:rPr lang="ru-RU" dirty="0" smtClean="0"/>
            </a:br>
            <a:r>
              <a:rPr lang="ru-RU" dirty="0" smtClean="0"/>
              <a:t>двенадцатиперстной   связкой   малый   сальник.   Между   листками   брюшины, образующими    эти    связки,    в    клетчатке    расположены    сосуды,    нервы, лимфатические узлы</a:t>
            </a:r>
          </a:p>
          <a:p>
            <a:endParaRPr lang="ru-RU" dirty="0" smtClean="0"/>
          </a:p>
          <a:p>
            <a:r>
              <a:rPr lang="ru-RU" dirty="0" smtClean="0"/>
              <a:t>Мышечный слой желудка состоит из продольных, косых и циркулярных волокон.</a:t>
            </a:r>
            <a:r>
              <a:rPr lang="ru-RU" baseline="0" dirty="0" smtClean="0"/>
              <a:t> </a:t>
            </a:r>
            <a:r>
              <a:rPr lang="ru-RU" dirty="0" smtClean="0"/>
              <a:t>Последние   особенно   выражены   в   области   привратника   в   виде плотного  кольца,  что  дает  возможность  определить  его  границу  во  время операции</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16</a:t>
            </a:fld>
            <a:endParaRPr lang="ru-RU"/>
          </a:p>
        </p:txBody>
      </p:sp>
    </p:spTree>
    <p:extLst>
      <p:ext uri="{BB962C8B-B14F-4D97-AF65-F5344CB8AC3E}">
        <p14:creationId xmlns:p14="http://schemas.microsoft.com/office/powerpoint/2010/main" val="3112124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Артериальное  кровоснабжение  желудок  получает  от  ветвей  чревного ствола  (</a:t>
            </a:r>
            <a:r>
              <a:rPr lang="en-US" dirty="0" err="1" smtClean="0"/>
              <a:t>truncus</a:t>
            </a:r>
            <a:r>
              <a:rPr lang="en-US" dirty="0" smtClean="0"/>
              <a:t>  </a:t>
            </a:r>
            <a:r>
              <a:rPr lang="en-US" dirty="0" err="1" smtClean="0"/>
              <a:t>coeliacus</a:t>
            </a:r>
            <a:r>
              <a:rPr lang="en-US" dirty="0" smtClean="0"/>
              <a:t>),  </a:t>
            </a:r>
            <a:r>
              <a:rPr lang="ru-RU" dirty="0" smtClean="0"/>
              <a:t>который  непосредственно  ниже  диафрагмы  делится на  3  ветви:  левую  желудочную  (</a:t>
            </a:r>
            <a:r>
              <a:rPr lang="en-US" dirty="0" smtClean="0"/>
              <a:t>a.  </a:t>
            </a:r>
            <a:r>
              <a:rPr lang="en-US" dirty="0" err="1" smtClean="0"/>
              <a:t>gastrica</a:t>
            </a:r>
            <a:r>
              <a:rPr lang="en-US" dirty="0" smtClean="0"/>
              <a:t>  </a:t>
            </a:r>
            <a:r>
              <a:rPr lang="en-US" dirty="0" err="1" smtClean="0"/>
              <a:t>sinistra</a:t>
            </a:r>
            <a:r>
              <a:rPr lang="en-US" dirty="0" smtClean="0"/>
              <a:t>),  </a:t>
            </a:r>
            <a:r>
              <a:rPr lang="ru-RU" dirty="0" smtClean="0"/>
              <a:t>общую  печеночную  (</a:t>
            </a:r>
            <a:r>
              <a:rPr lang="en-US" dirty="0" smtClean="0"/>
              <a:t>a. hepatica </a:t>
            </a:r>
            <a:r>
              <a:rPr lang="en-US" dirty="0" err="1" smtClean="0"/>
              <a:t>communis</a:t>
            </a:r>
            <a:r>
              <a:rPr lang="en-US" dirty="0" smtClean="0"/>
              <a:t>) </a:t>
            </a:r>
            <a:r>
              <a:rPr lang="ru-RU" dirty="0" smtClean="0"/>
              <a:t>и селезеночную (</a:t>
            </a:r>
            <a:r>
              <a:rPr lang="en-US" dirty="0" smtClean="0"/>
              <a:t>a. </a:t>
            </a:r>
            <a:r>
              <a:rPr lang="en-US" dirty="0" err="1" smtClean="0"/>
              <a:t>lienalis</a:t>
            </a:r>
            <a:r>
              <a:rPr lang="en-US" dirty="0" smtClean="0"/>
              <a:t>) </a:t>
            </a:r>
            <a:r>
              <a:rPr lang="ru-RU" dirty="0" smtClean="0"/>
              <a:t>артерию.</a:t>
            </a:r>
          </a:p>
          <a:p>
            <a:r>
              <a:rPr lang="ru-RU" dirty="0" smtClean="0"/>
              <a:t>Левая   желудочная   артерия   располагается   вдоль   малой   кривизны   в </a:t>
            </a:r>
            <a:r>
              <a:rPr lang="ru-RU" dirty="0" err="1" smtClean="0"/>
              <a:t>дубликатуре</a:t>
            </a:r>
            <a:r>
              <a:rPr lang="ru-RU" dirty="0" smtClean="0"/>
              <a:t> брюшины и снабжает кровью левую половину малой кривизны. От селезеночной   артерии   отходит   левая   желудочно-сальниковая   артерия   (</a:t>
            </a:r>
            <a:r>
              <a:rPr lang="en-US" dirty="0" smtClean="0"/>
              <a:t>a. </a:t>
            </a:r>
            <a:r>
              <a:rPr lang="en-US" dirty="0" err="1" smtClean="0"/>
              <a:t>gastroepiploica</a:t>
            </a:r>
            <a:r>
              <a:rPr lang="en-US" dirty="0" smtClean="0"/>
              <a:t>  </a:t>
            </a:r>
            <a:r>
              <a:rPr lang="en-US" dirty="0" err="1" smtClean="0"/>
              <a:t>sinistra</a:t>
            </a:r>
            <a:r>
              <a:rPr lang="en-US" dirty="0" smtClean="0"/>
              <a:t>),  </a:t>
            </a:r>
            <a:r>
              <a:rPr lang="ru-RU" dirty="0" smtClean="0"/>
              <a:t>которая  снабжает  левую  половину  большой  кривизны желудка</a:t>
            </a:r>
          </a:p>
          <a:p>
            <a:endParaRPr lang="ru-RU" dirty="0" smtClean="0"/>
          </a:p>
          <a:p>
            <a:r>
              <a:rPr lang="ru-RU" dirty="0" smtClean="0"/>
              <a:t>От  </a:t>
            </a:r>
            <a:r>
              <a:rPr lang="en-US" dirty="0" smtClean="0"/>
              <a:t>a.  hepatica  </a:t>
            </a:r>
            <a:r>
              <a:rPr lang="en-US" dirty="0" err="1" smtClean="0"/>
              <a:t>communis</a:t>
            </a:r>
            <a:r>
              <a:rPr lang="en-US" dirty="0" smtClean="0"/>
              <a:t>  </a:t>
            </a:r>
            <a:r>
              <a:rPr lang="ru-RU" dirty="0" smtClean="0"/>
              <a:t>отходят:  собственно  печёночная  артерия  (</a:t>
            </a:r>
            <a:r>
              <a:rPr lang="en-US" dirty="0" smtClean="0"/>
              <a:t>a. hepatica   </a:t>
            </a:r>
            <a:r>
              <a:rPr lang="en-US" dirty="0" err="1" smtClean="0"/>
              <a:t>propria</a:t>
            </a:r>
            <a:r>
              <a:rPr lang="en-US" dirty="0" smtClean="0"/>
              <a:t>),   </a:t>
            </a:r>
            <a:r>
              <a:rPr lang="ru-RU" dirty="0" smtClean="0"/>
              <a:t>которая   в   печёночно-двенадцатиперстной   связке   идёт   к печени; правая  желудочная  артерия  (</a:t>
            </a:r>
            <a:r>
              <a:rPr lang="en-US" dirty="0" smtClean="0"/>
              <a:t>a.  </a:t>
            </a:r>
            <a:r>
              <a:rPr lang="en-US" dirty="0" err="1" smtClean="0"/>
              <a:t>gastrica</a:t>
            </a:r>
            <a:r>
              <a:rPr lang="en-US" dirty="0" smtClean="0"/>
              <a:t>  </a:t>
            </a:r>
            <a:r>
              <a:rPr lang="en-US" dirty="0" err="1" smtClean="0"/>
              <a:t>dextra</a:t>
            </a:r>
            <a:r>
              <a:rPr lang="en-US" dirty="0" smtClean="0"/>
              <a:t>),  </a:t>
            </a:r>
            <a:r>
              <a:rPr lang="ru-RU" dirty="0" smtClean="0"/>
              <a:t>идущая  вдоль  правой половины  малой  кривизны  желудка  и  </a:t>
            </a:r>
            <a:r>
              <a:rPr lang="ru-RU" dirty="0" err="1" smtClean="0"/>
              <a:t>анастомозирующая</a:t>
            </a:r>
            <a:r>
              <a:rPr lang="ru-RU" dirty="0" smtClean="0"/>
              <a:t>  с  левой  желудочной артерией; </a:t>
            </a:r>
            <a:r>
              <a:rPr lang="en-US" dirty="0" smtClean="0"/>
              <a:t>a. </a:t>
            </a:r>
            <a:r>
              <a:rPr lang="en-US" dirty="0" err="1" smtClean="0"/>
              <a:t>gastroduodenalis</a:t>
            </a:r>
            <a:r>
              <a:rPr lang="en-US" dirty="0" smtClean="0"/>
              <a:t>,   </a:t>
            </a:r>
            <a:r>
              <a:rPr lang="ru-RU" dirty="0" smtClean="0"/>
              <a:t>идущая   между   задней   стенкой   </a:t>
            </a:r>
            <a:r>
              <a:rPr lang="en-US" dirty="0" smtClean="0"/>
              <a:t>duodenum   </a:t>
            </a:r>
            <a:r>
              <a:rPr lang="ru-RU" dirty="0" smtClean="0"/>
              <a:t>и головкой поджелудочной железы</a:t>
            </a:r>
          </a:p>
          <a:p>
            <a:endParaRPr lang="ru-RU" dirty="0" smtClean="0"/>
          </a:p>
          <a:p>
            <a:r>
              <a:rPr lang="ru-RU" dirty="0" smtClean="0"/>
              <a:t>А.   </a:t>
            </a:r>
            <a:r>
              <a:rPr lang="en-US" dirty="0" err="1" smtClean="0"/>
              <a:t>gastroduodenalis</a:t>
            </a:r>
            <a:r>
              <a:rPr lang="en-US" dirty="0" smtClean="0"/>
              <a:t>   </a:t>
            </a:r>
            <a:r>
              <a:rPr lang="ru-RU" dirty="0" smtClean="0"/>
              <a:t>делится   на   </a:t>
            </a:r>
            <a:r>
              <a:rPr lang="en-US" dirty="0" smtClean="0"/>
              <a:t>a.   </a:t>
            </a:r>
            <a:r>
              <a:rPr lang="en-US" dirty="0" err="1" smtClean="0"/>
              <a:t>pancreaticoduodenalis</a:t>
            </a:r>
            <a:r>
              <a:rPr lang="en-US" dirty="0" smtClean="0"/>
              <a:t>   sup.   et   a. </a:t>
            </a:r>
            <a:r>
              <a:rPr lang="en-US" dirty="0" err="1" smtClean="0"/>
              <a:t>gastroepiploica</a:t>
            </a:r>
            <a:r>
              <a:rPr lang="en-US" dirty="0" smtClean="0"/>
              <a:t>   </a:t>
            </a:r>
            <a:r>
              <a:rPr lang="en-US" dirty="0" err="1" smtClean="0"/>
              <a:t>dextra</a:t>
            </a:r>
            <a:r>
              <a:rPr lang="en-US" dirty="0" smtClean="0"/>
              <a:t>,   </a:t>
            </a:r>
            <a:r>
              <a:rPr lang="ru-RU" dirty="0" smtClean="0"/>
              <a:t>которая   </a:t>
            </a:r>
            <a:r>
              <a:rPr lang="ru-RU" dirty="0" err="1" smtClean="0"/>
              <a:t>кровоснабжает</a:t>
            </a:r>
            <a:r>
              <a:rPr lang="ru-RU" dirty="0" smtClean="0"/>
              <a:t>   правую   половину   большой кривизны  желудка,  </a:t>
            </a:r>
            <a:r>
              <a:rPr lang="ru-RU" dirty="0" err="1" smtClean="0"/>
              <a:t>анастомозируя</a:t>
            </a:r>
            <a:r>
              <a:rPr lang="ru-RU" dirty="0" smtClean="0"/>
              <a:t>  с  </a:t>
            </a:r>
            <a:r>
              <a:rPr lang="en-US" dirty="0" smtClean="0"/>
              <a:t>a.  </a:t>
            </a:r>
            <a:r>
              <a:rPr lang="en-US" dirty="0" err="1" smtClean="0"/>
              <a:t>gastroepiploica</a:t>
            </a:r>
            <a:r>
              <a:rPr lang="en-US" dirty="0" smtClean="0"/>
              <a:t>  </a:t>
            </a:r>
            <a:r>
              <a:rPr lang="en-US" dirty="0" err="1" smtClean="0"/>
              <a:t>sinistra</a:t>
            </a:r>
            <a:r>
              <a:rPr lang="en-US" dirty="0" smtClean="0"/>
              <a:t>.  </a:t>
            </a:r>
            <a:r>
              <a:rPr lang="ru-RU" dirty="0" smtClean="0"/>
              <a:t>Кроме  того,  к желудку  подходят  короткие  желудочные  артерии  -  </a:t>
            </a:r>
            <a:r>
              <a:rPr lang="en-US" dirty="0" err="1" smtClean="0"/>
              <a:t>a.a</a:t>
            </a:r>
            <a:r>
              <a:rPr lang="en-US" dirty="0" smtClean="0"/>
              <a:t>.  gastricae  </a:t>
            </a:r>
            <a:r>
              <a:rPr lang="en-US" dirty="0" err="1" smtClean="0"/>
              <a:t>breves</a:t>
            </a:r>
            <a:r>
              <a:rPr lang="en-US" dirty="0" smtClean="0"/>
              <a:t>  </a:t>
            </a:r>
            <a:r>
              <a:rPr lang="ru-RU" dirty="0" smtClean="0"/>
              <a:t>от  </a:t>
            </a:r>
            <a:r>
              <a:rPr lang="en-US" dirty="0" smtClean="0"/>
              <a:t>a. </a:t>
            </a:r>
            <a:r>
              <a:rPr lang="en-US" dirty="0" err="1" smtClean="0"/>
              <a:t>lienalis</a:t>
            </a:r>
            <a:endParaRPr lang="en-US" dirty="0" smtClean="0"/>
          </a:p>
          <a:p>
            <a:endParaRPr lang="en-US" dirty="0" smtClean="0"/>
          </a:p>
          <a:p>
            <a:r>
              <a:rPr lang="ru-RU" dirty="0" smtClean="0"/>
              <a:t>Отток  венозной  крови  от  желудка  осуществляется  через  3  основных ствола:   </a:t>
            </a:r>
            <a:r>
              <a:rPr lang="en-US" dirty="0" smtClean="0"/>
              <a:t>v.   </a:t>
            </a:r>
            <a:r>
              <a:rPr lang="en-US" dirty="0" err="1" smtClean="0"/>
              <a:t>gastrica</a:t>
            </a:r>
            <a:r>
              <a:rPr lang="en-US" dirty="0" smtClean="0"/>
              <a:t>   sin.,   </a:t>
            </a:r>
            <a:r>
              <a:rPr lang="ru-RU" dirty="0" smtClean="0"/>
              <a:t>впадающую   в   </a:t>
            </a:r>
            <a:r>
              <a:rPr lang="en-US" dirty="0" smtClean="0"/>
              <a:t>v.   </a:t>
            </a:r>
            <a:r>
              <a:rPr lang="en-US" dirty="0" err="1" smtClean="0"/>
              <a:t>portae</a:t>
            </a:r>
            <a:r>
              <a:rPr lang="en-US" dirty="0" smtClean="0"/>
              <a:t>;   v. </a:t>
            </a:r>
            <a:r>
              <a:rPr lang="en-US" dirty="0" err="1" smtClean="0"/>
              <a:t>gastroepiploica</a:t>
            </a:r>
            <a:r>
              <a:rPr lang="en-US" dirty="0" smtClean="0"/>
              <a:t>   </a:t>
            </a:r>
            <a:r>
              <a:rPr lang="en-US" dirty="0" err="1" smtClean="0"/>
              <a:t>dextra</a:t>
            </a:r>
            <a:r>
              <a:rPr lang="en-US" dirty="0" smtClean="0"/>
              <a:t>, </a:t>
            </a:r>
            <a:r>
              <a:rPr lang="ru-RU" dirty="0" smtClean="0"/>
              <a:t>впадающую  в  </a:t>
            </a:r>
            <a:r>
              <a:rPr lang="en-US" dirty="0" smtClean="0"/>
              <a:t>v.  </a:t>
            </a:r>
            <a:r>
              <a:rPr lang="en-US" dirty="0" err="1" smtClean="0"/>
              <a:t>mesenterica</a:t>
            </a:r>
            <a:r>
              <a:rPr lang="en-US" dirty="0" smtClean="0"/>
              <a:t>  sup.;  v.  </a:t>
            </a:r>
            <a:r>
              <a:rPr lang="en-US" dirty="0" err="1" smtClean="0"/>
              <a:t>gastroepiploica</a:t>
            </a:r>
            <a:r>
              <a:rPr lang="en-US" dirty="0" smtClean="0"/>
              <a:t>  </a:t>
            </a:r>
            <a:r>
              <a:rPr lang="en-US" dirty="0" err="1" smtClean="0"/>
              <a:t>sinistra</a:t>
            </a:r>
            <a:r>
              <a:rPr lang="en-US" dirty="0" smtClean="0"/>
              <a:t>,  </a:t>
            </a:r>
            <a:r>
              <a:rPr lang="ru-RU" dirty="0" smtClean="0"/>
              <a:t>впадающую  в  </a:t>
            </a:r>
            <a:r>
              <a:rPr lang="en-US" dirty="0" smtClean="0"/>
              <a:t>v. </a:t>
            </a:r>
            <a:r>
              <a:rPr lang="en-US" dirty="0" err="1" smtClean="0"/>
              <a:t>lienalis</a:t>
            </a:r>
            <a:r>
              <a:rPr lang="en-US" dirty="0" smtClean="0"/>
              <a:t>. </a:t>
            </a:r>
            <a:r>
              <a:rPr lang="ru-RU" dirty="0" smtClean="0"/>
              <a:t>Кроме того имеется ещё 5-7 мелких вен - </a:t>
            </a:r>
            <a:r>
              <a:rPr lang="en-US" dirty="0" smtClean="0"/>
              <a:t>v. gastricae </a:t>
            </a:r>
            <a:r>
              <a:rPr lang="en-US" dirty="0" err="1" smtClean="0"/>
              <a:t>breves</a:t>
            </a:r>
            <a:r>
              <a:rPr lang="en-US" dirty="0" smtClean="0"/>
              <a:t>, </a:t>
            </a:r>
            <a:r>
              <a:rPr lang="ru-RU" dirty="0" smtClean="0"/>
              <a:t>впадающих в </a:t>
            </a:r>
            <a:r>
              <a:rPr lang="en-US" dirty="0" smtClean="0"/>
              <a:t>v. </a:t>
            </a:r>
            <a:r>
              <a:rPr lang="en-US" dirty="0" err="1" smtClean="0"/>
              <a:t>lienalis</a:t>
            </a:r>
            <a:endParaRPr lang="ru-RU" dirty="0" smtClean="0"/>
          </a:p>
          <a:p>
            <a:endParaRPr lang="ru-RU" dirty="0" smtClean="0"/>
          </a:p>
          <a:p>
            <a:r>
              <a:rPr lang="ru-RU" dirty="0" smtClean="0"/>
              <a:t>На  передней  поверхности  привратника  имеется  v.  </a:t>
            </a:r>
            <a:r>
              <a:rPr lang="ru-RU" dirty="0" err="1" smtClean="0"/>
              <a:t>pуlorica</a:t>
            </a:r>
            <a:r>
              <a:rPr lang="ru-RU" dirty="0" smtClean="0"/>
              <a:t>,  впадающая  в v.  </a:t>
            </a:r>
            <a:r>
              <a:rPr lang="ru-RU" dirty="0" err="1" smtClean="0"/>
              <a:t>gastrica</a:t>
            </a:r>
            <a:r>
              <a:rPr lang="ru-RU" dirty="0" smtClean="0"/>
              <a:t>  </a:t>
            </a:r>
            <a:r>
              <a:rPr lang="ru-RU" dirty="0" err="1" smtClean="0"/>
              <a:t>sin</a:t>
            </a:r>
            <a:r>
              <a:rPr lang="ru-RU" dirty="0" smtClean="0"/>
              <a:t>.,  служащая  во  время  операции  анатомическим  ориентиром положения привратника</a:t>
            </a:r>
            <a:endParaRPr lang="en-US" dirty="0" smtClean="0"/>
          </a:p>
          <a:p>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17</a:t>
            </a:fld>
            <a:endParaRPr lang="ru-RU"/>
          </a:p>
        </p:txBody>
      </p:sp>
    </p:spTree>
    <p:extLst>
      <p:ext uri="{BB962C8B-B14F-4D97-AF65-F5344CB8AC3E}">
        <p14:creationId xmlns:p14="http://schemas.microsoft.com/office/powerpoint/2010/main" val="2184420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1-й коллектор транспортирует лимфу от большой кривизны </a:t>
            </a:r>
            <a:r>
              <a:rPr lang="ru-RU" dirty="0" err="1" smtClean="0"/>
              <a:t>антрального</a:t>
            </a:r>
            <a:r>
              <a:rPr lang="ru-RU" dirty="0" smtClean="0"/>
              <a:t> отдела в лимфатические узлы правой половины желудочно-ободочной связки и по   ходу   желудочно-сальниковой   артерии   в   </a:t>
            </a:r>
            <a:r>
              <a:rPr lang="ru-RU" dirty="0" err="1" smtClean="0"/>
              <a:t>ретропилорические</a:t>
            </a:r>
            <a:r>
              <a:rPr lang="ru-RU" dirty="0" smtClean="0"/>
              <a:t>   узлы,   в лимфоузлы, расположенные в корне брыжейки ободочной кишки и начального отдела тонкой кишки, в </a:t>
            </a:r>
            <a:r>
              <a:rPr lang="ru-RU" dirty="0" err="1" smtClean="0"/>
              <a:t>парааортальные</a:t>
            </a:r>
            <a:r>
              <a:rPr lang="ru-RU" dirty="0" smtClean="0"/>
              <a:t> лимфоузлы</a:t>
            </a:r>
          </a:p>
          <a:p>
            <a:endParaRPr lang="ru-RU" dirty="0" smtClean="0"/>
          </a:p>
          <a:p>
            <a:r>
              <a:rPr lang="ru-RU" dirty="0" smtClean="0"/>
              <a:t>2-й  коллектор  -  от  кардиального  отдела  желудка  по  малой  кривизне  по ходу левой желудочной артерии в лимфоузлы левой половины малого сальника и     желудочно-поджелудочной     связки,     далее     –     в     забрюшинные     и медиастинальные лимфоузлы</a:t>
            </a:r>
          </a:p>
          <a:p>
            <a:endParaRPr lang="ru-RU" dirty="0" smtClean="0"/>
          </a:p>
          <a:p>
            <a:r>
              <a:rPr lang="ru-RU" dirty="0" smtClean="0"/>
              <a:t>3-й коллектор – от малой кривизны </a:t>
            </a:r>
            <a:r>
              <a:rPr lang="ru-RU" dirty="0" err="1" smtClean="0"/>
              <a:t>антрального</a:t>
            </a:r>
            <a:r>
              <a:rPr lang="ru-RU" dirty="0" smtClean="0"/>
              <a:t> отдела и передней стенки желудка,    начального    отдела    двенадцатиперстной    кишки    в    лимфоузлы, расположенные   в   правой   половине   малого   сальника   по   ходу   правой желудочной   артерии,   и   в   лимфоузлы   гепато-дуоденальной   связки,   ворот печени, в печень</a:t>
            </a:r>
          </a:p>
          <a:p>
            <a:endParaRPr lang="ru-RU" dirty="0" smtClean="0"/>
          </a:p>
          <a:p>
            <a:r>
              <a:rPr lang="ru-RU" dirty="0" smtClean="0"/>
              <a:t>4-й  коллектор  –  от  большой  кривизны  тела  и  кардиального  отдела желудка  в  узлы  левой  половины  желудочно-ободочной  связки,  лимфоузлы, расположенные у левой желудочно-сальниковой артерии, в воротах селезёнки, затем – в забрюшинные парааортальный лимфоузлы</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18</a:t>
            </a:fld>
            <a:endParaRPr lang="ru-RU"/>
          </a:p>
        </p:txBody>
      </p:sp>
    </p:spTree>
    <p:extLst>
      <p:ext uri="{BB962C8B-B14F-4D97-AF65-F5344CB8AC3E}">
        <p14:creationId xmlns:p14="http://schemas.microsoft.com/office/powerpoint/2010/main" val="3773548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У  кардиальной  части  желудка  передний  ствол  разделяется  на переднюю  основную  желудочную  ветвь  (r.  </a:t>
            </a:r>
            <a:r>
              <a:rPr lang="ru-RU" dirty="0" err="1" smtClean="0"/>
              <a:t>gastricus</a:t>
            </a:r>
            <a:r>
              <a:rPr lang="ru-RU" dirty="0" smtClean="0"/>
              <a:t>  </a:t>
            </a:r>
            <a:r>
              <a:rPr lang="ru-RU" dirty="0" err="1" smtClean="0"/>
              <a:t>principialis</a:t>
            </a:r>
            <a:r>
              <a:rPr lang="ru-RU" dirty="0" smtClean="0"/>
              <a:t>  </a:t>
            </a:r>
            <a:r>
              <a:rPr lang="ru-RU" dirty="0" err="1" smtClean="0"/>
              <a:t>anterior</a:t>
            </a:r>
            <a:r>
              <a:rPr lang="ru-RU" dirty="0" smtClean="0"/>
              <a:t>)  – передний  нерв  </a:t>
            </a:r>
            <a:r>
              <a:rPr lang="ru-RU" dirty="0" err="1" smtClean="0"/>
              <a:t>Латарже</a:t>
            </a:r>
            <a:r>
              <a:rPr lang="ru-RU" dirty="0" smtClean="0"/>
              <a:t>  и  печёночную  ветвь,  которая  даёт  ответвления  к пилорическому жому и верхней части двенадцатиперстной кишки</a:t>
            </a:r>
          </a:p>
          <a:p>
            <a:endParaRPr lang="ru-RU" dirty="0" smtClean="0"/>
          </a:p>
          <a:p>
            <a:r>
              <a:rPr lang="ru-RU" dirty="0" smtClean="0"/>
              <a:t>Задний (правый) ствол блуждающего нерва находится в рыхлой клетчатке между правым краем задней стенки брюшной части пищевода и правой ножкой диафрагмы.  Добавочная  ветвь  определяется  в  1/4  наблюдений.  На  уровне кардиального  отдела  желудка  или  ниже  от  основного  ствола  отходит  чревная ветвь, далее нерв располагается вдоль малой кривизны – задний нерв </a:t>
            </a:r>
            <a:r>
              <a:rPr lang="ru-RU" dirty="0" err="1" smtClean="0"/>
              <a:t>Латарже</a:t>
            </a:r>
            <a:endParaRPr lang="ru-RU" dirty="0" smtClean="0"/>
          </a:p>
          <a:p>
            <a:endParaRPr lang="ru-RU" dirty="0" smtClean="0"/>
          </a:p>
          <a:p>
            <a:r>
              <a:rPr lang="ru-RU" dirty="0" smtClean="0"/>
              <a:t>На участке от пищеводного отверстия диафрагмы до кардиального отдела желудка  от  основных  стволов  блуждающих  нервов  отходят  короткие  ветви  к пищеводу</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19</a:t>
            </a:fld>
            <a:endParaRPr lang="ru-RU"/>
          </a:p>
        </p:txBody>
      </p:sp>
    </p:spTree>
    <p:extLst>
      <p:ext uri="{BB962C8B-B14F-4D97-AF65-F5344CB8AC3E}">
        <p14:creationId xmlns:p14="http://schemas.microsoft.com/office/powerpoint/2010/main" val="3102975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Верхняя  горизонтальная  часть  имеет  длину  4-5  см.,  покрыта  брюшиной спереди  и  сзади.  Конец  восходящей  части  покрыт  брюшиной  со  всех  сторон, остальные  отделы  –  только  спереди.  Поэтому  воспалительные  процессы  в области  двенадцатиперстной    кишки  распространяются    преимущественно забрюшинно</a:t>
            </a:r>
          </a:p>
          <a:p>
            <a:endParaRPr lang="ru-RU" dirty="0" smtClean="0"/>
          </a:p>
          <a:p>
            <a:r>
              <a:rPr lang="ru-RU" dirty="0" smtClean="0"/>
              <a:t>Двенадцатиперстная кишка  малоподвижна, имеет следующий связочный аппарат:  </a:t>
            </a:r>
            <a:r>
              <a:rPr lang="en-US" dirty="0" err="1" smtClean="0"/>
              <a:t>ligamentum</a:t>
            </a:r>
            <a:r>
              <a:rPr lang="en-US" dirty="0" smtClean="0"/>
              <a:t>  </a:t>
            </a:r>
            <a:r>
              <a:rPr lang="en-US" dirty="0" err="1" smtClean="0"/>
              <a:t>hepatoduodenale</a:t>
            </a:r>
            <a:r>
              <a:rPr lang="en-US" dirty="0" smtClean="0"/>
              <a:t>  –  </a:t>
            </a:r>
            <a:r>
              <a:rPr lang="ru-RU" dirty="0" smtClean="0"/>
              <a:t>от  ворот  печени  к  </a:t>
            </a:r>
            <a:r>
              <a:rPr lang="en-US" dirty="0" smtClean="0"/>
              <a:t>pars  </a:t>
            </a:r>
            <a:r>
              <a:rPr lang="en-US" dirty="0" err="1" smtClean="0"/>
              <a:t>horizontalis</a:t>
            </a:r>
            <a:r>
              <a:rPr lang="en-US" dirty="0" smtClean="0"/>
              <a:t> superior; </a:t>
            </a:r>
            <a:r>
              <a:rPr lang="en-US" dirty="0" err="1" smtClean="0"/>
              <a:t>ligamentum</a:t>
            </a:r>
            <a:r>
              <a:rPr lang="en-US" dirty="0" smtClean="0"/>
              <a:t> </a:t>
            </a:r>
            <a:r>
              <a:rPr lang="en-US" dirty="0" err="1" smtClean="0"/>
              <a:t>duodenorenale</a:t>
            </a:r>
            <a:r>
              <a:rPr lang="en-US" dirty="0" smtClean="0"/>
              <a:t> – </a:t>
            </a:r>
            <a:r>
              <a:rPr lang="ru-RU" dirty="0" smtClean="0"/>
              <a:t>от брюшины, расположенной возле правой почки к </a:t>
            </a:r>
            <a:r>
              <a:rPr lang="en-US" dirty="0" smtClean="0"/>
              <a:t>pars </a:t>
            </a:r>
            <a:r>
              <a:rPr lang="en-US" dirty="0" err="1" smtClean="0"/>
              <a:t>descendens</a:t>
            </a:r>
            <a:r>
              <a:rPr lang="en-US" dirty="0" smtClean="0"/>
              <a:t>; </a:t>
            </a:r>
            <a:r>
              <a:rPr lang="ru-RU" dirty="0" smtClean="0"/>
              <a:t>связку, подвешивающую двенадцатиперстную кишку и направляющуюся от левой ножки диафрагмы к </a:t>
            </a:r>
            <a:r>
              <a:rPr lang="en-US" dirty="0" err="1" smtClean="0"/>
              <a:t>flexura</a:t>
            </a:r>
            <a:r>
              <a:rPr lang="en-US" dirty="0" smtClean="0"/>
              <a:t> </a:t>
            </a:r>
            <a:r>
              <a:rPr lang="en-US" dirty="0" err="1" smtClean="0"/>
              <a:t>duodenojejunalis</a:t>
            </a:r>
            <a:endParaRPr lang="ru-RU" dirty="0" smtClean="0"/>
          </a:p>
          <a:p>
            <a:endParaRPr lang="ru-RU" dirty="0" smtClean="0"/>
          </a:p>
          <a:p>
            <a:r>
              <a:rPr lang="en-US" dirty="0" smtClean="0"/>
              <a:t>Pars  </a:t>
            </a:r>
            <a:r>
              <a:rPr lang="en-US" dirty="0" err="1" smtClean="0"/>
              <a:t>horizontalis</a:t>
            </a:r>
            <a:r>
              <a:rPr lang="en-US" dirty="0" smtClean="0"/>
              <a:t>  superior  </a:t>
            </a:r>
            <a:r>
              <a:rPr lang="en-US" dirty="0" err="1" smtClean="0"/>
              <a:t>duodeni</a:t>
            </a:r>
            <a:r>
              <a:rPr lang="en-US" dirty="0" smtClean="0"/>
              <a:t>  </a:t>
            </a:r>
            <a:r>
              <a:rPr lang="ru-RU" dirty="0" smtClean="0"/>
              <a:t>спереди  соприкасается  с  печенью  и желчным пузырём, к её нижнему краю прилежит поджелудочная железа. </a:t>
            </a:r>
            <a:br>
              <a:rPr lang="ru-RU" dirty="0" smtClean="0"/>
            </a:br>
            <a:r>
              <a:rPr lang="en-US" dirty="0" smtClean="0"/>
              <a:t>Pars </a:t>
            </a:r>
            <a:r>
              <a:rPr lang="en-US" dirty="0" err="1" smtClean="0"/>
              <a:t>descendens</a:t>
            </a:r>
            <a:r>
              <a:rPr lang="en-US" dirty="0" smtClean="0"/>
              <a:t> </a:t>
            </a:r>
            <a:r>
              <a:rPr lang="en-US" dirty="0" err="1" smtClean="0"/>
              <a:t>duodeni</a:t>
            </a:r>
            <a:r>
              <a:rPr lang="en-US" dirty="0" smtClean="0"/>
              <a:t> </a:t>
            </a:r>
            <a:r>
              <a:rPr lang="ru-RU" dirty="0" smtClean="0"/>
              <a:t>проходит вдоль внутреннего края правой почки и доходит  до  уровня  </a:t>
            </a:r>
            <a:r>
              <a:rPr lang="en-US" dirty="0" smtClean="0"/>
              <a:t>IV  </a:t>
            </a:r>
            <a:r>
              <a:rPr lang="ru-RU" dirty="0" smtClean="0"/>
              <a:t>поясничного  позвонка,  по  её  задней  поверхности проходит </a:t>
            </a:r>
            <a:r>
              <a:rPr lang="en-US" dirty="0" smtClean="0"/>
              <a:t>v. cava inferior et </a:t>
            </a:r>
            <a:r>
              <a:rPr lang="en-US" dirty="0" err="1" smtClean="0"/>
              <a:t>ductus</a:t>
            </a:r>
            <a:r>
              <a:rPr lang="en-US" dirty="0" smtClean="0"/>
              <a:t> </a:t>
            </a:r>
            <a:r>
              <a:rPr lang="en-US" dirty="0" err="1" smtClean="0"/>
              <a:t>choledochus</a:t>
            </a:r>
            <a:r>
              <a:rPr lang="en-US" dirty="0" smtClean="0"/>
              <a:t>. </a:t>
            </a:r>
            <a:r>
              <a:rPr lang="ru-RU" dirty="0" smtClean="0"/>
              <a:t>Внутренний край р</a:t>
            </a:r>
            <a:r>
              <a:rPr lang="en-US" dirty="0" err="1" smtClean="0"/>
              <a:t>ars</a:t>
            </a:r>
            <a:r>
              <a:rPr lang="en-US" dirty="0" smtClean="0"/>
              <a:t> </a:t>
            </a:r>
            <a:r>
              <a:rPr lang="en-US" dirty="0" err="1" smtClean="0"/>
              <a:t>descendens</a:t>
            </a:r>
            <a:r>
              <a:rPr lang="en-US" dirty="0" smtClean="0"/>
              <a:t> </a:t>
            </a:r>
            <a:r>
              <a:rPr lang="en-US" dirty="0" err="1" smtClean="0"/>
              <a:t>duodeni</a:t>
            </a:r>
            <a:r>
              <a:rPr lang="en-US" dirty="0" smtClean="0"/>
              <a:t> </a:t>
            </a:r>
            <a:r>
              <a:rPr lang="ru-RU" dirty="0" smtClean="0"/>
              <a:t>на всём протяжении прилежит к головке поджелудочной железы. </a:t>
            </a:r>
            <a:br>
              <a:rPr lang="ru-RU" dirty="0" smtClean="0"/>
            </a:br>
            <a:r>
              <a:rPr lang="ru-RU" dirty="0" smtClean="0"/>
              <a:t>Р</a:t>
            </a:r>
            <a:r>
              <a:rPr lang="en-US" dirty="0" err="1" smtClean="0"/>
              <a:t>ars</a:t>
            </a:r>
            <a:r>
              <a:rPr lang="en-US" dirty="0" smtClean="0"/>
              <a:t> </a:t>
            </a:r>
            <a:r>
              <a:rPr lang="en-US" dirty="0" err="1" smtClean="0"/>
              <a:t>horizontalis</a:t>
            </a:r>
            <a:r>
              <a:rPr lang="en-US" dirty="0" smtClean="0"/>
              <a:t> inferior </a:t>
            </a:r>
            <a:r>
              <a:rPr lang="en-US" dirty="0" err="1" smtClean="0"/>
              <a:t>duodeni</a:t>
            </a:r>
            <a:r>
              <a:rPr lang="en-US" dirty="0" smtClean="0"/>
              <a:t> </a:t>
            </a:r>
            <a:r>
              <a:rPr lang="ru-RU" dirty="0" smtClean="0"/>
              <a:t>проходит впереди </a:t>
            </a:r>
            <a:r>
              <a:rPr lang="en-US" dirty="0" smtClean="0"/>
              <a:t>v. cava inferior </a:t>
            </a:r>
            <a:r>
              <a:rPr lang="ru-RU" dirty="0" smtClean="0"/>
              <a:t>и аорты. Через её верхний край перегибается и переходит на переднюю поверхность </a:t>
            </a:r>
            <a:r>
              <a:rPr lang="en-US" dirty="0" smtClean="0"/>
              <a:t>a. et v. </a:t>
            </a:r>
            <a:r>
              <a:rPr lang="en-US" dirty="0" err="1" smtClean="0"/>
              <a:t>mesenterica</a:t>
            </a:r>
            <a:r>
              <a:rPr lang="en-US" dirty="0" smtClean="0"/>
              <a:t> superior</a:t>
            </a:r>
            <a:endParaRPr lang="ru-RU" dirty="0" smtClean="0"/>
          </a:p>
          <a:p>
            <a:endParaRPr lang="ru-RU" dirty="0" smtClean="0"/>
          </a:p>
          <a:p>
            <a:r>
              <a:rPr lang="ru-RU" dirty="0" smtClean="0"/>
              <a:t>Артериальную    кровь    двенадцатиперстная    кишка    получает    из    </a:t>
            </a:r>
            <a:r>
              <a:rPr lang="en-US" dirty="0" smtClean="0"/>
              <a:t>a. </a:t>
            </a:r>
            <a:r>
              <a:rPr lang="en-US" dirty="0" err="1" smtClean="0"/>
              <a:t>pancreaticoduodenalis</a:t>
            </a:r>
            <a:r>
              <a:rPr lang="en-US" dirty="0" smtClean="0"/>
              <a:t>    superior,    </a:t>
            </a:r>
            <a:r>
              <a:rPr lang="ru-RU" dirty="0" smtClean="0"/>
              <a:t>отходящей    от    </a:t>
            </a:r>
            <a:r>
              <a:rPr lang="en-US" dirty="0" smtClean="0"/>
              <a:t>a.    </a:t>
            </a:r>
            <a:r>
              <a:rPr lang="en-US" dirty="0" err="1" smtClean="0"/>
              <a:t>gastroduodenalis</a:t>
            </a:r>
            <a:r>
              <a:rPr lang="en-US" dirty="0" smtClean="0"/>
              <a:t>,    </a:t>
            </a:r>
            <a:r>
              <a:rPr lang="ru-RU" dirty="0" smtClean="0"/>
              <a:t>и    </a:t>
            </a:r>
            <a:r>
              <a:rPr lang="en-US" dirty="0" smtClean="0"/>
              <a:t>a. </a:t>
            </a:r>
            <a:r>
              <a:rPr lang="en-US" dirty="0" err="1" smtClean="0"/>
              <a:t>pancreaticoduodenalis</a:t>
            </a:r>
            <a:r>
              <a:rPr lang="en-US" dirty="0" smtClean="0"/>
              <a:t>   inferior,   </a:t>
            </a:r>
            <a:r>
              <a:rPr lang="ru-RU" dirty="0" smtClean="0"/>
              <a:t>отходящей   от   </a:t>
            </a:r>
            <a:r>
              <a:rPr lang="en-US" dirty="0" smtClean="0"/>
              <a:t>a.   </a:t>
            </a:r>
            <a:r>
              <a:rPr lang="en-US" dirty="0" err="1" smtClean="0"/>
              <a:t>mesentericae</a:t>
            </a:r>
            <a:r>
              <a:rPr lang="en-US" dirty="0" smtClean="0"/>
              <a:t>   superior.   </a:t>
            </a:r>
            <a:r>
              <a:rPr lang="ru-RU" dirty="0" smtClean="0"/>
              <a:t>Вены соответствуют  артериям  и  впадают  в  </a:t>
            </a:r>
            <a:r>
              <a:rPr lang="en-US" dirty="0" smtClean="0"/>
              <a:t>v.  </a:t>
            </a:r>
            <a:r>
              <a:rPr lang="en-US" dirty="0" err="1" smtClean="0"/>
              <a:t>mesenterica</a:t>
            </a:r>
            <a:r>
              <a:rPr lang="en-US" dirty="0" smtClean="0"/>
              <a:t>  superior  </a:t>
            </a:r>
            <a:r>
              <a:rPr lang="ru-RU" dirty="0" smtClean="0"/>
              <a:t>и  </a:t>
            </a:r>
            <a:r>
              <a:rPr lang="en-US" dirty="0" smtClean="0"/>
              <a:t>v.  </a:t>
            </a:r>
            <a:r>
              <a:rPr lang="en-US" dirty="0" err="1" smtClean="0"/>
              <a:t>portae</a:t>
            </a:r>
            <a:r>
              <a:rPr lang="en-US" dirty="0" smtClean="0"/>
              <a:t>.  </a:t>
            </a:r>
            <a:r>
              <a:rPr lang="ru-RU" dirty="0" smtClean="0"/>
              <a:t>Отток лимфы осуществляется в лимфатические узлы, расположенные в забрюшинном пространстве,  по  ходу  селезёночных  сосудов,  в  </a:t>
            </a:r>
            <a:r>
              <a:rPr lang="en-US" dirty="0" err="1" smtClean="0"/>
              <a:t>ligamentum</a:t>
            </a:r>
            <a:r>
              <a:rPr lang="en-US" dirty="0" smtClean="0"/>
              <a:t>  </a:t>
            </a:r>
            <a:r>
              <a:rPr lang="en-US" dirty="0" err="1" smtClean="0"/>
              <a:t>hepatoduodenale</a:t>
            </a:r>
            <a:r>
              <a:rPr lang="en-US" dirty="0" smtClean="0"/>
              <a:t> </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20</a:t>
            </a:fld>
            <a:endParaRPr lang="ru-RU"/>
          </a:p>
        </p:txBody>
      </p:sp>
    </p:spTree>
    <p:extLst>
      <p:ext uri="{BB962C8B-B14F-4D97-AF65-F5344CB8AC3E}">
        <p14:creationId xmlns:p14="http://schemas.microsoft.com/office/powerpoint/2010/main" val="1937987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Этиология. Раньше основными факторами развития заболевания считались соляная кислота и пепсин, но недавние исследования показали важнейшую роль </a:t>
            </a:r>
            <a:r>
              <a:rPr lang="ru-RU" dirty="0" err="1" smtClean="0"/>
              <a:t>хеликобактер</a:t>
            </a:r>
            <a:r>
              <a:rPr lang="ru-RU" dirty="0" smtClean="0"/>
              <a:t> </a:t>
            </a:r>
            <a:r>
              <a:rPr lang="ru-RU" dirty="0" err="1" smtClean="0"/>
              <a:t>пилори</a:t>
            </a:r>
            <a:r>
              <a:rPr lang="ru-RU" dirty="0" smtClean="0"/>
              <a:t>. Инфекционный процесс, вызванный этими микроорганизмами, является также фактором риска возникновения рака желудка и некоторых типов </a:t>
            </a:r>
            <a:r>
              <a:rPr lang="ru-RU" dirty="0" err="1" smtClean="0"/>
              <a:t>лимфом</a:t>
            </a:r>
            <a:r>
              <a:rPr lang="ru-RU" dirty="0" smtClean="0"/>
              <a:t> желудка.</a:t>
            </a:r>
          </a:p>
          <a:p>
            <a:endParaRPr lang="ru-RU" dirty="0" smtClean="0"/>
          </a:p>
          <a:p>
            <a:r>
              <a:rPr lang="ru-RU" dirty="0" smtClean="0"/>
              <a:t>В норме этим агрессивным факторам противостоят защитные механизмы слизистой желудка и двенадцатиперстной кишки, такие как слизь, бикарбонаты, простагландины, при нарушении которых возникает язва.</a:t>
            </a:r>
          </a:p>
          <a:p>
            <a:endParaRPr lang="ru-RU" dirty="0" smtClean="0"/>
          </a:p>
          <a:p>
            <a:r>
              <a:rPr lang="ru-RU" dirty="0" smtClean="0"/>
              <a:t>Внедрение в клиническую практику современных диагностических комплексов и новых классов лекарственных средств, избирательно устраняющих дисбаланс агрессивных и защитных факторов, позволило снизить абсолютное число операций при язвенной болезни, главным образом за счёт хирургических вмешательств, выполняемых по относительным показаниям</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2</a:t>
            </a:fld>
            <a:endParaRPr lang="ru-RU"/>
          </a:p>
        </p:txBody>
      </p:sp>
    </p:spTree>
    <p:extLst>
      <p:ext uri="{BB962C8B-B14F-4D97-AF65-F5344CB8AC3E}">
        <p14:creationId xmlns:p14="http://schemas.microsoft.com/office/powerpoint/2010/main" val="1479127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Более  95%  язв  двенадцатиперстной  кишки  локализуются  в  её  верхней части,  причём  около  90%  из  них  -  не  дальше  3  сантиметров  от  привратника. Диаметр   язв   обычно   не   превышает   1   сантиметра.   Иногда   встречаются гигантские  язвы  диаметром  от  3  до  6  см,  которые  при  рентгенологическом исследовании  могут  быть  приняты  за  луковицу  двенадцатиперстной  кишки</a:t>
            </a:r>
          </a:p>
          <a:p>
            <a:endParaRPr lang="ru-RU" dirty="0" smtClean="0"/>
          </a:p>
          <a:p>
            <a:r>
              <a:rPr lang="ru-RU" dirty="0" smtClean="0"/>
              <a:t>В отличие   от   эрозии,   повреждающей   лишь   слизистую,   язва   проникает   в подслизистый и мышечный слои и имеет чёткие границы. Дно язвы может быть чистым  или  покрытым  кровью,  белковым  экссудатом,  в  котором  содержатся эритроциты,  нейтрофилы  и  лимфоциты.</a:t>
            </a:r>
            <a:r>
              <a:rPr lang="ru-RU" baseline="0" dirty="0" smtClean="0"/>
              <a:t> </a:t>
            </a:r>
            <a:r>
              <a:rPr lang="ru-RU" dirty="0" smtClean="0"/>
              <a:t>В  дне  язвы  выделяют  3  зоны:  зону некроза,  расположенную  под  ней  зону  грануляционной  ткани,  зону  фиброза, которая может иметь различную ширину</a:t>
            </a:r>
          </a:p>
          <a:p>
            <a:endParaRPr lang="ru-RU" dirty="0" smtClean="0"/>
          </a:p>
          <a:p>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26</a:t>
            </a:fld>
            <a:endParaRPr lang="ru-RU"/>
          </a:p>
        </p:txBody>
      </p:sp>
    </p:spTree>
    <p:extLst>
      <p:ext uri="{BB962C8B-B14F-4D97-AF65-F5344CB8AC3E}">
        <p14:creationId xmlns:p14="http://schemas.microsoft.com/office/powerpoint/2010/main" val="3326299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У  10%  пациентов  боль  иррадиирует  в  правое  подреберье.  Для  ЯБДК характерны  поздние  боли,  возникающие  через  1,5-3  часа  после  еды  на  высоте пищеварения,  и  голодные  боли,  возникающие  натощак,  через  6-7  часов  после приёма  пищи</a:t>
            </a:r>
          </a:p>
          <a:p>
            <a:endParaRPr lang="ru-RU" dirty="0" smtClean="0"/>
          </a:p>
          <a:p>
            <a:r>
              <a:rPr lang="ru-RU" dirty="0" smtClean="0"/>
              <a:t>Часто  пациенты  просыпаются  от  боли  по  ночам.  Обычно  боль уменьшается  или  проходит  сразу  после  еды,  приёма  </a:t>
            </a:r>
            <a:r>
              <a:rPr lang="ru-RU" dirty="0" err="1" smtClean="0"/>
              <a:t>антацидных</a:t>
            </a:r>
            <a:r>
              <a:rPr lang="ru-RU" dirty="0" smtClean="0"/>
              <a:t>  средств, молока  или  даже  стакана  тёплой  воды,  по-видимому,  в  результате  частичной нейтрализации  соляной  кислоты.  Однако  приём  пищи  приводит  к  усилению секреции  гастрина,  что  вновь  повышает  секрецию  соляной  кислоты.  По  мере увеличения   кислотности   и   эвакуации   желудочного   содержимого,   рН   в двенадцатиперстной кишке снижается и боль возобновляется</a:t>
            </a:r>
          </a:p>
          <a:p>
            <a:endParaRPr lang="ru-RU" dirty="0" smtClean="0"/>
          </a:p>
          <a:p>
            <a:r>
              <a:rPr lang="ru-RU" dirty="0" smtClean="0"/>
              <a:t>Из-за    того,    что    пища    купирует    боль,    некоторые    пациенты    с дуоденальными   язвами   много   едят   и   набирают   избыточную   массу   тела. Похудание как характерный симптом язвенной болезни, описываемый ранее, в настоящее  время  встречается  у  пациентов  с  язвенной  болезнью,  осложнённой рубцово-язвенным стенозом выходного отдела желудка</a:t>
            </a:r>
          </a:p>
          <a:p>
            <a:endParaRPr lang="ru-RU" dirty="0" smtClean="0"/>
          </a:p>
          <a:p>
            <a:r>
              <a:rPr lang="ru-RU" dirty="0" smtClean="0"/>
              <a:t>Изменение    характера    боли    может    быть    признаком    осложнений. Например,  постоянная  боль,  </a:t>
            </a:r>
            <a:r>
              <a:rPr lang="ru-RU" dirty="0" err="1" smtClean="0"/>
              <a:t>иррадиирующая</a:t>
            </a:r>
            <a:r>
              <a:rPr lang="ru-RU" dirty="0" smtClean="0"/>
              <a:t>  в  спину  и  подреберье  и  не исчезающая    после    еды    или    приёма    </a:t>
            </a:r>
            <a:r>
              <a:rPr lang="ru-RU" dirty="0" err="1" smtClean="0"/>
              <a:t>антацидных</a:t>
            </a:r>
            <a:r>
              <a:rPr lang="ru-RU" dirty="0" smtClean="0"/>
              <a:t>    препаратов,    может свидетельствовать   о   пенетрации   язвы   в   поджелудочную   железу.   Боль, усиливающаяся  после  еды  и  сопровождающаяся  рвотой,  часто  указывает  на стеноз привратника. Внезапно возникшая интенсивная разлитая боль в животе характерна для перфорации язвы. Для кровотечения типичны рвота «кофейной гущей» и дёгтеобразный стул</a:t>
            </a:r>
          </a:p>
          <a:p>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27</a:t>
            </a:fld>
            <a:endParaRPr lang="ru-RU"/>
          </a:p>
        </p:txBody>
      </p:sp>
    </p:spTree>
    <p:extLst>
      <p:ext uri="{BB962C8B-B14F-4D97-AF65-F5344CB8AC3E}">
        <p14:creationId xmlns:p14="http://schemas.microsoft.com/office/powerpoint/2010/main" val="1077880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Язвенная   болезнь   двенадцатиперстной   кишки   часто   сопровождается изжогой различной степени выраженности и продолжительности – от лёгкой и почти   незаметной   до   мучительной,   заставляющей   больного   принимать лекарственные средства, соду, молоко, вызывать рвоту. Необходимо отметить, что изжога является симптомом недостаточности кардии и рефлюкс-эзофагита, </a:t>
            </a:r>
            <a:br>
              <a:rPr lang="ru-RU" dirty="0" smtClean="0"/>
            </a:br>
            <a:r>
              <a:rPr lang="ru-RU" dirty="0" smtClean="0"/>
              <a:t>которые встречаются у 40% пациентов с ЯБДК. Изжога возникает сразу после еды,  особенно  после  приёма  жареной  и  жирной  пищи,  может  предшествовать боли, чередоваться с ней или быть единственным симптомом болезни</a:t>
            </a:r>
          </a:p>
          <a:p>
            <a:endParaRPr lang="ru-RU" dirty="0" smtClean="0"/>
          </a:p>
          <a:p>
            <a:r>
              <a:rPr lang="ru-RU" dirty="0" smtClean="0"/>
              <a:t>Отрыжка     при     язвенной     болезни     бывает     кислая,     пустая     (без органолептических признаков), а также пищей. Кислая отрыжка наблюдается у больных с высокой кислотностью и гиперсекрецией желудочного сока. </a:t>
            </a:r>
            <a:br>
              <a:rPr lang="ru-RU" dirty="0" smtClean="0"/>
            </a:br>
            <a:r>
              <a:rPr lang="ru-RU" dirty="0" smtClean="0"/>
              <a:t>Самый  частый  симптом,  выявляемый  при  </a:t>
            </a:r>
            <a:r>
              <a:rPr lang="ru-RU" dirty="0" err="1" smtClean="0"/>
              <a:t>физикальном</a:t>
            </a:r>
            <a:r>
              <a:rPr lang="ru-RU" dirty="0" smtClean="0"/>
              <a:t>  исследовании пациентов   с   ЯБДК   –   болезненность   в   эпигастральной   области.   Зона   болезненности  обычно  расположена  посередине  между  пупком  и  мечевидным отростком, а у 20% пациентов – справа от срединной линии</a:t>
            </a:r>
          </a:p>
          <a:p>
            <a:endParaRPr lang="ru-RU" dirty="0" smtClean="0"/>
          </a:p>
          <a:p>
            <a:r>
              <a:rPr lang="ru-RU" dirty="0" smtClean="0"/>
              <a:t>Отличительной  особенностью  язвенной  болезни  является  цикличность течения.  Периоды,  когда  обостряются  все  симптомы,  чаще  всего,  бывают весной  и  осенью.  Обострение  ЯБДК  может  длиться  от  нескольких  дней  до нескольких  месяцев.  Периоды  ремиссии  почти  всегда  более  продолжительны, чем  периоды  обострения.  У  некоторых  пациентов  заболевание  протекает  в более тяжёлой форме – с частыми длительными обострениями или с развитием осложнений</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28</a:t>
            </a:fld>
            <a:endParaRPr lang="ru-RU"/>
          </a:p>
        </p:txBody>
      </p:sp>
    </p:spTree>
    <p:extLst>
      <p:ext uri="{BB962C8B-B14F-4D97-AF65-F5344CB8AC3E}">
        <p14:creationId xmlns:p14="http://schemas.microsoft.com/office/powerpoint/2010/main" val="5766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Чаще  всего  они  локализуются  на  задней  стенке верхнего   дуоденального   изгиба.   Для   этих   язв   типичны   устойчивость   к </a:t>
            </a:r>
            <a:br>
              <a:rPr lang="ru-RU" dirty="0" smtClean="0"/>
            </a:br>
            <a:r>
              <a:rPr lang="ru-RU" dirty="0" smtClean="0"/>
              <a:t>консервативному лечению, реже встречающаяся цикличность и периодичность болей.</a:t>
            </a:r>
          </a:p>
          <a:p>
            <a:endParaRPr lang="ru-RU" dirty="0" smtClean="0"/>
          </a:p>
          <a:p>
            <a:r>
              <a:rPr lang="ru-RU" dirty="0" smtClean="0"/>
              <a:t>Боль при </a:t>
            </a:r>
            <a:r>
              <a:rPr lang="ru-RU" dirty="0" err="1" smtClean="0"/>
              <a:t>постбульбарной</a:t>
            </a:r>
            <a:r>
              <a:rPr lang="ru-RU" dirty="0" smtClean="0"/>
              <a:t> язве локализуется в правом верхнем квадранте живота  и  иррадиирует  в  правое  плечо  и  лопатку,  купируется  обычно  не  сразу после   еды.   Иногда   боль   имеет   приступообразный   характер   и   по   своей интенсивности может напоминать печёночную или почечную колику. Эти язвы чаще   всего   осложняются   кровотечением   и   стенозом,   реже   –   атипичной перфорацией в ретродуоденальную клетчатку</a:t>
            </a:r>
          </a:p>
          <a:p>
            <a:endParaRPr lang="ru-RU" dirty="0" smtClean="0"/>
          </a:p>
          <a:p>
            <a:r>
              <a:rPr lang="ru-RU" dirty="0" smtClean="0"/>
              <a:t>В подростковом и юношеском возрасте ЯБДК может протекать латентно и  проявляться  только  осложнениями.  Характерным  считается  вариант  течения  заболевания  с  выраженным  болевым  синдромом,  упорной  рвотой  и  очень высокой  кислотностью  желудочного  сока.  В  ряде  наблюдений  в  клинической картине преобладают диспепсические явления и различные нейровегетативные сдвиги. В более ранние сроки возникают </a:t>
            </a:r>
            <a:r>
              <a:rPr lang="ru-RU" dirty="0" err="1" smtClean="0"/>
              <a:t>пенетрация</a:t>
            </a:r>
            <a:r>
              <a:rPr lang="ru-RU" dirty="0" smtClean="0"/>
              <a:t> и стеноз привратника</a:t>
            </a:r>
          </a:p>
          <a:p>
            <a:endParaRPr lang="ru-RU" dirty="0" smtClean="0"/>
          </a:p>
          <a:p>
            <a:r>
              <a:rPr lang="ru-RU" dirty="0" smtClean="0"/>
              <a:t>Бессимптомное  течение  язвенной  болезни  двенадцатиперстной  кишки приводит    к    существенной    недооценке    распространённости    заболевания. </a:t>
            </a:r>
            <a:r>
              <a:rPr lang="ru-RU" dirty="0" err="1" smtClean="0"/>
              <a:t>Проспективные</a:t>
            </a:r>
            <a:r>
              <a:rPr lang="ru-RU" dirty="0" smtClean="0"/>
              <a:t>   исследования   с   применением   </a:t>
            </a:r>
            <a:r>
              <a:rPr lang="ru-RU" dirty="0" err="1" smtClean="0"/>
              <a:t>эзофагогастродуоденоскопии</a:t>
            </a:r>
            <a:r>
              <a:rPr lang="ru-RU" dirty="0" smtClean="0"/>
              <a:t> показали,  что  около  половины  рецидивов  носят  бессимптомный  характер. Также было определено отсутствие чёткой связи между активностью язвенной болезни, исчезновением симптомов и заживлением язвы. </a:t>
            </a:r>
            <a:r>
              <a:rPr lang="ru-RU" dirty="0" err="1" smtClean="0"/>
              <a:t>Безболевая</a:t>
            </a:r>
            <a:r>
              <a:rPr lang="ru-RU" dirty="0" smtClean="0"/>
              <a:t> язва также может    приводить    к    острому    или    хроническому    желудочно-кишечному кровотечению, перфорации или стенозу привратника</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29</a:t>
            </a:fld>
            <a:endParaRPr lang="ru-RU"/>
          </a:p>
        </p:txBody>
      </p:sp>
    </p:spTree>
    <p:extLst>
      <p:ext uri="{BB962C8B-B14F-4D97-AF65-F5344CB8AC3E}">
        <p14:creationId xmlns:p14="http://schemas.microsoft.com/office/powerpoint/2010/main" val="3846949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Контрастное рентгенологическое   исследование  желудка и двенадцатиперстной  кишки также  достаточно  информативный метод диагностики    язвенной    болезни,    позволяющий    определить  не только морфологические,   но   и   функциональные   изменения   изучаемого   органа, выявить  70-80%  язв,  а  при  двойном  контрастировании  частота  выявления  язв достигает 90%.</a:t>
            </a:r>
          </a:p>
          <a:p>
            <a:endParaRPr lang="ru-RU" dirty="0" smtClean="0"/>
          </a:p>
          <a:p>
            <a:r>
              <a:rPr lang="ru-RU" dirty="0" smtClean="0"/>
              <a:t>Основным    рентгенологическим    признаком    гастродуоденальных    язв является  симптом  «ниши»  -  бесструктурное  депо  бария  довольно  правильной формы  с  чёткими  контурами.  Вокруг  ниши  виден  ободок  просветления  или меньшей  ширины</a:t>
            </a:r>
            <a:r>
              <a:rPr lang="ru-RU" baseline="0" dirty="0" smtClean="0"/>
              <a:t> </a:t>
            </a:r>
            <a:r>
              <a:rPr lang="ru-RU" dirty="0" smtClean="0"/>
              <a:t>воспалительный  вал,  к  которому  </a:t>
            </a:r>
            <a:r>
              <a:rPr lang="ru-RU" dirty="0" err="1" smtClean="0"/>
              <a:t>конвергируют</a:t>
            </a:r>
            <a:r>
              <a:rPr lang="ru-RU" dirty="0" smtClean="0"/>
              <a:t>  складки слизистой оболочки.</a:t>
            </a:r>
          </a:p>
          <a:p>
            <a:endParaRPr lang="ru-RU" dirty="0" smtClean="0"/>
          </a:p>
          <a:p>
            <a:r>
              <a:rPr lang="ru-RU" dirty="0" smtClean="0"/>
              <a:t>Значительная  деформация  луковицы  двенадцатиперстной  кишки,  часто встречающаяся при хроническом рецидивирующем течении язвенной болезни, затрудняет   рентгенологическую   диагностику   или   делает   её   невозможной. </a:t>
            </a:r>
            <a:br>
              <a:rPr lang="ru-RU" dirty="0" smtClean="0"/>
            </a:br>
            <a:r>
              <a:rPr lang="ru-RU" dirty="0" smtClean="0"/>
              <a:t>Разрешающая   способность   рентгенологического   метода   недостаточна   при небольших изменениях слизистой оболочки, в дифференциальной диагностике эрозивно-язвенных образований, в выявлении источника кровотечения.</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30</a:t>
            </a:fld>
            <a:endParaRPr lang="ru-RU"/>
          </a:p>
        </p:txBody>
      </p:sp>
    </p:spTree>
    <p:extLst>
      <p:ext uri="{BB962C8B-B14F-4D97-AF65-F5344CB8AC3E}">
        <p14:creationId xmlns:p14="http://schemas.microsoft.com/office/powerpoint/2010/main" val="4106448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У  здоровых  мужчин  базальная  секреция  соляной  кислоты  составляет  в среднем  около  0,8  мкмоль/с  (2-3  </a:t>
            </a:r>
            <a:r>
              <a:rPr lang="ru-RU" dirty="0" err="1" smtClean="0"/>
              <a:t>мэкв</a:t>
            </a:r>
            <a:r>
              <a:rPr lang="ru-RU" dirty="0" smtClean="0"/>
              <a:t>/ч),  а  максимальная  -  6,4  мкмоль/с  (23 </a:t>
            </a:r>
            <a:r>
              <a:rPr lang="ru-RU" dirty="0" err="1" smtClean="0"/>
              <a:t>мэкв</a:t>
            </a:r>
            <a:r>
              <a:rPr lang="ru-RU" dirty="0" smtClean="0"/>
              <a:t>/ч). У женщин уровень базальной и стимулированной секреции составляет около 65-75% от тех же показателей у мужчин</a:t>
            </a:r>
          </a:p>
          <a:p>
            <a:endParaRPr lang="ru-RU" dirty="0" smtClean="0"/>
          </a:p>
          <a:p>
            <a:r>
              <a:rPr lang="ru-RU" dirty="0" smtClean="0"/>
              <a:t>При язве двенадцатиперстной кишки уровень секреции соляной кислоты значительно   колеблется,   при   этом   базальная   секреция   составляет   1–1,7 мкмоль/с  (4-6  </a:t>
            </a:r>
            <a:r>
              <a:rPr lang="ru-RU" dirty="0" err="1" smtClean="0"/>
              <a:t>мэкв</a:t>
            </a:r>
            <a:r>
              <a:rPr lang="ru-RU" dirty="0" smtClean="0"/>
              <a:t>/ч),  а  стимулированная  –  8-11  мкмоль/с  (30-40  </a:t>
            </a:r>
            <a:r>
              <a:rPr lang="ru-RU" dirty="0" err="1" smtClean="0"/>
              <a:t>мэкв</a:t>
            </a:r>
            <a:r>
              <a:rPr lang="ru-RU" dirty="0" smtClean="0"/>
              <a:t>/ч).  У пациентов  с  язвой  желудка  уровень  секреции  нормальный  или,  чаще  всего, немного  снижен.</a:t>
            </a:r>
            <a:br>
              <a:rPr lang="ru-RU" dirty="0" smtClean="0"/>
            </a:br>
            <a:r>
              <a:rPr lang="ru-RU" dirty="0" smtClean="0"/>
              <a:t>Связь  инфекции,  вызванной  </a:t>
            </a:r>
            <a:r>
              <a:rPr lang="ru-RU" dirty="0" err="1" smtClean="0"/>
              <a:t>Helicobacter</a:t>
            </a:r>
            <a:r>
              <a:rPr lang="ru-RU" dirty="0" smtClean="0"/>
              <a:t>  </a:t>
            </a:r>
            <a:r>
              <a:rPr lang="ru-RU" dirty="0" err="1" smtClean="0"/>
              <a:t>pylori</a:t>
            </a:r>
            <a:r>
              <a:rPr lang="ru-RU" dirty="0" smtClean="0"/>
              <a:t>,  и  изменений секреции соляной кислоты не доказана.</a:t>
            </a:r>
          </a:p>
          <a:p>
            <a:endParaRPr lang="ru-RU" dirty="0" smtClean="0"/>
          </a:p>
          <a:p>
            <a:r>
              <a:rPr lang="ru-RU" dirty="0" smtClean="0"/>
              <a:t>При подозрении на наличие синдрома </a:t>
            </a:r>
            <a:r>
              <a:rPr lang="ru-RU" dirty="0" err="1" smtClean="0"/>
              <a:t>Золлингера-Эллисона</a:t>
            </a:r>
            <a:r>
              <a:rPr lang="ru-RU" dirty="0" smtClean="0"/>
              <a:t>   основным   методом   верификации   диагноза   является исследование   уровня   гастрина   сыворотки   крови.</a:t>
            </a:r>
            <a:br>
              <a:rPr lang="ru-RU" dirty="0" smtClean="0"/>
            </a:br>
            <a:r>
              <a:rPr lang="ru-RU" dirty="0" smtClean="0"/>
              <a:t>Исследование   соляной кислоты    с    применением    глюконата    кальция    в    качестве    стимулятора </a:t>
            </a:r>
            <a:r>
              <a:rPr lang="ru-RU" dirty="0" err="1" smtClean="0"/>
              <a:t>кислотопродукции</a:t>
            </a:r>
            <a:r>
              <a:rPr lang="ru-RU" dirty="0" smtClean="0"/>
              <a:t>  может иметь дополнительное диагностическое значение</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31</a:t>
            </a:fld>
            <a:endParaRPr lang="ru-RU"/>
          </a:p>
        </p:txBody>
      </p:sp>
    </p:spTree>
    <p:extLst>
      <p:ext uri="{BB962C8B-B14F-4D97-AF65-F5344CB8AC3E}">
        <p14:creationId xmlns:p14="http://schemas.microsoft.com/office/powerpoint/2010/main" val="3472996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   продолжительной   регистрации   рН   используется   двойной   рН-метрический зонд, состоящий из </a:t>
            </a:r>
            <a:r>
              <a:rPr lang="ru-RU" dirty="0" err="1" smtClean="0"/>
              <a:t>трансназального</a:t>
            </a:r>
            <a:r>
              <a:rPr lang="ru-RU" dirty="0" smtClean="0"/>
              <a:t> зонда с активным электродом и накожного </a:t>
            </a:r>
            <a:r>
              <a:rPr lang="ru-RU" dirty="0" err="1" smtClean="0"/>
              <a:t>референтного</a:t>
            </a:r>
            <a:r>
              <a:rPr lang="ru-RU" dirty="0" smtClean="0"/>
              <a:t> электрода, который фиксируется на грудную клетку. </a:t>
            </a:r>
            <a:br>
              <a:rPr lang="ru-RU" dirty="0" smtClean="0"/>
            </a:br>
            <a:r>
              <a:rPr lang="ru-RU" dirty="0" smtClean="0"/>
              <a:t>Это  позволяет  существенно  уменьшить  диаметр  </a:t>
            </a:r>
            <a:r>
              <a:rPr lang="ru-RU" dirty="0" err="1" smtClean="0"/>
              <a:t>трансназального</a:t>
            </a:r>
            <a:r>
              <a:rPr lang="ru-RU" dirty="0" smtClean="0"/>
              <a:t>  компонента зонда.  Тонкий  зонд  сводит  к  минимуму  дискомфорт  больного  во  время исследования   и   позволяет   проводить   24-х   часовую   рН-метрию   даже   у новорождённых.   Активный   электрод   чаще   всего   бывает   стеклянным   или сурьмяным</a:t>
            </a:r>
          </a:p>
          <a:p>
            <a:endParaRPr lang="ru-RU" dirty="0" smtClean="0"/>
          </a:p>
          <a:p>
            <a:r>
              <a:rPr lang="ru-RU" dirty="0" smtClean="0"/>
              <a:t>Зонд  соединён  с  портативным  прибором,  автоматически  записывающим показания  в  течение  суток.  Количество  электродов  зонда  варьирует  от  1  до  3, что   позволяет   регистрировать   рН   одновременно   на   разных   уровнях   –   в пищеводе,  желудке,  двенадцатиперстной  кишке.  Расположение  электродов  в исследуемых   зонах   после   установки   зонда   определяется   под   контролем </a:t>
            </a:r>
            <a:r>
              <a:rPr lang="ru-RU" dirty="0" err="1" smtClean="0"/>
              <a:t>рентгентелевизионной</a:t>
            </a:r>
            <a:r>
              <a:rPr lang="ru-RU" dirty="0" smtClean="0"/>
              <a:t>     установки,     позволяющей     выполнить     коррекцию локализации  активных  частей  электродов  посредством  механической  </a:t>
            </a:r>
            <a:r>
              <a:rPr lang="ru-RU" dirty="0" err="1" smtClean="0"/>
              <a:t>тракции</a:t>
            </a:r>
            <a:r>
              <a:rPr lang="ru-RU" dirty="0" smtClean="0"/>
              <a:t> зонда. </a:t>
            </a:r>
          </a:p>
          <a:p>
            <a:endParaRPr lang="ru-RU" dirty="0" smtClean="0"/>
          </a:p>
          <a:p>
            <a:r>
              <a:rPr lang="ru-RU" dirty="0" smtClean="0"/>
              <a:t>В  течение  суток  пациент  получает  назначенное  лечение,  выполняет предписанный  режим  и  диету,  регистрируя  время  приёма  препаратов,  пищи, сна.   Полученная   на   портативный   прибор   информация   обрабатывается   на компьютере   с   распечаткой   графика   секреторной   и   моторной   функции исследуемых  органов.  В  результате  оценки  полученных  данных  открывается </a:t>
            </a:r>
            <a:br>
              <a:rPr lang="ru-RU" dirty="0" smtClean="0"/>
            </a:br>
            <a:r>
              <a:rPr lang="ru-RU" dirty="0" smtClean="0"/>
              <a:t>возможность подобрать оптимальную частоту и ритм приёма противоязвенных средств. </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32</a:t>
            </a:fld>
            <a:endParaRPr lang="ru-RU"/>
          </a:p>
        </p:txBody>
      </p:sp>
    </p:spTree>
    <p:extLst>
      <p:ext uri="{BB962C8B-B14F-4D97-AF65-F5344CB8AC3E}">
        <p14:creationId xmlns:p14="http://schemas.microsoft.com/office/powerpoint/2010/main" val="1769553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  посева  также  используют  биоптат,  а  желудочный  сок  для  этого  не подходит.</a:t>
            </a:r>
            <a:br>
              <a:rPr lang="ru-RU" dirty="0" smtClean="0"/>
            </a:br>
            <a:r>
              <a:rPr lang="ru-RU" dirty="0" err="1" smtClean="0"/>
              <a:t>Уреазная</a:t>
            </a:r>
            <a:r>
              <a:rPr lang="ru-RU" dirty="0" smtClean="0"/>
              <a:t>  проба  с  биоптатом  сравнительно  простой  и  надёжный метод диагностики, стоимость его невелика, чувствительность превышает 90%, специфичность  составляет  почти  100%.  Применяется  также  экспираторная проба с меченой мочевиной, которая расщепляется </a:t>
            </a:r>
            <a:r>
              <a:rPr lang="ru-RU" dirty="0" err="1" smtClean="0"/>
              <a:t>уреазой</a:t>
            </a:r>
            <a:r>
              <a:rPr lang="ru-RU" dirty="0" smtClean="0"/>
              <a:t> с высвобождением меченого углекислого газа</a:t>
            </a:r>
          </a:p>
          <a:p>
            <a:endParaRPr lang="ru-RU" dirty="0" smtClean="0"/>
          </a:p>
          <a:p>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33</a:t>
            </a:fld>
            <a:endParaRPr lang="ru-RU"/>
          </a:p>
        </p:txBody>
      </p:sp>
    </p:spTree>
    <p:extLst>
      <p:ext uri="{BB962C8B-B14F-4D97-AF65-F5344CB8AC3E}">
        <p14:creationId xmlns:p14="http://schemas.microsoft.com/office/powerpoint/2010/main" val="1539936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  сравнению  с  эндоскопическим методом диагностики ИФА более чувствителен и специфичен. Наличие антител в  сыворотке  крови  у  большинства  пациентов  сочетается  с  гистологической картиной гастрита. </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34</a:t>
            </a:fld>
            <a:endParaRPr lang="ru-RU"/>
          </a:p>
        </p:txBody>
      </p:sp>
    </p:spTree>
    <p:extLst>
      <p:ext uri="{BB962C8B-B14F-4D97-AF65-F5344CB8AC3E}">
        <p14:creationId xmlns:p14="http://schemas.microsoft.com/office/powerpoint/2010/main" val="4124336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Симптоматические,     особенно     лекарственные,     язвы     чаще     всего развиваются  остро,  проявляясь  иногда  желудочно-кишечным  кровотечением или    перфорацией.    Клиническая    картина    обострения    этих    язв    стёрта, отсутствует сезонность и периодичность заболевания</a:t>
            </a:r>
          </a:p>
          <a:p>
            <a:endParaRPr lang="ru-RU" dirty="0" smtClean="0"/>
          </a:p>
          <a:p>
            <a:r>
              <a:rPr lang="ru-RU" dirty="0" err="1" smtClean="0"/>
              <a:t>Гастродуоденальные</a:t>
            </a:r>
            <a:r>
              <a:rPr lang="ru-RU" dirty="0" smtClean="0"/>
              <a:t>      язвы      при      синдроме      </a:t>
            </a:r>
            <a:r>
              <a:rPr lang="ru-RU" dirty="0" err="1" smtClean="0"/>
              <a:t>Золлингера-Эллисона</a:t>
            </a:r>
            <a:r>
              <a:rPr lang="ru-RU" dirty="0" smtClean="0"/>
              <a:t> отличаются крайне тяжёлым течением, множественной локализацией, упорной диареей.  При  обследовании  таких  больных  выявляется  резко  повышенный уровень  желудочной  секреции  (особенно  базальной),  содержание  гастрина  в сыворотке   крови   в   3-4   раза   превышает   норму.   В   диагностике   синдрома </a:t>
            </a:r>
            <a:r>
              <a:rPr lang="ru-RU" dirty="0" err="1" smtClean="0"/>
              <a:t>Золлингера-Эллисона</a:t>
            </a:r>
            <a:r>
              <a:rPr lang="ru-RU" dirty="0" smtClean="0"/>
              <a:t>   важное   значение   имеют   провокационные   тесты   (с секретином,    глюкагоном),    ультразвуковое    исследование    поджелудочной железы.</a:t>
            </a:r>
          </a:p>
          <a:p>
            <a:endParaRPr lang="ru-RU" dirty="0" smtClean="0"/>
          </a:p>
          <a:p>
            <a:r>
              <a:rPr lang="ru-RU" dirty="0" smtClean="0"/>
              <a:t>Для  гастродуоденальных  язв  у  больных  </a:t>
            </a:r>
            <a:r>
              <a:rPr lang="ru-RU" dirty="0" err="1" smtClean="0"/>
              <a:t>гиперпаратиреозом</a:t>
            </a:r>
            <a:r>
              <a:rPr lang="ru-RU" dirty="0" smtClean="0"/>
              <a:t>,  помимо тяжёлого  течения  с  частыми  рецидивами  и  склонностью  к  кровотечению  и перфорации,  характерны  признаки  повышенной  функции  паращитовидных желёз: мышечная  слабость,  боли в костях, чувство жажды, полиурия. Диагноз ставится  на  основании  изучения  содержания  кальция  и  фосфора  в  сыворотке </a:t>
            </a:r>
            <a:br>
              <a:rPr lang="ru-RU" dirty="0" smtClean="0"/>
            </a:br>
            <a:r>
              <a:rPr lang="ru-RU" dirty="0" smtClean="0"/>
              <a:t>крови,   наличия   </a:t>
            </a:r>
            <a:r>
              <a:rPr lang="ru-RU" dirty="0" err="1" smtClean="0"/>
              <a:t>гипертиреоидной</a:t>
            </a:r>
            <a:r>
              <a:rPr lang="ru-RU" dirty="0" smtClean="0"/>
              <a:t>   остеодистрофии,   характерных   признаков поражения почек и неврологических расстройств.</a:t>
            </a:r>
          </a:p>
          <a:p>
            <a:endParaRPr lang="ru-RU" dirty="0" smtClean="0"/>
          </a:p>
          <a:p>
            <a:r>
              <a:rPr lang="ru-RU" dirty="0" smtClean="0"/>
              <a:t>Дифференциальная  диагностика  язвенной  болезни  двенадцатиперстной кишки  с  дуоденитом,  функциональными  нарушениями  двенадцатиперстной кишки,   хроническим   </a:t>
            </a:r>
            <a:r>
              <a:rPr lang="ru-RU" dirty="0" err="1" smtClean="0"/>
              <a:t>холецисто</a:t>
            </a:r>
            <a:r>
              <a:rPr lang="ru-RU" dirty="0" smtClean="0"/>
              <a:t>-панкреатитом   проводится   по   результатам эндоскопического,    рентгенологического    и    ультразвукового    исследования </a:t>
            </a:r>
            <a:r>
              <a:rPr lang="ru-RU" dirty="0" err="1" smtClean="0"/>
              <a:t>панкреатодуоденальной</a:t>
            </a:r>
            <a:r>
              <a:rPr lang="ru-RU" dirty="0" smtClean="0"/>
              <a:t> зоны.</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35</a:t>
            </a:fld>
            <a:endParaRPr lang="ru-RU"/>
          </a:p>
        </p:txBody>
      </p:sp>
    </p:spTree>
    <p:extLst>
      <p:ext uri="{BB962C8B-B14F-4D97-AF65-F5344CB8AC3E}">
        <p14:creationId xmlns:p14="http://schemas.microsoft.com/office/powerpoint/2010/main" val="3083255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Основными достижениями хирургии язвенной болезни следует считать применение малоинвазивных технологий и органосохраняющих операций, в основе которых лежат различные виды ваготомии. Однако современные хирургические школы неодинаково трактуют основные принципы оперативного лечения желудочных и дуоденальных язв, что не позволяет определить единые стандарты выбора оптимальных методов и сроков выполнения хирургических вмешательств</a:t>
            </a:r>
          </a:p>
          <a:p>
            <a:endParaRPr lang="ru-RU" dirty="0" smtClean="0"/>
          </a:p>
          <a:p>
            <a:r>
              <a:rPr lang="ru-RU" dirty="0" smtClean="0"/>
              <a:t>Оперативное лечение язвенной болезни не всегда приводит к выздоровлению.</a:t>
            </a:r>
            <a:br>
              <a:rPr lang="ru-RU" dirty="0" smtClean="0"/>
            </a:br>
            <a:r>
              <a:rPr lang="ru-RU" dirty="0" smtClean="0"/>
              <a:t>Достаточно много пациентов страдают болезнями оперированного желудка, что свидетельствует о необходимости дальнейшей рационализации лечебной тактики</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3</a:t>
            </a:fld>
            <a:endParaRPr lang="ru-RU"/>
          </a:p>
        </p:txBody>
      </p:sp>
    </p:spTree>
    <p:extLst>
      <p:ext uri="{BB962C8B-B14F-4D97-AF65-F5344CB8AC3E}">
        <p14:creationId xmlns:p14="http://schemas.microsoft.com/office/powerpoint/2010/main" val="3784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Учитывая   ведущую   роль   </a:t>
            </a:r>
            <a:r>
              <a:rPr lang="ru-RU" dirty="0" err="1" smtClean="0"/>
              <a:t>Helicobacter</a:t>
            </a:r>
            <a:r>
              <a:rPr lang="ru-RU" dirty="0" smtClean="0"/>
              <a:t>   </a:t>
            </a:r>
            <a:r>
              <a:rPr lang="ru-RU" dirty="0" err="1" smtClean="0"/>
              <a:t>pylori</a:t>
            </a:r>
            <a:r>
              <a:rPr lang="ru-RU" dirty="0" smtClean="0"/>
              <a:t>   в   патогенезе   язвенной болезни, основной задачей консервативного лечения выступает </a:t>
            </a:r>
            <a:r>
              <a:rPr lang="ru-RU" dirty="0" err="1" smtClean="0"/>
              <a:t>эрадикационная</a:t>
            </a:r>
            <a:r>
              <a:rPr lang="ru-RU" dirty="0" smtClean="0"/>
              <a:t> терапия. Единственной общепризнанной целью уничтожения </a:t>
            </a:r>
            <a:r>
              <a:rPr lang="ru-RU" dirty="0" err="1" smtClean="0"/>
              <a:t>Helicobacter</a:t>
            </a:r>
            <a:r>
              <a:rPr lang="ru-RU" dirty="0" smtClean="0"/>
              <a:t> </a:t>
            </a:r>
            <a:r>
              <a:rPr lang="ru-RU" dirty="0" err="1" smtClean="0"/>
              <a:t>pylori</a:t>
            </a:r>
            <a:r>
              <a:rPr lang="ru-RU" dirty="0" smtClean="0"/>
              <a:t> является     предотвращение     рецидивов     образования     дуоденальных     язв. </a:t>
            </a:r>
            <a:br>
              <a:rPr lang="ru-RU" dirty="0" smtClean="0"/>
            </a:br>
            <a:r>
              <a:rPr lang="ru-RU" dirty="0" smtClean="0"/>
              <a:t>Антибактериальная       терапия       показана       всем       больным       с       язвой двенадцатиперстной кишки, назначается при первых клинических проявлениях заболевания,  независимо  от  выраженности  симптомов,  рентгенологического  и эндоскопического     подтверждения     диагноза,     наличия     факторов     риска (например, приёма нестероидных противовоспалительных средств).</a:t>
            </a:r>
          </a:p>
          <a:p>
            <a:endParaRPr lang="ru-RU" dirty="0" smtClean="0"/>
          </a:p>
          <a:p>
            <a:r>
              <a:rPr lang="ru-RU" dirty="0" smtClean="0"/>
              <a:t>Раньше  при  осложнённом  течении  заболевания  для  предупреждения рецидива кровотечения рекомендовали длительную поддерживающую терапию Н²-блокаторами.  В  соответствии  с  новыми  данными,  </a:t>
            </a:r>
            <a:r>
              <a:rPr lang="ru-RU" dirty="0" err="1" smtClean="0"/>
              <a:t>эрадикация</a:t>
            </a:r>
            <a:r>
              <a:rPr lang="ru-RU" dirty="0" smtClean="0"/>
              <a:t>  </a:t>
            </a:r>
            <a:r>
              <a:rPr lang="ru-RU" dirty="0" err="1" smtClean="0"/>
              <a:t>Helicobacter</a:t>
            </a:r>
            <a:r>
              <a:rPr lang="ru-RU" dirty="0" smtClean="0"/>
              <a:t> </a:t>
            </a:r>
            <a:r>
              <a:rPr lang="ru-RU" dirty="0" err="1" smtClean="0"/>
              <a:t>pylori</a:t>
            </a:r>
            <a:r>
              <a:rPr lang="ru-RU" dirty="0" smtClean="0"/>
              <a:t> позволяет обойтись без поддерживающей терапии. Приём Н²-блокаторов показан  только  тогда,  когда  повторное  кровотечение  может  угрожать  жизни больного.</a:t>
            </a:r>
          </a:p>
          <a:p>
            <a:endParaRPr lang="ru-RU" dirty="0" smtClean="0"/>
          </a:p>
          <a:p>
            <a:r>
              <a:rPr lang="ru-RU" dirty="0" smtClean="0"/>
              <a:t>Для  уничтожения  </a:t>
            </a:r>
            <a:r>
              <a:rPr lang="ru-RU" dirty="0" err="1" smtClean="0"/>
              <a:t>Helicobacter</a:t>
            </a:r>
            <a:r>
              <a:rPr lang="ru-RU" dirty="0" smtClean="0"/>
              <a:t>  </a:t>
            </a:r>
            <a:r>
              <a:rPr lang="ru-RU" dirty="0" err="1" smtClean="0"/>
              <a:t>pylori</a:t>
            </a:r>
            <a:r>
              <a:rPr lang="ru-RU" dirty="0" smtClean="0"/>
              <a:t>  пробовали  применять  различные лекарственные   средства:   препараты   висмута,   амоксициллин,   тетрациклин, </a:t>
            </a:r>
            <a:r>
              <a:rPr lang="ru-RU" dirty="0" err="1" smtClean="0"/>
              <a:t>кларитромицин</a:t>
            </a:r>
            <a:r>
              <a:rPr lang="ru-RU" dirty="0" smtClean="0"/>
              <a:t>,  </a:t>
            </a:r>
            <a:r>
              <a:rPr lang="ru-RU" dirty="0" err="1" smtClean="0"/>
              <a:t>метронидазол</a:t>
            </a:r>
            <a:r>
              <a:rPr lang="ru-RU" dirty="0" smtClean="0"/>
              <a:t>,  </a:t>
            </a:r>
            <a:r>
              <a:rPr lang="ru-RU" dirty="0" err="1" smtClean="0"/>
              <a:t>омепрозол</a:t>
            </a:r>
            <a:r>
              <a:rPr lang="ru-RU" dirty="0" smtClean="0"/>
              <a:t>,  Н²-блокаторы.  Ни  один  препарат  в виде  </a:t>
            </a:r>
            <a:r>
              <a:rPr lang="ru-RU" dirty="0" err="1" smtClean="0"/>
              <a:t>монотерапии</a:t>
            </a:r>
            <a:r>
              <a:rPr lang="ru-RU" dirty="0" smtClean="0"/>
              <a:t>  не  дал  хороших  результатов.</a:t>
            </a:r>
          </a:p>
          <a:p>
            <a:endParaRPr lang="ru-RU" dirty="0" smtClean="0"/>
          </a:p>
          <a:p>
            <a:r>
              <a:rPr lang="ru-RU" dirty="0" smtClean="0"/>
              <a:t>В настоящее время одной из наиболее удачных, позволяющих уничтожить возбудителя в 90% наблюдений, считается  так   называемая   трёхкомпонентная   терапия,   которая   включает   препарат висмута, </a:t>
            </a:r>
            <a:r>
              <a:rPr lang="ru-RU" dirty="0" err="1" smtClean="0"/>
              <a:t>метронидазол</a:t>
            </a:r>
            <a:r>
              <a:rPr lang="ru-RU" dirty="0" smtClean="0"/>
              <a:t> и амоксициллин или тетрациклин. Двухнедельный курс трёхкомпонентной   терапии   в   сочетании   с  шестинедельным   приёмом   Н²-блокаторов  ускоряет  заживление  язвы  по  сравнению  с  </a:t>
            </a:r>
            <a:r>
              <a:rPr lang="ru-RU" dirty="0" err="1" smtClean="0"/>
              <a:t>монотерапией</a:t>
            </a:r>
            <a:r>
              <a:rPr lang="ru-RU" dirty="0" smtClean="0"/>
              <a:t>  Н²-блокаторами   и   уменьшает   частоту   рецидивов   до   15%   и   ниже.   После </a:t>
            </a:r>
            <a:r>
              <a:rPr lang="ru-RU" dirty="0" err="1" smtClean="0"/>
              <a:t>монотерапии</a:t>
            </a:r>
            <a:r>
              <a:rPr lang="ru-RU" dirty="0" smtClean="0"/>
              <a:t> Н²-блокаторами рецидивы возникают у 60-100% больных.</a:t>
            </a:r>
          </a:p>
          <a:p>
            <a:endParaRPr lang="ru-RU" dirty="0" smtClean="0"/>
          </a:p>
          <a:p>
            <a:r>
              <a:rPr lang="ru-RU" dirty="0" smtClean="0"/>
              <a:t>В большинство схем </a:t>
            </a:r>
            <a:r>
              <a:rPr lang="ru-RU" dirty="0" err="1" smtClean="0"/>
              <a:t>антигеликобактерной</a:t>
            </a:r>
            <a:r>
              <a:rPr lang="ru-RU" dirty="0" smtClean="0"/>
              <a:t> терапии включены блокаторы протонного  насоса  (ингибиторы  протонной  помпы),  которые,  повышая  рН содержимого       желудка,       создают       неблагоприятные       условия       для жизнедеятельности  </a:t>
            </a:r>
            <a:r>
              <a:rPr lang="ru-RU" dirty="0" err="1" smtClean="0"/>
              <a:t>Helicobacter</a:t>
            </a:r>
            <a:r>
              <a:rPr lang="ru-RU" dirty="0" smtClean="0"/>
              <a:t>  </a:t>
            </a:r>
            <a:r>
              <a:rPr lang="ru-RU" dirty="0" err="1" smtClean="0"/>
              <a:t>pylori</a:t>
            </a:r>
            <a:r>
              <a:rPr lang="ru-RU" dirty="0" smtClean="0"/>
              <a:t>,  одновременно  повышая  эффективность действия   многих   антибиотиков.   В   схемах   </a:t>
            </a:r>
            <a:r>
              <a:rPr lang="ru-RU" dirty="0" err="1" smtClean="0"/>
              <a:t>эрадикационной</a:t>
            </a:r>
            <a:r>
              <a:rPr lang="ru-RU" dirty="0" smtClean="0"/>
              <a:t>   терапии   по сравнению  с  другими  блокаторами  протонного  насоса  предпочтение  отдаётся </a:t>
            </a:r>
            <a:r>
              <a:rPr lang="ru-RU" dirty="0" err="1" smtClean="0"/>
              <a:t>париету</a:t>
            </a:r>
            <a:r>
              <a:rPr lang="ru-RU" dirty="0" smtClean="0"/>
              <a:t>,  что  обусловлено  более  быстрым  наступлением  его  </a:t>
            </a:r>
            <a:r>
              <a:rPr lang="ru-RU" dirty="0" err="1" smtClean="0"/>
              <a:t>антисекреторного</a:t>
            </a:r>
            <a:r>
              <a:rPr lang="ru-RU" dirty="0" smtClean="0"/>
              <a:t> действия и более выраженной прямой </a:t>
            </a:r>
            <a:r>
              <a:rPr lang="ru-RU" dirty="0" err="1" smtClean="0"/>
              <a:t>антигеликобактерной</a:t>
            </a:r>
            <a:r>
              <a:rPr lang="ru-RU" dirty="0" smtClean="0"/>
              <a:t> активностью.</a:t>
            </a:r>
          </a:p>
          <a:p>
            <a:endParaRPr lang="ru-RU" dirty="0" smtClean="0"/>
          </a:p>
          <a:p>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36</a:t>
            </a:fld>
            <a:endParaRPr lang="ru-RU"/>
          </a:p>
        </p:txBody>
      </p:sp>
    </p:spTree>
    <p:extLst>
      <p:ext uri="{BB962C8B-B14F-4D97-AF65-F5344CB8AC3E}">
        <p14:creationId xmlns:p14="http://schemas.microsoft.com/office/powerpoint/2010/main" val="2678129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Продолжительность консервативного лечения определяется результатами эндоскопического  контроля,  который  проводится  через  2,  4,  6,  8  недель.  Для оценки    эффективности    того    или    иного    </a:t>
            </a:r>
            <a:r>
              <a:rPr lang="ru-RU" dirty="0" err="1" smtClean="0"/>
              <a:t>противоязвенного</a:t>
            </a:r>
            <a:r>
              <a:rPr lang="ru-RU" dirty="0" smtClean="0"/>
              <a:t>    препарата используется     подсчёт     не     средних     сроков     рубцевания,     а     частоты зарубцевавшихся язв за 4, 6, 8 недель.</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37</a:t>
            </a:fld>
            <a:endParaRPr lang="ru-RU"/>
          </a:p>
        </p:txBody>
      </p:sp>
    </p:spTree>
    <p:extLst>
      <p:ext uri="{BB962C8B-B14F-4D97-AF65-F5344CB8AC3E}">
        <p14:creationId xmlns:p14="http://schemas.microsoft.com/office/powerpoint/2010/main" val="2028876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38</a:t>
            </a:fld>
            <a:endParaRPr lang="ru-RU"/>
          </a:p>
        </p:txBody>
      </p:sp>
    </p:spTree>
    <p:extLst>
      <p:ext uri="{BB962C8B-B14F-4D97-AF65-F5344CB8AC3E}">
        <p14:creationId xmlns:p14="http://schemas.microsoft.com/office/powerpoint/2010/main" val="3445353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Рекомендуют стволовую ваготомию  с резекцией  </a:t>
            </a:r>
            <a:r>
              <a:rPr lang="ru-RU" dirty="0" err="1" smtClean="0"/>
              <a:t>антрального</a:t>
            </a:r>
            <a:r>
              <a:rPr lang="ru-RU" dirty="0" smtClean="0"/>
              <a:t>  отдела  желудка  (</a:t>
            </a:r>
            <a:r>
              <a:rPr lang="ru-RU" dirty="0" err="1" smtClean="0"/>
              <a:t>антрумэктомией</a:t>
            </a:r>
            <a:r>
              <a:rPr lang="ru-RU" dirty="0" smtClean="0"/>
              <a:t>)  или </a:t>
            </a:r>
            <a:r>
              <a:rPr lang="ru-RU" dirty="0" err="1" smtClean="0"/>
              <a:t>пилоропластикой</a:t>
            </a:r>
            <a:r>
              <a:rPr lang="ru-RU" dirty="0" smtClean="0"/>
              <a:t>,   а   также   проксимальную   селективную   ваготомию   без дренирующих желудок операций</a:t>
            </a:r>
          </a:p>
          <a:p>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39</a:t>
            </a:fld>
            <a:endParaRPr lang="ru-RU"/>
          </a:p>
        </p:txBody>
      </p:sp>
    </p:spTree>
    <p:extLst>
      <p:ext uri="{BB962C8B-B14F-4D97-AF65-F5344CB8AC3E}">
        <p14:creationId xmlns:p14="http://schemas.microsoft.com/office/powerpoint/2010/main" val="2734332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Это  достаточно  эффективный  метод  лечения  язвенной  болезни.  Частота рецидива     заболевания     после     операции     составляет     1%,     а     частота послеоперационных  осложнений  и  летальность  несколько  выше,  чем  при ваготомии с </a:t>
            </a:r>
            <a:r>
              <a:rPr lang="ru-RU" dirty="0" err="1" smtClean="0"/>
              <a:t>пилоропластикой</a:t>
            </a:r>
            <a:r>
              <a:rPr lang="ru-RU" dirty="0" smtClean="0"/>
              <a:t>. </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40</a:t>
            </a:fld>
            <a:endParaRPr lang="ru-RU"/>
          </a:p>
        </p:txBody>
      </p:sp>
    </p:spTree>
    <p:extLst>
      <p:ext uri="{BB962C8B-B14F-4D97-AF65-F5344CB8AC3E}">
        <p14:creationId xmlns:p14="http://schemas.microsoft.com/office/powerpoint/2010/main" val="28341342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После   этой   операции рецидивы  и  осложнения  встречаются  реже,  чем  после  стволовой  ваготомии. </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41</a:t>
            </a:fld>
            <a:endParaRPr lang="ru-RU"/>
          </a:p>
        </p:txBody>
      </p:sp>
    </p:spTree>
    <p:extLst>
      <p:ext uri="{BB962C8B-B14F-4D97-AF65-F5344CB8AC3E}">
        <p14:creationId xmlns:p14="http://schemas.microsoft.com/office/powerpoint/2010/main" val="10486543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Поэтому  в </a:t>
            </a:r>
            <a:r>
              <a:rPr lang="ru-RU" dirty="0" err="1" smtClean="0"/>
              <a:t>антральном</a:t>
            </a:r>
            <a:r>
              <a:rPr lang="ru-RU" dirty="0" smtClean="0"/>
              <a:t>  отделе  и  после  выполнения селективной проксимальной ваготомии выполнять </a:t>
            </a:r>
            <a:r>
              <a:rPr lang="ru-RU" dirty="0" err="1" smtClean="0"/>
              <a:t>пилоропластику</a:t>
            </a:r>
            <a:r>
              <a:rPr lang="ru-RU" dirty="0" smtClean="0"/>
              <a:t> или другую дренирующую желудок операцию нет необходимости.</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42</a:t>
            </a:fld>
            <a:endParaRPr lang="ru-RU"/>
          </a:p>
        </p:txBody>
      </p:sp>
    </p:spTree>
    <p:extLst>
      <p:ext uri="{BB962C8B-B14F-4D97-AF65-F5344CB8AC3E}">
        <p14:creationId xmlns:p14="http://schemas.microsoft.com/office/powerpoint/2010/main" val="6567266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Кровотечение  из  дуоденальной  язвы  наблюдается  у  15-20%  пациентов, выступая   первым   клиническим   проявлением   почти   50%   язв,   вызванных приёмом   нестероидных   противовоспалительных   средств.   У   большинства больных оно останавливается самостоятельно. Риск повторного кровотечения у больных,   которым   не   проводится   антибактериальная   и   поддерживающая терапия Н²-блокаторами, возрастает на 40%.</a:t>
            </a:r>
          </a:p>
          <a:p>
            <a:endParaRPr lang="ru-RU" dirty="0" smtClean="0"/>
          </a:p>
          <a:p>
            <a:r>
              <a:rPr lang="ru-RU" dirty="0" smtClean="0"/>
              <a:t>Клиническая  картина  кровотечения,  объём  которого  не  превышает  500 мл,  обычно  не  имеет  ярких  симптомов,  если  нет  значительных  нарушений компенсаторных  возможностей  организма.  Снижение  объёма  циркулирующей крови быстро компенсируется включением в кровоток депонированной крови.</a:t>
            </a:r>
          </a:p>
          <a:p>
            <a:endParaRPr lang="ru-RU" dirty="0" smtClean="0"/>
          </a:p>
          <a:p>
            <a:r>
              <a:rPr lang="ru-RU" dirty="0" smtClean="0"/>
              <a:t>Наиболее яркие клинические и патофизиологические проявления наблюдаются при   острых   массивных   кровотечениях,   когда   за   относительно   короткий промежуток времени больной теряет более 1500 мл крови, что составляет около 25%  объёма  циркулирующей  крови.  В  этих  ситуациях  клиника  соответствует гиповолемии.  В  ответ  на  уменьшение  венозного  притока  и  ударного  объёма сердца  увеличивается  частота  сердечных  сокращений.</a:t>
            </a:r>
          </a:p>
          <a:p>
            <a:endParaRPr lang="ru-RU" dirty="0" smtClean="0"/>
          </a:p>
          <a:p>
            <a:r>
              <a:rPr lang="ru-RU" dirty="0" smtClean="0"/>
              <a:t>При  продолжающемся кровотечении  разворачивается  клиническая  картина  </a:t>
            </a:r>
            <a:r>
              <a:rPr lang="ru-RU" dirty="0" err="1" smtClean="0"/>
              <a:t>гиповолемического</a:t>
            </a:r>
            <a:r>
              <a:rPr lang="ru-RU" dirty="0" smtClean="0"/>
              <a:t>  шока. </a:t>
            </a:r>
            <a:br>
              <a:rPr lang="ru-RU" dirty="0" smtClean="0"/>
            </a:br>
            <a:r>
              <a:rPr lang="ru-RU" dirty="0" smtClean="0"/>
              <a:t>В результате истощения компенсаторных механизмов до критического уровня уменьшается ударный объём сердца и падает давление.</a:t>
            </a:r>
          </a:p>
          <a:p>
            <a:endParaRPr lang="ru-RU" dirty="0" smtClean="0"/>
          </a:p>
          <a:p>
            <a:r>
              <a:rPr lang="ru-RU" dirty="0" smtClean="0"/>
              <a:t>Компенсаторной  реакцией  организма  на  острую  кровопотерю  является снижение  почечного  кровотока,  проявляющегося  </a:t>
            </a:r>
            <a:r>
              <a:rPr lang="ru-RU" dirty="0" err="1" smtClean="0"/>
              <a:t>олигоурией</a:t>
            </a:r>
            <a:r>
              <a:rPr lang="ru-RU" dirty="0" smtClean="0"/>
              <a:t>  и  даже  анурией. </a:t>
            </a:r>
            <a:br>
              <a:rPr lang="ru-RU" dirty="0" smtClean="0"/>
            </a:br>
            <a:r>
              <a:rPr lang="ru-RU" dirty="0" smtClean="0"/>
              <a:t>Гипоксия  гепатоцитов  и  всасывание  продуктов  распада  крови  в  кишечнике могут    привести    к    развитию    острой    печёночной    недостаточности    или образованию очагов некроза в печени.</a:t>
            </a:r>
            <a:br>
              <a:rPr lang="ru-RU" dirty="0" smtClean="0"/>
            </a:br>
            <a:r>
              <a:rPr lang="ru-RU" dirty="0" smtClean="0"/>
              <a:t>Нарушение сознания на фоне язвенного кровотечения        выступает        признаком        недостаточности        мозгового </a:t>
            </a:r>
            <a:br>
              <a:rPr lang="ru-RU" dirty="0" smtClean="0"/>
            </a:br>
            <a:r>
              <a:rPr lang="ru-RU" dirty="0" smtClean="0"/>
              <a:t>кровообращения.</a:t>
            </a:r>
          </a:p>
          <a:p>
            <a:endParaRPr lang="ru-RU" dirty="0" smtClean="0"/>
          </a:p>
          <a:p>
            <a:r>
              <a:rPr lang="ru-RU" dirty="0" smtClean="0"/>
              <a:t>При   массивной   кровопотере   выброс   антидиуретического   гормона   и альдостерона    приводит  к  постепенному  увеличению  объёма  циркулирующей крови   за   счёт   внесосудистой   жидкости,   что   сопровождается   снижением гематокрита и уменьшением концентрации гемоглобина.</a:t>
            </a:r>
          </a:p>
          <a:p>
            <a:endParaRPr lang="ru-RU" dirty="0" smtClean="0"/>
          </a:p>
          <a:p>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43</a:t>
            </a:fld>
            <a:endParaRPr lang="ru-RU"/>
          </a:p>
        </p:txBody>
      </p:sp>
    </p:spTree>
    <p:extLst>
      <p:ext uri="{BB962C8B-B14F-4D97-AF65-F5344CB8AC3E}">
        <p14:creationId xmlns:p14="http://schemas.microsoft.com/office/powerpoint/2010/main" val="19087629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Определение  объёма  кровопотери  имеет  важное  значение  для  выбора дальнейшей диагностической и лечебной тактики. Анамнез заболевания в этом отношении  мало  информативен.  По  объёму  и  характеру  рвотных  масс  (алая кровь,  кровяные  сгустки,  «кофейная  гуща»),  частоте  и  продолжительности мелены можно определить лишь кратность состоявшегося кровотечения. Такие симптомы,  как  общая  слабость,  сердцебиение,  головокружение,  обморочное состояние,    также    относятся    к    количественным    характеристикам    этого осложнения язвенной болезни.</a:t>
            </a:r>
          </a:p>
          <a:p>
            <a:endParaRPr lang="ru-RU" dirty="0" smtClean="0"/>
          </a:p>
          <a:p>
            <a:r>
              <a:rPr lang="ru-RU" dirty="0" smtClean="0"/>
              <a:t>Для   верификации   заболевания,   ставшего   причиной   кровотечения,   и локализации его источника необходимо провести оценку данных объективного исследования и </a:t>
            </a:r>
            <a:r>
              <a:rPr lang="ru-RU" dirty="0" err="1" smtClean="0"/>
              <a:t>эзофагогастродуоденоскопии</a:t>
            </a:r>
            <a:r>
              <a:rPr lang="ru-RU" dirty="0" smtClean="0"/>
              <a:t>.  </a:t>
            </a:r>
            <a:br>
              <a:rPr lang="ru-RU" dirty="0" smtClean="0"/>
            </a:br>
            <a:r>
              <a:rPr lang="ru-RU" dirty="0" err="1" smtClean="0"/>
              <a:t>Субиктеричность</a:t>
            </a:r>
            <a:r>
              <a:rPr lang="ru-RU" dirty="0" smtClean="0"/>
              <a:t>  кожи  и  видимых  слизистых  оболочек  в  сочетании  с расширением  подкожных  вен  брюшной  стенки  характерно  для  заболеваний печени  с  синдромом  портальной  гипертензии.  У  этой  категории  больных нередко  случаются  кровотечения  из  </a:t>
            </a:r>
            <a:r>
              <a:rPr lang="ru-RU" dirty="0" err="1" smtClean="0"/>
              <a:t>варикозно</a:t>
            </a:r>
            <a:r>
              <a:rPr lang="ru-RU" dirty="0" smtClean="0"/>
              <a:t>  расширенных  вен  пищевода  и кардиального  отдела  желудка.  Рвотные  массы  содержат  тёмную  венозную   41</a:t>
            </a:r>
            <a:br>
              <a:rPr lang="ru-RU" dirty="0" smtClean="0"/>
            </a:br>
            <a:r>
              <a:rPr lang="ru-RU" dirty="0" smtClean="0"/>
              <a:t>кровь   или   сгустки   крови,   что   является дифференциальным   признаком портального кровотечения.</a:t>
            </a:r>
          </a:p>
          <a:p>
            <a:endParaRPr lang="ru-RU" dirty="0" smtClean="0"/>
          </a:p>
          <a:p>
            <a:r>
              <a:rPr lang="ru-RU" dirty="0" smtClean="0"/>
              <a:t>Для   пищеводно-желудочного   кровотечения   при   синдроме   </a:t>
            </a:r>
            <a:r>
              <a:rPr lang="ru-RU" dirty="0" err="1" smtClean="0"/>
              <a:t>Меллори-Вейсса</a:t>
            </a:r>
            <a:r>
              <a:rPr lang="ru-RU" dirty="0" smtClean="0"/>
              <a:t> также характерна рвота тёмной венозной кровью со сгустками, которой чаще    всего    предшествует    многократная,    иногда    мучительная    рвота, возникшая    при    острых    отравлениях.    Морфологическим    субстратом синдрома    </a:t>
            </a:r>
            <a:r>
              <a:rPr lang="ru-RU" dirty="0" err="1" smtClean="0"/>
              <a:t>Меллори-Вейсса</a:t>
            </a:r>
            <a:r>
              <a:rPr lang="ru-RU" dirty="0" smtClean="0"/>
              <a:t>    являются    трещины    слизистой    оболочки    и подслизистого     слоя     пищеводно-кардиальной     области,     как     следствие  внезапного  повышения  давления  в  желудке  при  недостаточности  раскрытия кардиального жома. Длина разрывов обычно составляет 3-8 см., ширина – 3-8 мм. Наиболее частой локализацией трещин являются малая кривизна и задняя стенка желудка и пищевода.</a:t>
            </a:r>
          </a:p>
          <a:p>
            <a:endParaRPr lang="ru-RU" dirty="0" smtClean="0"/>
          </a:p>
          <a:p>
            <a:r>
              <a:rPr lang="ru-RU" dirty="0" smtClean="0"/>
              <a:t>Болезнь </a:t>
            </a:r>
            <a:r>
              <a:rPr lang="ru-RU" dirty="0" err="1" smtClean="0"/>
              <a:t>Рандю</a:t>
            </a:r>
            <a:r>
              <a:rPr lang="ru-RU" dirty="0" smtClean="0"/>
              <a:t>-Вебера-</a:t>
            </a:r>
            <a:r>
              <a:rPr lang="ru-RU" dirty="0" err="1" smtClean="0"/>
              <a:t>Ослера</a:t>
            </a:r>
            <a:r>
              <a:rPr lang="ru-RU" dirty="0" smtClean="0"/>
              <a:t> (</a:t>
            </a:r>
            <a:r>
              <a:rPr lang="ru-RU" dirty="0" err="1" smtClean="0"/>
              <a:t>телеагиоэктатическая</a:t>
            </a:r>
            <a:r>
              <a:rPr lang="ru-RU" dirty="0" smtClean="0"/>
              <a:t> болезнь) относится к    наследственным    заболеваниям    и    характеризуется    главным    образом кровотечениями   из   множественных   телеангиоэктазий,   расположенных   в желудочно-кишечном  тракте,  а  также  на  коже  головы,  верхней  половине туловища,    слизистой    оболочке    носа,    рта,    бронхов,    мочевого    пузыря.  </a:t>
            </a:r>
            <a:br>
              <a:rPr lang="ru-RU" dirty="0" smtClean="0"/>
            </a:br>
            <a:r>
              <a:rPr lang="ru-RU" dirty="0" smtClean="0"/>
              <a:t>Обострения   заболевания   часто   совпадают   с   гормональной   перестройкой организма,   провоцируются   инфекционными   процессами,   интоксикациями, поражением  нервной  системы.  Желудочно-кишечные  кровотечения  при  этом наблюдаются  у  13-20%  больных.    Болезнь  </a:t>
            </a:r>
            <a:r>
              <a:rPr lang="ru-RU" dirty="0" err="1" smtClean="0"/>
              <a:t>Рандю</a:t>
            </a:r>
            <a:r>
              <a:rPr lang="ru-RU" dirty="0" smtClean="0"/>
              <a:t>-Вебера-</a:t>
            </a:r>
            <a:r>
              <a:rPr lang="ru-RU" dirty="0" err="1" smtClean="0"/>
              <a:t>Ослера</a:t>
            </a:r>
            <a:r>
              <a:rPr lang="ru-RU" dirty="0" smtClean="0"/>
              <a:t>  как  причину желудочного  кровотечения  можно  предполагать  при  отсутствии  язвенного анамнеза, болевого синдрома и диспепсии.</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44</a:t>
            </a:fld>
            <a:endParaRPr lang="ru-RU"/>
          </a:p>
        </p:txBody>
      </p:sp>
    </p:spTree>
    <p:extLst>
      <p:ext uri="{BB962C8B-B14F-4D97-AF65-F5344CB8AC3E}">
        <p14:creationId xmlns:p14="http://schemas.microsoft.com/office/powerpoint/2010/main" val="113409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45</a:t>
            </a:fld>
            <a:endParaRPr lang="ru-RU"/>
          </a:p>
        </p:txBody>
      </p:sp>
    </p:spTree>
    <p:extLst>
      <p:ext uri="{BB962C8B-B14F-4D97-AF65-F5344CB8AC3E}">
        <p14:creationId xmlns:p14="http://schemas.microsoft.com/office/powerpoint/2010/main" val="1190972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Основной стимулятор секреции соляной кислоты - приём пищи.</a:t>
            </a:r>
            <a:br>
              <a:rPr lang="ru-RU" dirty="0" smtClean="0"/>
            </a:br>
            <a:r>
              <a:rPr lang="ru-RU" dirty="0" smtClean="0"/>
              <a:t>Принято выделять три фазы желудочной секреции: мозговую, желудочную и кишечную. В мозговую фазу секреция изменяется в ответ на вид, запах, вкус и мысли о пище, в желудочную - при поступлении пищи в желудок, в кишечную - при её попадании в тонкую кишку.</a:t>
            </a:r>
            <a:br>
              <a:rPr lang="ru-RU" dirty="0" smtClean="0"/>
            </a:br>
            <a:endParaRPr lang="ru-RU" dirty="0" smtClean="0"/>
          </a:p>
          <a:p>
            <a:r>
              <a:rPr lang="ru-RU" dirty="0" smtClean="0"/>
              <a:t>Мозговая фаза, в которой участвуют кора больших полушарий и гипоталамус, опосредована активацией блуждающего нерва, который стимулирует энтерохромаффиноподобные и обкладочные клетки и в меньшей степени влияет на высвобождение гастрина</a:t>
            </a:r>
          </a:p>
          <a:p>
            <a:endParaRPr lang="ru-RU" dirty="0" smtClean="0"/>
          </a:p>
          <a:p>
            <a:r>
              <a:rPr lang="ru-RU" dirty="0" smtClean="0"/>
              <a:t>Желудочная фаза обусловлена раздражением хеморецепторов и механорецепторов желудка попавшей в него пищей. Растяжение желудка пищей усиливает секрецию соляной кислоты, но почти не влияет на уровень гастрина</a:t>
            </a:r>
          </a:p>
          <a:p>
            <a:endParaRPr lang="ru-RU" dirty="0" smtClean="0"/>
          </a:p>
          <a:p>
            <a:r>
              <a:rPr lang="ru-RU" dirty="0" smtClean="0"/>
              <a:t>Эффект растяжения, вероятно, опосредован блуждающим нервом и подавляется атропином. Некоторые компоненты пищи, особенно белки и продукты их переваривания, стимулируют высвобождение гастрина и, тем самым, увеличивают кислотность желудочного содержимого</a:t>
            </a:r>
          </a:p>
          <a:p>
            <a:endParaRPr lang="ru-RU" dirty="0" smtClean="0"/>
          </a:p>
          <a:p>
            <a:r>
              <a:rPr lang="ru-RU" dirty="0" smtClean="0"/>
              <a:t>Кишечная фаза желудочной секреции запускается поступлением химуса в проксимальный отдел тонкой кишки: в её стенке вырабатываются гастрин и сходные по действию пептиды, а всасывающиеся аминокислоты действуют непосредственно на обкладочные клетки</a:t>
            </a:r>
          </a:p>
          <a:p>
            <a:endParaRPr lang="ru-RU" dirty="0" smtClean="0"/>
          </a:p>
          <a:p>
            <a:r>
              <a:rPr lang="ru-RU" dirty="0" smtClean="0"/>
              <a:t>Базальную секрецию в период между приёмами пищи можно считать четвертой фазой желудочной секреции. Уровень базальной секреции не зависит от приёма пищи, достигая наибольшего значения к полуночи и снижаясь к 7 часам утра. Основная роль в регуляции базальной секреции принадлежит нервной системе</a:t>
            </a:r>
          </a:p>
          <a:p>
            <a:endParaRPr lang="ru-RU" dirty="0" smtClean="0"/>
          </a:p>
          <a:p>
            <a:r>
              <a:rPr lang="ru-RU" dirty="0" smtClean="0"/>
              <a:t>Употребление кофе, в том числе </a:t>
            </a:r>
            <a:r>
              <a:rPr lang="ru-RU" dirty="0" err="1" smtClean="0"/>
              <a:t>декофеинизированного</a:t>
            </a:r>
            <a:r>
              <a:rPr lang="ru-RU" dirty="0" smtClean="0"/>
              <a:t>, способствует повышению уровня гастрина и секреции соляной кислоты.</a:t>
            </a:r>
            <a:br>
              <a:rPr lang="ru-RU" dirty="0" smtClean="0"/>
            </a:br>
            <a:r>
              <a:rPr lang="ru-RU" dirty="0" smtClean="0"/>
              <a:t>Спиртные напитки стимулируют секрецию, вероятно, благодаря аминам и другим компонентам, поскольку этанол в чистом виде слабо влияет на секрецию соляной кислоты.</a:t>
            </a:r>
            <a:br>
              <a:rPr lang="ru-RU" dirty="0" smtClean="0"/>
            </a:br>
            <a:r>
              <a:rPr lang="ru-RU" dirty="0" smtClean="0"/>
              <a:t>Внутривенное введение препаратов кальция увеличивает секрецию соляной кислоты, почти не влияя на уровень гастрина в сыворотке крови. Кальций, принятый внутрь, непосредственно стимулирует секрецию соляной кислоты, не влияя на концентрацию кальция и гастрина в сыворотке</a:t>
            </a:r>
          </a:p>
          <a:p>
            <a:endParaRPr lang="ru-RU" dirty="0" smtClean="0"/>
          </a:p>
          <a:p>
            <a:r>
              <a:rPr lang="ru-RU" dirty="0" smtClean="0"/>
              <a:t>Секреция соляной кислоты подавляется при </a:t>
            </a:r>
            <a:r>
              <a:rPr lang="ru-RU" dirty="0" err="1" smtClean="0"/>
              <a:t>закислении</a:t>
            </a:r>
            <a:r>
              <a:rPr lang="ru-RU" dirty="0" smtClean="0"/>
              <a:t> содержимого желудка и двенадцатиперстной кишки, гипергликемии и поступлении в двенадцатиперстную кишку жиров или гипертонических жидкостей. Секреция гастрина уменьшается при снижении рН желудочного содержимого до 3,0 и полностью прекращается при снижении рН до 1,5. По-видимому, секреция гастрина регулируется по механизму отрицательной обратной связи. Важную роль в этом процессе отводят </a:t>
            </a:r>
            <a:r>
              <a:rPr lang="ru-RU" dirty="0" err="1" smtClean="0"/>
              <a:t>соматостатину</a:t>
            </a:r>
            <a:endParaRPr lang="ru-RU" dirty="0" smtClean="0"/>
          </a:p>
          <a:p>
            <a:endParaRPr lang="ru-RU" dirty="0" smtClean="0"/>
          </a:p>
          <a:p>
            <a:r>
              <a:rPr lang="ru-RU" dirty="0" err="1" smtClean="0"/>
              <a:t>Закисление</a:t>
            </a:r>
            <a:r>
              <a:rPr lang="ru-RU" dirty="0" smtClean="0"/>
              <a:t> содержимого двенадцатиперстной кишки уменьшает секрецию соляной кислоты, вероятно, посредством выброса в кровоток гормонов - например, секретина.</a:t>
            </a:r>
            <a:br>
              <a:rPr lang="ru-RU" dirty="0" smtClean="0"/>
            </a:br>
            <a:r>
              <a:rPr lang="ru-RU" dirty="0" smtClean="0"/>
              <a:t>Поступление жиров в двенадцатиперстную кишку также угнетает секрецию соляной кислоты посредством </a:t>
            </a:r>
            <a:r>
              <a:rPr lang="ru-RU" dirty="0" err="1" smtClean="0"/>
              <a:t>гастроингибирующего</a:t>
            </a:r>
            <a:r>
              <a:rPr lang="ru-RU" dirty="0" smtClean="0"/>
              <a:t> пептида.</a:t>
            </a:r>
            <a:br>
              <a:rPr lang="ru-RU" dirty="0" smtClean="0"/>
            </a:br>
            <a:r>
              <a:rPr lang="ru-RU" dirty="0" smtClean="0"/>
              <a:t>Механизмы подавления секреции соляной кислоты при гипергликемии и повышении </a:t>
            </a:r>
            <a:r>
              <a:rPr lang="ru-RU" dirty="0" err="1" smtClean="0"/>
              <a:t>осмолярности</a:t>
            </a:r>
            <a:r>
              <a:rPr lang="ru-RU" dirty="0" smtClean="0"/>
              <a:t> содержимого двенадцатиперстной кишки не выяснены.</a:t>
            </a:r>
            <a:br>
              <a:rPr lang="ru-RU" dirty="0" smtClean="0"/>
            </a:br>
            <a:r>
              <a:rPr lang="ru-RU" dirty="0" smtClean="0"/>
              <a:t>Подавлять секрецию соляной кислоты, видимо, могут и другие пептидные гормоны тонкой кишки (</a:t>
            </a:r>
            <a:r>
              <a:rPr lang="ru-RU" dirty="0" err="1" smtClean="0"/>
              <a:t>энтероглюкагон</a:t>
            </a:r>
            <a:r>
              <a:rPr lang="ru-RU" dirty="0" smtClean="0"/>
              <a:t>, </a:t>
            </a:r>
            <a:r>
              <a:rPr lang="ru-RU" dirty="0" err="1" smtClean="0"/>
              <a:t>нейротензин</a:t>
            </a:r>
            <a:r>
              <a:rPr lang="ru-RU" dirty="0" smtClean="0"/>
              <a:t>, пептид УУ, </a:t>
            </a:r>
            <a:r>
              <a:rPr lang="ru-RU" dirty="0" err="1" smtClean="0"/>
              <a:t>урогастрон</a:t>
            </a:r>
            <a:r>
              <a:rPr lang="ru-RU" dirty="0" smtClean="0"/>
              <a:t>), но их роль до конца не изучена</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5</a:t>
            </a:fld>
            <a:endParaRPr lang="ru-RU"/>
          </a:p>
        </p:txBody>
      </p:sp>
    </p:spTree>
    <p:extLst>
      <p:ext uri="{BB962C8B-B14F-4D97-AF65-F5344CB8AC3E}">
        <p14:creationId xmlns:p14="http://schemas.microsoft.com/office/powerpoint/2010/main" val="29965825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некоторых  ситуациях  для  остановки  или  предотвращения  рецидива кровотечения    эффективными    оказываются    следующие    эндоскопические манипуляции:        </a:t>
            </a:r>
            <a:r>
              <a:rPr lang="ru-RU" dirty="0" err="1" smtClean="0"/>
              <a:t>паравазальное</a:t>
            </a:r>
            <a:r>
              <a:rPr lang="ru-RU" dirty="0" smtClean="0"/>
              <a:t>        введение        сосудосуживающих        или </a:t>
            </a:r>
            <a:r>
              <a:rPr lang="ru-RU" dirty="0" err="1" smtClean="0"/>
              <a:t>склерозирующих</a:t>
            </a:r>
            <a:r>
              <a:rPr lang="ru-RU" dirty="0" smtClean="0"/>
              <a:t>  средств,  </a:t>
            </a:r>
            <a:r>
              <a:rPr lang="ru-RU" dirty="0" err="1" smtClean="0"/>
              <a:t>термокоагуляция</a:t>
            </a:r>
            <a:r>
              <a:rPr lang="ru-RU" dirty="0" smtClean="0"/>
              <a:t>,  биполярная,  </a:t>
            </a:r>
            <a:r>
              <a:rPr lang="ru-RU" dirty="0" err="1" smtClean="0"/>
              <a:t>аргоно</a:t>
            </a:r>
            <a:r>
              <a:rPr lang="ru-RU" dirty="0" smtClean="0"/>
              <a:t>-плазменная, лазерная   коагуляция,   </a:t>
            </a:r>
            <a:r>
              <a:rPr lang="ru-RU" dirty="0" err="1" smtClean="0"/>
              <a:t>клипирование</a:t>
            </a:r>
            <a:r>
              <a:rPr lang="ru-RU" dirty="0" smtClean="0"/>
              <a:t>   кровоточащего   или   </a:t>
            </a:r>
            <a:r>
              <a:rPr lang="ru-RU" dirty="0" err="1" smtClean="0"/>
              <a:t>тромбированного</a:t>
            </a:r>
            <a:r>
              <a:rPr lang="ru-RU" dirty="0" smtClean="0"/>
              <a:t> </a:t>
            </a:r>
            <a:br>
              <a:rPr lang="ru-RU" dirty="0" smtClean="0"/>
            </a:br>
            <a:r>
              <a:rPr lang="ru-RU" dirty="0" smtClean="0"/>
              <a:t>сосуда.   После   выполнения   этих   процедур   необходим   эндоскопический мониторинг,    который    позволяет    контролировать    состояние    источника кровотечения,    проводить    повторный    гемостаз,    корригировать    лечебную тактику.</a:t>
            </a:r>
          </a:p>
          <a:p>
            <a:endParaRPr lang="ru-RU" dirty="0" smtClean="0"/>
          </a:p>
          <a:p>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46</a:t>
            </a:fld>
            <a:endParaRPr lang="ru-RU"/>
          </a:p>
        </p:txBody>
      </p:sp>
    </p:spTree>
    <p:extLst>
      <p:ext uri="{BB962C8B-B14F-4D97-AF65-F5344CB8AC3E}">
        <p14:creationId xmlns:p14="http://schemas.microsoft.com/office/powerpoint/2010/main" val="18086208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условиях       продолжающегося       дуоденального       кровотечения предпочтение,    безусловно,    отдаётся    органосохраняющим    хирургическим вмешательствам.   Учитывая   тот   факт,   что   в   большинстве   наблюдений кровоточащие язвы локализуются на задней стенке двенадцатиперстной кишки, операцией   выбора   является   стволовая   </a:t>
            </a:r>
            <a:r>
              <a:rPr lang="ru-RU" dirty="0" err="1" smtClean="0"/>
              <a:t>ваготомия</a:t>
            </a:r>
            <a:r>
              <a:rPr lang="ru-RU" dirty="0" smtClean="0"/>
              <a:t>   с  </a:t>
            </a:r>
            <a:r>
              <a:rPr lang="ru-RU" dirty="0" err="1" smtClean="0"/>
              <a:t>пилоропластикой</a:t>
            </a:r>
            <a:r>
              <a:rPr lang="ru-RU" dirty="0" smtClean="0"/>
              <a:t>   по </a:t>
            </a:r>
            <a:r>
              <a:rPr lang="ru-RU" dirty="0" err="1" smtClean="0"/>
              <a:t>Финнею</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48</a:t>
            </a:fld>
            <a:endParaRPr lang="ru-RU"/>
          </a:p>
        </p:txBody>
      </p:sp>
    </p:spTree>
    <p:extLst>
      <p:ext uri="{BB962C8B-B14F-4D97-AF65-F5344CB8AC3E}">
        <p14:creationId xmlns:p14="http://schemas.microsoft.com/office/powerpoint/2010/main" val="16321995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Перфорация    язвы    двенадцатиперстной    кишки    чаще    всего    (90%) происходит в свободную брюшную полость. Клиническая картина заболевания обычно  развивается  остро,  но  при  тщательном  изучении  анамнеза  нередко выявляются   симптомы   предшествующего   обострения   язвенной   болезни</a:t>
            </a:r>
          </a:p>
          <a:p>
            <a:endParaRPr lang="ru-RU" dirty="0" smtClean="0"/>
          </a:p>
          <a:p>
            <a:r>
              <a:rPr lang="ru-RU" dirty="0" smtClean="0"/>
              <a:t>Непосредственно  перед  перфорацией  могут  значительно  усилиться  боли  в эпигастральной  области,  появиться  тошнота,  беспричинная  рвота,  озноб,  что отмечают  30%  пациентов.  Наиболее  характерными  симптомами  перфорации являются  резкая  «кинжальная»  боль  в  животе,  доскообразное  напряжение мышц    передней    брюшной    стенки,    положительный    симптом    </a:t>
            </a:r>
            <a:r>
              <a:rPr lang="ru-RU" dirty="0" err="1" smtClean="0"/>
              <a:t>Щёткина-Блюмберга</a:t>
            </a:r>
            <a:r>
              <a:rPr lang="ru-RU" dirty="0" smtClean="0"/>
              <a:t>,    исчезновение    печёночной    тупости    при    перкуссии    живота, брадикардия,  бледность  кожных  покровов.</a:t>
            </a:r>
          </a:p>
          <a:p>
            <a:endParaRPr lang="ru-RU" dirty="0" smtClean="0"/>
          </a:p>
          <a:p>
            <a:r>
              <a:rPr lang="ru-RU" dirty="0" smtClean="0"/>
              <a:t>При  осмотре больного обращают на себя внимание: вынужденное положение – лёжа на боку с приведёнными к животу ногами и вид – бледное лицо, выражающее чувство страха и боли. В первые часы от возникновения перфорации возможно наличие стула и отхождение газов, но затем нарастает метеоризм и задержка газов.</a:t>
            </a:r>
            <a:r>
              <a:rPr lang="ru-RU" baseline="0" dirty="0" smtClean="0"/>
              <a:t> </a:t>
            </a:r>
            <a:r>
              <a:rPr lang="ru-RU" dirty="0" smtClean="0"/>
              <a:t>Через  6-8  часов  после  перфорации  язвы  развивается  перитонит.  Общее состояние  больного  резко  ухудшается:  возможен  коллапс,  пульс  становится частым    и    нитевидным,    появляется    лихорадка,    динамическая    кишечная непроходимость,  нарастает  лейкоцитоз.  Притупление  </a:t>
            </a:r>
            <a:r>
              <a:rPr lang="ru-RU" dirty="0" err="1" smtClean="0"/>
              <a:t>перкуторного</a:t>
            </a:r>
            <a:r>
              <a:rPr lang="ru-RU" dirty="0" smtClean="0"/>
              <a:t>  звука  в боковых  отделах  живота  свидетельствует  о  наличии  свободной  жидкости  в брюшной полости.</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49</a:t>
            </a:fld>
            <a:endParaRPr lang="ru-RU"/>
          </a:p>
        </p:txBody>
      </p:sp>
    </p:spTree>
    <p:extLst>
      <p:ext uri="{BB962C8B-B14F-4D97-AF65-F5344CB8AC3E}">
        <p14:creationId xmlns:p14="http://schemas.microsoft.com/office/powerpoint/2010/main" val="25291200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Прикрытая    перфорация    дуоденальной    язвы    встречается    в    2-10% наблюдений   и   характеризуется   </a:t>
            </a:r>
            <a:r>
              <a:rPr lang="ru-RU" dirty="0" err="1" smtClean="0"/>
              <a:t>обтурацией</a:t>
            </a:r>
            <a:r>
              <a:rPr lang="ru-RU" dirty="0" smtClean="0"/>
              <a:t>   язвенного   дефекта   соседними органами (сальник, печень, желчный пузырь) или содержимым кишки (частицы пищи,     слизь).     </a:t>
            </a:r>
            <a:r>
              <a:rPr lang="ru-RU" dirty="0" err="1" smtClean="0"/>
              <a:t>Обтурация</a:t>
            </a:r>
            <a:r>
              <a:rPr lang="ru-RU" dirty="0" smtClean="0"/>
              <a:t>     </a:t>
            </a:r>
            <a:r>
              <a:rPr lang="ru-RU" dirty="0" err="1" smtClean="0"/>
              <a:t>перфоративного</a:t>
            </a:r>
            <a:r>
              <a:rPr lang="ru-RU" dirty="0" smtClean="0"/>
              <a:t>     отверстия     может     быть кратковременной,  длительной  или  постоянной.  В  последней  ситуации,  если пациенту  не  выполнялась  </a:t>
            </a:r>
            <a:r>
              <a:rPr lang="ru-RU" dirty="0" err="1" smtClean="0"/>
              <a:t>эзофагогастродуоденоскопия</a:t>
            </a:r>
            <a:r>
              <a:rPr lang="ru-RU" dirty="0" smtClean="0"/>
              <a:t>  (во  время  которой  в желудок   </a:t>
            </a:r>
            <a:r>
              <a:rPr lang="ru-RU" dirty="0" err="1" smtClean="0"/>
              <a:t>инсуфлируется</a:t>
            </a:r>
            <a:r>
              <a:rPr lang="ru-RU" dirty="0" smtClean="0"/>
              <a:t>   воздух),   происходит   самоизлечение.</a:t>
            </a:r>
          </a:p>
          <a:p>
            <a:endParaRPr lang="ru-RU" dirty="0" smtClean="0"/>
          </a:p>
          <a:p>
            <a:r>
              <a:rPr lang="ru-RU" dirty="0" smtClean="0"/>
              <a:t>Клиническая картина  прикрытой  перфорации  характеризуется  таким  же  бурным  началом, как перфорация в свободную брюшную полость. Однако через некоторое время наступает  значительное  улучшение  состояния  больного.  Боли  стихают,  но полностью  не  проходят  и  сохраняются  в  эпигастральной  области  и  правой половине  живота.  При  пальпации  живота  продолжает  определяться  защитное напряжение      мышц,      при      рентгенографии      –      может      сохраняться </a:t>
            </a:r>
            <a:r>
              <a:rPr lang="ru-RU" dirty="0" err="1" smtClean="0"/>
              <a:t>пневмоперитонеум</a:t>
            </a:r>
            <a:r>
              <a:rPr lang="ru-RU" dirty="0" smtClean="0"/>
              <a:t>.</a:t>
            </a:r>
          </a:p>
          <a:p>
            <a:endParaRPr lang="ru-RU" dirty="0" smtClean="0"/>
          </a:p>
          <a:p>
            <a:r>
              <a:rPr lang="ru-RU" dirty="0" smtClean="0"/>
              <a:t>Атипичная  перфорация  язвы  двенадцатиперстной  кишки  наблюдается  у 3-5% пациентов и характеризуется прободением дуоденального содержимого в забрюшинное  или  какое-то  ограниченное  пространство,  но  не  в  свободную брюшную  полость.  Развитие  этих  ситуаций  возможно  при  перфорации  язвы, расположенной   на   задней   стенке   двенадцатиперстной   кишки   или   при перфорации   язвы   в   пространство,   сформированное   послеоперационными спайками.</a:t>
            </a:r>
          </a:p>
          <a:p>
            <a:endParaRPr lang="ru-RU" dirty="0" smtClean="0"/>
          </a:p>
          <a:p>
            <a:r>
              <a:rPr lang="ru-RU" dirty="0" smtClean="0"/>
              <a:t>Клиническая  картина  заболевания  стёртая,  без  бурного  начала. </a:t>
            </a:r>
            <a:br>
              <a:rPr lang="ru-RU" dirty="0" smtClean="0"/>
            </a:br>
            <a:r>
              <a:rPr lang="ru-RU" dirty="0" smtClean="0"/>
              <a:t>Больные  жалуются  на  боли  в  животе  без  чёткой  локализации.  Напряжение мышц  брюшной  стенки  не  выражено.  Значительное  ухудшение  состояния наступает  при  развитии  флегмоны  забрюшинного  пространства  или  абсцесса брюшной полости</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50</a:t>
            </a:fld>
            <a:endParaRPr lang="ru-RU"/>
          </a:p>
        </p:txBody>
      </p:sp>
    </p:spTree>
    <p:extLst>
      <p:ext uri="{BB962C8B-B14F-4D97-AF65-F5344CB8AC3E}">
        <p14:creationId xmlns:p14="http://schemas.microsoft.com/office/powerpoint/2010/main" val="39401361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Это  значит,  что  целью  операции  при наличии  </a:t>
            </a:r>
            <a:r>
              <a:rPr lang="ru-RU" dirty="0" err="1" smtClean="0"/>
              <a:t>перфоративной</a:t>
            </a:r>
            <a:r>
              <a:rPr lang="ru-RU" dirty="0" smtClean="0"/>
              <a:t>  дуоденальной  язвы  является  ликвидация  источника перитонита.  Для  этого  производится  лапаротомия,  </a:t>
            </a:r>
            <a:r>
              <a:rPr lang="ru-RU" dirty="0" err="1" smtClean="0"/>
              <a:t>ушивание</a:t>
            </a:r>
            <a:r>
              <a:rPr lang="ru-RU" dirty="0" smtClean="0"/>
              <a:t>  </a:t>
            </a:r>
            <a:r>
              <a:rPr lang="ru-RU" dirty="0" err="1" smtClean="0"/>
              <a:t>перфоративного</a:t>
            </a:r>
            <a:r>
              <a:rPr lang="ru-RU" dirty="0" smtClean="0"/>
              <a:t> </a:t>
            </a:r>
            <a:br>
              <a:rPr lang="ru-RU" dirty="0" smtClean="0"/>
            </a:br>
            <a:r>
              <a:rPr lang="ru-RU" dirty="0" smtClean="0"/>
              <a:t>отверстия, санация и дренирование брюшной полости.</a:t>
            </a:r>
          </a:p>
          <a:p>
            <a:endParaRPr lang="ru-RU" dirty="0" smtClean="0"/>
          </a:p>
          <a:p>
            <a:r>
              <a:rPr lang="ru-RU" dirty="0" smtClean="0"/>
              <a:t>Внедрение малоинвазивных технологий в хирургию позволяет выполнять </a:t>
            </a:r>
            <a:r>
              <a:rPr lang="ru-RU" dirty="0" err="1" smtClean="0"/>
              <a:t>лапароскопическое</a:t>
            </a:r>
            <a:r>
              <a:rPr lang="ru-RU" dirty="0" smtClean="0"/>
              <a:t>      или  </a:t>
            </a:r>
            <a:r>
              <a:rPr lang="ru-RU" dirty="0" err="1" smtClean="0"/>
              <a:t>лапароскопически</a:t>
            </a:r>
            <a:r>
              <a:rPr lang="ru-RU" dirty="0" smtClean="0"/>
              <a:t> </a:t>
            </a:r>
            <a:r>
              <a:rPr lang="ru-RU" dirty="0" err="1" smtClean="0"/>
              <a:t>ассистированное</a:t>
            </a:r>
            <a:r>
              <a:rPr lang="ru-RU" dirty="0" smtClean="0"/>
              <a:t>    </a:t>
            </a:r>
            <a:r>
              <a:rPr lang="ru-RU" dirty="0" err="1" smtClean="0"/>
              <a:t>ушивание</a:t>
            </a:r>
            <a:r>
              <a:rPr lang="ru-RU" dirty="0" smtClean="0"/>
              <a:t>    </a:t>
            </a:r>
            <a:r>
              <a:rPr lang="ru-RU" dirty="0" err="1" smtClean="0"/>
              <a:t>перфоративной</a:t>
            </a:r>
            <a:r>
              <a:rPr lang="ru-RU" dirty="0" smtClean="0"/>
              <a:t>    язвы    из </a:t>
            </a:r>
            <a:r>
              <a:rPr lang="ru-RU" dirty="0" err="1" smtClean="0"/>
              <a:t>минилапаротомного</a:t>
            </a:r>
            <a:r>
              <a:rPr lang="ru-RU" dirty="0" smtClean="0"/>
              <a:t> доступа.</a:t>
            </a:r>
          </a:p>
          <a:p>
            <a:endParaRPr lang="ru-RU" dirty="0" smtClean="0"/>
          </a:p>
          <a:p>
            <a:r>
              <a:rPr lang="ru-RU" dirty="0" smtClean="0"/>
              <a:t>Показания   к   </a:t>
            </a:r>
            <a:r>
              <a:rPr lang="ru-RU" dirty="0" err="1" smtClean="0"/>
              <a:t>ушиванию</a:t>
            </a:r>
            <a:r>
              <a:rPr lang="ru-RU" dirty="0" smtClean="0"/>
              <a:t>   формулируются только      после      </a:t>
            </a:r>
            <a:r>
              <a:rPr lang="ru-RU" dirty="0" err="1" smtClean="0"/>
              <a:t>эзофагогастродуоденоскопии</a:t>
            </a:r>
            <a:r>
              <a:rPr lang="ru-RU" dirty="0" smtClean="0"/>
              <a:t>,      позволяющей      исключить одновременное   наличие   других   осложнений   язвенной   болезни:   стеноза привратника,    </a:t>
            </a:r>
            <a:r>
              <a:rPr lang="ru-RU" dirty="0" err="1" smtClean="0"/>
              <a:t>внутрипросветного</a:t>
            </a:r>
            <a:r>
              <a:rPr lang="ru-RU" dirty="0" smtClean="0"/>
              <a:t>    кровотечения    из    </a:t>
            </a:r>
            <a:r>
              <a:rPr lang="ru-RU" dirty="0" err="1" smtClean="0"/>
              <a:t>перфоративной</a:t>
            </a:r>
            <a:r>
              <a:rPr lang="ru-RU" dirty="0" smtClean="0"/>
              <a:t>    или «целующейся»  язвы  задней  стенки  двенадцатиперстной  кишки,  циркулярной язвы</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52</a:t>
            </a:fld>
            <a:endParaRPr lang="ru-RU"/>
          </a:p>
        </p:txBody>
      </p:sp>
    </p:spTree>
    <p:extLst>
      <p:ext uri="{BB962C8B-B14F-4D97-AF65-F5344CB8AC3E}">
        <p14:creationId xmlns:p14="http://schemas.microsoft.com/office/powerpoint/2010/main" val="5475974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Высокая  травматичность  и  технические  сложности,  возникающие  при резекции  желудка,  позволяют  применять  этот  вид  хирургического  лечения </a:t>
            </a:r>
            <a:r>
              <a:rPr lang="ru-RU" dirty="0" err="1" smtClean="0"/>
              <a:t>перфоративной</a:t>
            </a:r>
            <a:r>
              <a:rPr lang="ru-RU" dirty="0" smtClean="0"/>
              <a:t>  язвы  только  по  строгим  показаниям.</a:t>
            </a:r>
          </a:p>
          <a:p>
            <a:endParaRPr lang="ru-RU" dirty="0" smtClean="0"/>
          </a:p>
          <a:p>
            <a:r>
              <a:rPr lang="ru-RU" sz="2000" b="1" dirty="0" smtClean="0"/>
              <a:t>Но </a:t>
            </a:r>
            <a:r>
              <a:rPr lang="ru-RU" dirty="0" smtClean="0"/>
              <a:t>При  раннем обращении   больного   с   </a:t>
            </a:r>
            <a:r>
              <a:rPr lang="ru-RU" dirty="0" err="1" smtClean="0"/>
              <a:t>перфоративной</a:t>
            </a:r>
            <a:r>
              <a:rPr lang="ru-RU" dirty="0" smtClean="0"/>
              <a:t>   дуоденальной   язвой   за   помощью, отсутствии   гнойного   перитонита   и   при   наличии   такого   сопутствующего  осложнения     заболевания,     как     декомпенсированный     рубцовый     стеноз привратника   с   выраженной   эктазией   и   нарушением   моторной   функции желудка,  либо  при  наличии  циркулярной  язвы  двенадцатиперстной  кишки, показана   резекция   желудка   по   </a:t>
            </a:r>
            <a:r>
              <a:rPr lang="ru-RU" dirty="0" err="1" smtClean="0"/>
              <a:t>Бильрот</a:t>
            </a:r>
            <a:r>
              <a:rPr lang="ru-RU" dirty="0" smtClean="0"/>
              <a:t>   II.</a:t>
            </a:r>
          </a:p>
          <a:p>
            <a:endParaRPr lang="ru-RU" dirty="0" smtClean="0"/>
          </a:p>
          <a:p>
            <a:r>
              <a:rPr lang="ru-RU" dirty="0" smtClean="0"/>
              <a:t>В   этих   ситуациях   нельзя ограничиваться      выполнением      </a:t>
            </a:r>
            <a:r>
              <a:rPr lang="ru-RU" dirty="0" err="1" smtClean="0"/>
              <a:t>ушивания</a:t>
            </a:r>
            <a:r>
              <a:rPr lang="ru-RU" dirty="0" smtClean="0"/>
              <a:t>      </a:t>
            </a:r>
            <a:r>
              <a:rPr lang="ru-RU" dirty="0" err="1" smtClean="0"/>
              <a:t>перфоративной</a:t>
            </a:r>
            <a:r>
              <a:rPr lang="ru-RU" dirty="0" smtClean="0"/>
              <a:t>      язвы      или </a:t>
            </a:r>
            <a:r>
              <a:rPr lang="ru-RU" dirty="0" err="1" smtClean="0"/>
              <a:t>пилоропластики</a:t>
            </a:r>
            <a:r>
              <a:rPr lang="ru-RU" dirty="0" smtClean="0"/>
              <a:t> с </a:t>
            </a:r>
            <a:r>
              <a:rPr lang="ru-RU" dirty="0" err="1" smtClean="0"/>
              <a:t>ваготомией</a:t>
            </a:r>
            <a:r>
              <a:rPr lang="ru-RU" dirty="0" smtClean="0"/>
              <a:t>. Не устранённый стеноз привратника приведёт к развитию  рецидива  дуоденальной  язвы  в  ближайшие  сроки  после  операции,  а </a:t>
            </a:r>
            <a:r>
              <a:rPr lang="ru-RU" dirty="0" err="1" smtClean="0"/>
              <a:t>ушивание</a:t>
            </a:r>
            <a:r>
              <a:rPr lang="ru-RU" dirty="0" smtClean="0"/>
              <a:t>  </a:t>
            </a:r>
            <a:r>
              <a:rPr lang="ru-RU" dirty="0" err="1" smtClean="0"/>
              <a:t>перфоративного</a:t>
            </a:r>
            <a:r>
              <a:rPr lang="ru-RU" dirty="0" smtClean="0"/>
              <a:t>  отверстия  циркулярной  язвы  может  закончиться либо   несостоятельностью   швов,   либо   формированием   рубцового   стеноза выходного  отдела  желудка.  </a:t>
            </a:r>
            <a:r>
              <a:rPr lang="ru-RU" dirty="0" err="1" smtClean="0"/>
              <a:t>Ваготомия</a:t>
            </a:r>
            <a:r>
              <a:rPr lang="ru-RU" dirty="0" smtClean="0"/>
              <a:t>  с  </a:t>
            </a:r>
            <a:r>
              <a:rPr lang="ru-RU" dirty="0" err="1" smtClean="0"/>
              <a:t>пилоропластикой</a:t>
            </a:r>
            <a:r>
              <a:rPr lang="ru-RU" dirty="0" smtClean="0"/>
              <a:t>,  выполненная  по поводу   </a:t>
            </a:r>
            <a:r>
              <a:rPr lang="ru-RU" dirty="0" err="1" smtClean="0"/>
              <a:t>перфоративной</a:t>
            </a:r>
            <a:r>
              <a:rPr lang="ru-RU" dirty="0" smtClean="0"/>
              <a:t>   язвы   на   фоне   декомпенсации   моторной   функции желудка,  приводит  к  прогрессированию  эвакуаторных  расстройств,  раннему рецидиву заболевания.</a:t>
            </a:r>
          </a:p>
          <a:p>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53</a:t>
            </a:fld>
            <a:endParaRPr lang="ru-RU"/>
          </a:p>
        </p:txBody>
      </p:sp>
    </p:spTree>
    <p:extLst>
      <p:ext uri="{BB962C8B-B14F-4D97-AF65-F5344CB8AC3E}">
        <p14:creationId xmlns:p14="http://schemas.microsoft.com/office/powerpoint/2010/main" val="35808359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 компенсированном </a:t>
            </a:r>
            <a:r>
              <a:rPr lang="ru-RU" dirty="0" err="1" smtClean="0"/>
              <a:t>пилородуоденальном</a:t>
            </a:r>
            <a:r>
              <a:rPr lang="ru-RU" dirty="0" smtClean="0"/>
              <a:t> стенозе больные жалуются на  чувство  тяжести  и  переполнения  в  верхней  части  живота,  тошноту  после приёма    пищи,    нередко    самостоятельно    вызывают    рвоту,    приносящую облегчение.      Повышение      внутрижелудочного   давления  приводит  к возникновению  отрыжки,  срыгивания,  изжоге.  При  этом  происходит  потеря электролитов</a:t>
            </a:r>
            <a:r>
              <a:rPr lang="ru-RU" baseline="0" dirty="0" smtClean="0"/>
              <a:t> </a:t>
            </a:r>
            <a:r>
              <a:rPr lang="ru-RU" dirty="0" smtClean="0"/>
              <a:t> и   жидкости,   </a:t>
            </a:r>
            <a:r>
              <a:rPr lang="ru-RU" dirty="0" err="1" smtClean="0"/>
              <a:t>гемоконцентрация</a:t>
            </a:r>
            <a:r>
              <a:rPr lang="ru-RU" dirty="0" smtClean="0"/>
              <a:t>,  снижается объём циркулирующей  крови,  диурез,    повышается    удельный    вес    мочи. При  рентгенологическом  исследовании  определяется  умеренная  эктазия  желудка, усиленная перистальтика.</a:t>
            </a:r>
          </a:p>
          <a:p>
            <a:endParaRPr lang="ru-RU" dirty="0" smtClean="0"/>
          </a:p>
          <a:p>
            <a:r>
              <a:rPr lang="ru-RU" dirty="0" smtClean="0"/>
              <a:t>Для   </a:t>
            </a:r>
            <a:r>
              <a:rPr lang="ru-RU" dirty="0" err="1" smtClean="0"/>
              <a:t>субкомпенсированной</a:t>
            </a:r>
            <a:r>
              <a:rPr lang="ru-RU" dirty="0" smtClean="0"/>
              <a:t>   стадии   стеноза   характерно   выраженное чувство  тяжести  и  переполнения  желудка,  иногда  в  сочетании  с  болью, изжогой,    частой    отрыжкой    кислым,    большим    количеством    воздуха    и желудочным содержимым неприятного вкуса и запаха. Рвота становится почти ежедневной,   возникает   сразу   или   через   1,5-2   часа   после   еды,   вслед   за усилением боли в эпигастральной области и появлением чувства переполнения желудка,  не  прекращается  под  влиянием  </a:t>
            </a:r>
            <a:r>
              <a:rPr lang="ru-RU" dirty="0" err="1" smtClean="0"/>
              <a:t>противоязвенной</a:t>
            </a:r>
            <a:r>
              <a:rPr lang="ru-RU" dirty="0" smtClean="0"/>
              <a:t>  терапии.  Больной прогрессивно   теряет   вес.  Рентгенологическими  признаками </a:t>
            </a:r>
            <a:r>
              <a:rPr lang="ru-RU" dirty="0" err="1" smtClean="0"/>
              <a:t>субкомпенсированного</a:t>
            </a:r>
            <a:r>
              <a:rPr lang="ru-RU" dirty="0" smtClean="0"/>
              <a:t> стеноза являются: снижение тонуса, умеренная эктазия, усиленная перистальтика желудка, значительная задержка эвакуации контраста в двенадцатиперстную кишку</a:t>
            </a:r>
          </a:p>
          <a:p>
            <a:endParaRPr lang="ru-RU" dirty="0" smtClean="0"/>
          </a:p>
          <a:p>
            <a:r>
              <a:rPr lang="ru-RU" dirty="0" smtClean="0"/>
              <a:t>В       декомпенсированной       стадии       стеноза       пассаж       пищи       в двенадцатиперстную   кишку   происходит   очень   медленно.   Рвота   и   изжога возникают  не  только  после  каждого  приёма  пищи,  но  и  в  интервалах  между </a:t>
            </a:r>
            <a:br>
              <a:rPr lang="ru-RU" dirty="0" smtClean="0"/>
            </a:br>
            <a:r>
              <a:rPr lang="ru-RU" dirty="0" smtClean="0"/>
              <a:t>едой,  боль  в  животе  приобретает  постоянный  характер. Общее    состояние    резко    ухудшается,    нарастают </a:t>
            </a:r>
            <a:br>
              <a:rPr lang="ru-RU" dirty="0" smtClean="0"/>
            </a:br>
            <a:r>
              <a:rPr lang="ru-RU" dirty="0" smtClean="0"/>
              <a:t>истощение  и  обезвоживание,  появляются  судороги  и  симптомы  азотемии (слабость,  головная  боль,  потеря  аппетита,  чувство  жажды,  зловонный  запах изо рта, </a:t>
            </a:r>
            <a:r>
              <a:rPr lang="ru-RU" dirty="0" err="1" smtClean="0"/>
              <a:t>олигоурия</a:t>
            </a:r>
            <a:r>
              <a:rPr lang="ru-RU" dirty="0" smtClean="0"/>
              <a:t>), развивается </a:t>
            </a:r>
            <a:r>
              <a:rPr lang="ru-RU" dirty="0" err="1" smtClean="0"/>
              <a:t>гипохлоремия</a:t>
            </a:r>
            <a:r>
              <a:rPr lang="ru-RU" dirty="0" smtClean="0"/>
              <a:t>, алкалоз При   рентгенологическом   исследовании   желудок   имеет   форму крючкообразно растянутого мешка с резко ослабленной перистальтикой и резко замедленной (12-24 часа), вплоть до полного отсутствия, эвакуацией. Процессы гнилостного  брожения  в  желудке  у  этих  больных  приводят  к  выраженной </a:t>
            </a:r>
            <a:r>
              <a:rPr lang="ru-RU" dirty="0" err="1" smtClean="0"/>
              <a:t>кантоминации</a:t>
            </a:r>
            <a:r>
              <a:rPr lang="ru-RU" dirty="0" smtClean="0"/>
              <a:t> слизистой оболочки</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54</a:t>
            </a:fld>
            <a:endParaRPr lang="ru-RU"/>
          </a:p>
        </p:txBody>
      </p:sp>
    </p:spTree>
    <p:extLst>
      <p:ext uri="{BB962C8B-B14F-4D97-AF65-F5344CB8AC3E}">
        <p14:creationId xmlns:p14="http://schemas.microsoft.com/office/powerpoint/2010/main" val="1547295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Оперативное  лечение  больных  с  </a:t>
            </a:r>
            <a:r>
              <a:rPr lang="ru-RU" dirty="0" err="1" smtClean="0"/>
              <a:t>суб</a:t>
            </a:r>
            <a:r>
              <a:rPr lang="ru-RU" dirty="0" smtClean="0"/>
              <a:t>-  и  декомпенсированным  язвенным стенозом   может   быть   выполнено   только   после   получения   доказательств эффективности  проводимой  терапии:</a:t>
            </a:r>
            <a:br>
              <a:rPr lang="ru-RU" dirty="0" smtClean="0"/>
            </a:br>
            <a:r>
              <a:rPr lang="ru-RU" dirty="0" smtClean="0"/>
              <a:t>-значительного  уменьшения  количества </a:t>
            </a:r>
            <a:r>
              <a:rPr lang="ru-RU" dirty="0" err="1" smtClean="0"/>
              <a:t>аспирируемого</a:t>
            </a:r>
            <a:r>
              <a:rPr lang="ru-RU" dirty="0" smtClean="0"/>
              <a:t>    желудочного    содержимого;</a:t>
            </a:r>
            <a:br>
              <a:rPr lang="ru-RU" dirty="0" smtClean="0"/>
            </a:br>
            <a:r>
              <a:rPr lang="ru-RU" dirty="0" smtClean="0"/>
              <a:t>-нормализации    </a:t>
            </a:r>
            <a:r>
              <a:rPr lang="ru-RU" dirty="0" err="1" smtClean="0"/>
              <a:t>волемических</a:t>
            </a:r>
            <a:r>
              <a:rPr lang="ru-RU" dirty="0" smtClean="0"/>
              <a:t> показателей, электролитного состава и кислотно-щелочного равновесия крови;</a:t>
            </a:r>
            <a:br>
              <a:rPr lang="ru-RU" dirty="0" smtClean="0"/>
            </a:br>
            <a:r>
              <a:rPr lang="ru-RU" dirty="0" smtClean="0"/>
              <a:t>-улучшения функции почек и снижения азотемии.</a:t>
            </a:r>
          </a:p>
          <a:p>
            <a:endParaRPr lang="ru-RU" dirty="0" smtClean="0"/>
          </a:p>
          <a:p>
            <a:r>
              <a:rPr lang="ru-RU" dirty="0" smtClean="0"/>
              <a:t>В критических ситуациях при отсутствии  положительного  результата  от  проводимой  терапии  в  течение нескольких  дней  и  ухудшении  общего  состояния  больного  показано  срочное оперативное  лечение.  Объём  хирургического  вмешательства  в  этих  ситуациях должен   быть   минимальным,   направленным   на   обеспечение   адекватной эвакуации из желудка</a:t>
            </a:r>
          </a:p>
          <a:p>
            <a:endParaRPr lang="ru-RU" dirty="0" smtClean="0"/>
          </a:p>
          <a:p>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56</a:t>
            </a:fld>
            <a:endParaRPr lang="ru-RU"/>
          </a:p>
        </p:txBody>
      </p:sp>
    </p:spTree>
    <p:extLst>
      <p:ext uri="{BB962C8B-B14F-4D97-AF65-F5344CB8AC3E}">
        <p14:creationId xmlns:p14="http://schemas.microsoft.com/office/powerpoint/2010/main" val="12873874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Гастроеюностомия</a:t>
            </a:r>
            <a:r>
              <a:rPr lang="ru-RU" dirty="0" smtClean="0"/>
              <a:t> – это паллиативное, технически достаточно простое и малотравматичное  оперативное  вмешательство,  показаниями  к  выполнению которого   являются:   высокая   степень   операционного   риска   у   пациентов старческого      возраста      с      декомпенсированным      стенозом,      тяжёлыми сопутствующими    заболеваниями    и    выраженными    водно-электролитными расстройствами;  отсутствие  клиники  язвенной  болезни,  эндоскопических  и рентгенологических признаков активности язвенного процесса на фоне низкой желудочной секреции у пожилых пациентов с рубцовым </a:t>
            </a:r>
            <a:r>
              <a:rPr lang="ru-RU" dirty="0" err="1" smtClean="0"/>
              <a:t>пилородуоденальным</a:t>
            </a:r>
            <a:r>
              <a:rPr lang="ru-RU" dirty="0" smtClean="0"/>
              <a:t> стенозом. Среди различных способов </a:t>
            </a:r>
            <a:r>
              <a:rPr lang="ru-RU" dirty="0" err="1" smtClean="0"/>
              <a:t>гастроеюностомии</a:t>
            </a:r>
            <a:r>
              <a:rPr lang="ru-RU" dirty="0" smtClean="0"/>
              <a:t> предпочтение следует отдавать </a:t>
            </a:r>
            <a:r>
              <a:rPr lang="ru-RU" dirty="0" err="1" smtClean="0"/>
              <a:t>позадиободочному</a:t>
            </a:r>
            <a:r>
              <a:rPr lang="ru-RU" dirty="0" smtClean="0"/>
              <a:t> анастомозу на предельно короткой петле.</a:t>
            </a:r>
          </a:p>
          <a:p>
            <a:endParaRPr lang="ru-RU" dirty="0" smtClean="0"/>
          </a:p>
          <a:p>
            <a:r>
              <a:rPr lang="ru-RU" dirty="0" smtClean="0"/>
              <a:t>Стволовая </a:t>
            </a:r>
            <a:r>
              <a:rPr lang="ru-RU" dirty="0" err="1" smtClean="0"/>
              <a:t>ваготомия</a:t>
            </a:r>
            <a:r>
              <a:rPr lang="ru-RU" dirty="0" smtClean="0"/>
              <a:t> с дренирующими желудок операциями (в том числе </a:t>
            </a:r>
            <a:br>
              <a:rPr lang="ru-RU" dirty="0" smtClean="0"/>
            </a:br>
            <a:r>
              <a:rPr lang="ru-RU" dirty="0" smtClean="0"/>
              <a:t>и  </a:t>
            </a:r>
            <a:r>
              <a:rPr lang="ru-RU" dirty="0" err="1" smtClean="0"/>
              <a:t>гастроеюностомия</a:t>
            </a:r>
            <a:r>
              <a:rPr lang="ru-RU" dirty="0" smtClean="0"/>
              <a:t>)  является  </a:t>
            </a:r>
            <a:r>
              <a:rPr lang="ru-RU" dirty="0" err="1" smtClean="0"/>
              <a:t>патофизиологически</a:t>
            </a:r>
            <a:r>
              <a:rPr lang="ru-RU" dirty="0" smtClean="0"/>
              <a:t>  обоснованной  операцией при язвенном стенозе привратника</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57</a:t>
            </a:fld>
            <a:endParaRPr lang="ru-RU"/>
          </a:p>
        </p:txBody>
      </p:sp>
    </p:spTree>
    <p:extLst>
      <p:ext uri="{BB962C8B-B14F-4D97-AF65-F5344CB8AC3E}">
        <p14:creationId xmlns:p14="http://schemas.microsoft.com/office/powerpoint/2010/main" val="32676841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Язвы  задней  и  нижней стенок  верхней  горизонтальной  части  двенадцатиперстной  кишки,  а  также низкие  (</a:t>
            </a:r>
            <a:r>
              <a:rPr lang="ru-RU" dirty="0" err="1" smtClean="0"/>
              <a:t>постбульбарные</a:t>
            </a:r>
            <a:r>
              <a:rPr lang="ru-RU" dirty="0" smtClean="0"/>
              <a:t>)  язвы  чаще  </a:t>
            </a:r>
            <a:r>
              <a:rPr lang="ru-RU" dirty="0" err="1" smtClean="0"/>
              <a:t>пенетрируют</a:t>
            </a:r>
            <a:r>
              <a:rPr lang="ru-RU" dirty="0" smtClean="0"/>
              <a:t>  в  головку  поджелудочной железы,  печень,  гепато-дуоденальную  связку.  </a:t>
            </a:r>
            <a:r>
              <a:rPr lang="ru-RU" dirty="0" err="1" smtClean="0"/>
              <a:t>Пенетрация</a:t>
            </a:r>
            <a:r>
              <a:rPr lang="ru-RU" dirty="0" smtClean="0"/>
              <a:t>  может  привести  к образованию  патологических  соустий  –  </a:t>
            </a:r>
            <a:r>
              <a:rPr lang="ru-RU" dirty="0" err="1" smtClean="0"/>
              <a:t>холедохо</a:t>
            </a:r>
            <a:r>
              <a:rPr lang="ru-RU" dirty="0" smtClean="0"/>
              <a:t>-дуоденального,  </a:t>
            </a:r>
            <a:r>
              <a:rPr lang="ru-RU" dirty="0" err="1" smtClean="0"/>
              <a:t>холецисто</a:t>
            </a:r>
            <a:r>
              <a:rPr lang="ru-RU" dirty="0" smtClean="0"/>
              <a:t>-дуоденального, </a:t>
            </a:r>
            <a:r>
              <a:rPr lang="ru-RU" dirty="0" err="1" smtClean="0"/>
              <a:t>дуодено</a:t>
            </a:r>
            <a:r>
              <a:rPr lang="ru-RU" dirty="0" smtClean="0"/>
              <a:t>-толстокишечного свища</a:t>
            </a:r>
          </a:p>
          <a:p>
            <a:endParaRPr lang="ru-RU" dirty="0" smtClean="0"/>
          </a:p>
          <a:p>
            <a:r>
              <a:rPr lang="ru-RU" dirty="0" smtClean="0"/>
              <a:t>При   пенетрации   язвы   течение   болезни   становится   более   тяжёлым. </a:t>
            </a:r>
            <a:br>
              <a:rPr lang="ru-RU" dirty="0" smtClean="0"/>
            </a:br>
            <a:r>
              <a:rPr lang="ru-RU" dirty="0" smtClean="0"/>
              <a:t>Клиническая   картина   заболевания   приобретает   дополнительную   окраску. </a:t>
            </a:r>
            <a:br>
              <a:rPr lang="ru-RU" dirty="0" smtClean="0"/>
            </a:br>
            <a:r>
              <a:rPr lang="ru-RU" dirty="0" smtClean="0"/>
              <a:t>Появляются  симптомы,  свойственные  заболеваниям  органов,  вовлечённых  в патологический   процесс   (панкреатита,   холецистита,   перидуоденита).   Боль становится  постоянной,  интенсивной,  теряет  закономерную  связь  с  приёмом пищи.   Усиливается   тошнота,   учащается   рвота,   появляется   субфебрильная  температура,    лейкоцитоз,    увеличивается    СОЭ.    В    области    локализации пенетрации при пальпации определяется выраженная болезненность</a:t>
            </a:r>
          </a:p>
          <a:p>
            <a:endParaRPr lang="ru-RU" dirty="0" smtClean="0"/>
          </a:p>
          <a:p>
            <a:r>
              <a:rPr lang="ru-RU" dirty="0" smtClean="0"/>
              <a:t>Для  пенетрации  язвы  в  поджелудочную  железу  характерны  постоянные упорные боли в спине, усиливающиеся после  приёма пищи и в  ночное время, не  </a:t>
            </a:r>
            <a:r>
              <a:rPr lang="ru-RU" dirty="0" err="1" smtClean="0"/>
              <a:t>купирующиеся</a:t>
            </a:r>
            <a:r>
              <a:rPr lang="ru-RU" dirty="0" smtClean="0"/>
              <a:t>  антацидами  и  спазмолитиками.  Боль  из  эпигастральной области   иррадиирует   в   спину,   иногда   становится   опоясывающей.   При пенетрации язвы в брыжейку тонкой или толстой кишки боль распространяется в нижние отделы живота</a:t>
            </a:r>
          </a:p>
          <a:p>
            <a:endParaRPr lang="ru-RU" dirty="0" smtClean="0"/>
          </a:p>
          <a:p>
            <a:r>
              <a:rPr lang="ru-RU" dirty="0" smtClean="0"/>
              <a:t>Формирование      внутренних      свищей      приводит      к      уменьшению интенсивности  болевого  синдрома,  что  связано  с  буферным  действием  желчи или кишечного содержимого на желудочный сок</a:t>
            </a:r>
          </a:p>
          <a:p>
            <a:endParaRPr lang="ru-RU" dirty="0" smtClean="0"/>
          </a:p>
          <a:p>
            <a:r>
              <a:rPr lang="ru-RU" dirty="0" smtClean="0"/>
              <a:t>Пенетрирующая    язва    часто    рецидивирует,    что    приводит    к прогрессированию   патологических   изменений   стенки   двенадцатиперстной кишки  и  окружающих  тканей.  Наличие  или  подозрение  на  </a:t>
            </a:r>
            <a:r>
              <a:rPr lang="ru-RU" dirty="0" err="1" smtClean="0"/>
              <a:t>пенетрацию</a:t>
            </a:r>
            <a:r>
              <a:rPr lang="ru-RU" dirty="0" smtClean="0"/>
              <a:t>  язвы является показанием к выполнению резекции желудка или ваготомии</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61</a:t>
            </a:fld>
            <a:endParaRPr lang="ru-RU"/>
          </a:p>
        </p:txBody>
      </p:sp>
    </p:spTree>
    <p:extLst>
      <p:ext uri="{BB962C8B-B14F-4D97-AF65-F5344CB8AC3E}">
        <p14:creationId xmlns:p14="http://schemas.microsoft.com/office/powerpoint/2010/main" val="117911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Более физиологичной признавалась пептическая теория, основные положения которой до сих пор с успехом используются на практике. Инфекционная теория снова стала популярной после открытия повреждающего действия </a:t>
            </a:r>
            <a:r>
              <a:rPr lang="ru-RU" dirty="0" err="1" smtClean="0"/>
              <a:t>Helicobacter</a:t>
            </a:r>
            <a:r>
              <a:rPr lang="ru-RU" dirty="0" smtClean="0"/>
              <a:t> </a:t>
            </a:r>
            <a:r>
              <a:rPr lang="ru-RU" dirty="0" err="1" smtClean="0"/>
              <a:t>pylori</a:t>
            </a:r>
            <a:r>
              <a:rPr lang="ru-RU" dirty="0" smtClean="0"/>
              <a:t> на клетки слизистой оболочки желудка и двенадцатиперстной кишки (B. </a:t>
            </a:r>
            <a:r>
              <a:rPr lang="ru-RU" dirty="0" err="1" smtClean="0"/>
              <a:t>Marshall</a:t>
            </a:r>
            <a:r>
              <a:rPr lang="ru-RU" dirty="0" smtClean="0"/>
              <a:t>, J. </a:t>
            </a:r>
            <a:r>
              <a:rPr lang="ru-RU" dirty="0" err="1" smtClean="0"/>
              <a:t>Warreh</a:t>
            </a:r>
            <a:r>
              <a:rPr lang="ru-RU" dirty="0" smtClean="0"/>
              <a:t>, 1983)</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6</a:t>
            </a:fld>
            <a:endParaRPr lang="ru-RU"/>
          </a:p>
        </p:txBody>
      </p:sp>
    </p:spTree>
    <p:extLst>
      <p:ext uri="{BB962C8B-B14F-4D97-AF65-F5344CB8AC3E}">
        <p14:creationId xmlns:p14="http://schemas.microsoft.com/office/powerpoint/2010/main" val="2916969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Большинство  язв  желудка  проникают  глубоко  за  пределы  слизистой.  По гистологической картине они сходны с язвами двенадцатиперстной кишки, но </a:t>
            </a:r>
            <a:r>
              <a:rPr lang="ru-RU" dirty="0" err="1" smtClean="0"/>
              <a:t>перифокальное</a:t>
            </a:r>
            <a:r>
              <a:rPr lang="ru-RU" dirty="0" smtClean="0"/>
              <a:t>     воспаление     обычно     выражено     больше.     Большинство доброкачественных язв желудка располагаются несколько </a:t>
            </a:r>
            <a:r>
              <a:rPr lang="ru-RU" dirty="0" err="1" smtClean="0"/>
              <a:t>дистальнее</a:t>
            </a:r>
            <a:r>
              <a:rPr lang="ru-RU" dirty="0" smtClean="0"/>
              <a:t> границы  слизистой  </a:t>
            </a:r>
            <a:r>
              <a:rPr lang="ru-RU" dirty="0" err="1" smtClean="0"/>
              <a:t>антрального</a:t>
            </a:r>
            <a:r>
              <a:rPr lang="ru-RU" dirty="0" smtClean="0"/>
              <a:t>  отдела  и  слизистой  тела  желудка.  Доброкачественные язвы    дна    желудка    встречаются    редко,    почти    всегда    сопровождаются </a:t>
            </a:r>
            <a:r>
              <a:rPr lang="ru-RU" dirty="0" err="1" smtClean="0"/>
              <a:t>антральным</a:t>
            </a:r>
            <a:r>
              <a:rPr lang="ru-RU" dirty="0" smtClean="0"/>
              <a:t>  гастритом,  вызванным  </a:t>
            </a:r>
            <a:r>
              <a:rPr lang="ru-RU" dirty="0" err="1" smtClean="0"/>
              <a:t>Helicobacter</a:t>
            </a:r>
            <a:r>
              <a:rPr lang="ru-RU" dirty="0" smtClean="0"/>
              <a:t>  </a:t>
            </a:r>
            <a:r>
              <a:rPr lang="ru-RU" dirty="0" err="1" smtClean="0"/>
              <a:t>pylori</a:t>
            </a:r>
            <a:r>
              <a:rPr lang="ru-RU" dirty="0" smtClean="0"/>
              <a:t>,  с  различной  степенью атрофии слизистой</a:t>
            </a:r>
          </a:p>
          <a:p>
            <a:endParaRPr lang="ru-RU" dirty="0" smtClean="0"/>
          </a:p>
          <a:p>
            <a:r>
              <a:rPr lang="ru-RU" dirty="0" smtClean="0"/>
              <a:t>Клиническая     картина.     Как     и     при     язвенной     болезни двенадцатиперстной кишки, самый частый симптом язвенной болезни желудка </a:t>
            </a:r>
            <a:r>
              <a:rPr lang="ru-RU" baseline="0" dirty="0" smtClean="0"/>
              <a:t> </a:t>
            </a:r>
            <a:r>
              <a:rPr lang="ru-RU" dirty="0" smtClean="0"/>
              <a:t>–   боль   в   эпигастральной   области,   которая   имеет   значительно   меньше характерных признаков. Ранние боли, возникающие или усиливающиеся через 30-60  минут  после  еды,  постепенно  нарастающие,  длящиеся  1,5-2  часа  и </a:t>
            </a:r>
            <a:br>
              <a:rPr lang="ru-RU" dirty="0" smtClean="0"/>
            </a:br>
            <a:r>
              <a:rPr lang="ru-RU" dirty="0" smtClean="0"/>
              <a:t>постепенно    стихающие    по    мере    эвакуации    желудочного    содержимого, свойственны  желудочным  язвам.  Уменьшение  боли  после  приёма  пищи  или </a:t>
            </a:r>
            <a:r>
              <a:rPr lang="ru-RU" dirty="0" err="1" smtClean="0"/>
              <a:t>антацидных</a:t>
            </a:r>
            <a:r>
              <a:rPr lang="ru-RU" dirty="0" smtClean="0"/>
              <a:t>    средств    наблюдается    реже</a:t>
            </a:r>
          </a:p>
          <a:p>
            <a:endParaRPr lang="ru-RU" dirty="0" smtClean="0"/>
          </a:p>
          <a:p>
            <a:r>
              <a:rPr lang="ru-RU" dirty="0" smtClean="0"/>
              <a:t>Многие  больные  теряют  вес,  так  как  мало  едят,  что  связано  с  отсутствием аппетита  или  неприятными  ощущениями,  возникающими  при  приёме  пищи. Пациенты,  длительно  страдающие  желудочными  болями,  постепенно  сами подбирают  себе  диету.  Переедание,  употребление  в  пищу  жирных,  жареных, острых,  солёных  и  пряных  блюд,  особенно  в  сочетании  с  алкоголем,  быстро приводит к интенсивному обострению заболевания</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62</a:t>
            </a:fld>
            <a:endParaRPr lang="ru-RU"/>
          </a:p>
        </p:txBody>
      </p:sp>
    </p:spTree>
    <p:extLst>
      <p:ext uri="{BB962C8B-B14F-4D97-AF65-F5344CB8AC3E}">
        <p14:creationId xmlns:p14="http://schemas.microsoft.com/office/powerpoint/2010/main" val="25860337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Ошибочный  диагноз заболевания    сердца    в    таких    ситуациях    может    обусловить    длительное неадекватное лечение</a:t>
            </a:r>
          </a:p>
          <a:p>
            <a:endParaRPr lang="ru-RU" dirty="0" smtClean="0"/>
          </a:p>
          <a:p>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63</a:t>
            </a:fld>
            <a:endParaRPr lang="ru-RU"/>
          </a:p>
        </p:txBody>
      </p:sp>
    </p:spTree>
    <p:extLst>
      <p:ext uri="{BB962C8B-B14F-4D97-AF65-F5344CB8AC3E}">
        <p14:creationId xmlns:p14="http://schemas.microsoft.com/office/powerpoint/2010/main" val="9436361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Заболевание  у  части  пациентов  проявляется  сильными  непродолжительными  приступообразными   болями,   возобновляющимися   иногда   несколько   раз   в сутки.  В  других  наблюдениях  это  типичная  ранняя,  медленно  нарастающая  и постепенно   стихающая   сильная   боль.   Иногда   боль   может   быть   весьма умеренной</a:t>
            </a:r>
          </a:p>
          <a:p>
            <a:endParaRPr lang="ru-RU" dirty="0" smtClean="0"/>
          </a:p>
          <a:p>
            <a:r>
              <a:rPr lang="ru-RU" dirty="0" smtClean="0"/>
              <a:t>Однако при этой локализации язв приём пищи и </a:t>
            </a:r>
            <a:r>
              <a:rPr lang="ru-RU" dirty="0" err="1" smtClean="0"/>
              <a:t>антацидных</a:t>
            </a:r>
            <a:r>
              <a:rPr lang="ru-RU" dirty="0" smtClean="0"/>
              <a:t> препаратов почти не приносит облегчения. Напротив, после еды боль может усиливаться. Характерны  упорная  тошнота  и  рвота.  У  некоторых  пациентов  отсутствует сезонность   обострений.   При   язвах   привратника   чаще,   чем   при   язвах двенадцатиперстной    кишки,    возникает    необходимость    в    хирургическом лечении</a:t>
            </a:r>
          </a:p>
          <a:p>
            <a:endParaRPr lang="ru-RU" dirty="0" smtClean="0"/>
          </a:p>
          <a:p>
            <a:r>
              <a:rPr lang="ru-RU" dirty="0" smtClean="0"/>
              <a:t>Язвенная   болезнь   в   пожилом   и   старческом   возрасте   отличается торпидным  течением:  слабо  выраженным  болевым  синдромом,  отсутствием сезонных  обострений,  нормальной  или  пониженной  желудочной  секрецией. Преобладают  язвы  желудка  больших  размеров,  которые  быстро  становятся каллёзными, грубо деформируют желудок, часто осложняются кровотечением и </a:t>
            </a:r>
            <a:br>
              <a:rPr lang="ru-RU" dirty="0" smtClean="0"/>
            </a:br>
            <a:r>
              <a:rPr lang="ru-RU" dirty="0" smtClean="0"/>
              <a:t>малигнизацией.</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64</a:t>
            </a:fld>
            <a:endParaRPr lang="ru-RU"/>
          </a:p>
        </p:txBody>
      </p:sp>
    </p:spTree>
    <p:extLst>
      <p:ext uri="{BB962C8B-B14F-4D97-AF65-F5344CB8AC3E}">
        <p14:creationId xmlns:p14="http://schemas.microsoft.com/office/powerpoint/2010/main" val="4360265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  помощью эндоскопии можно уточнить размер и локализацию язвы, а биопсия позволяет оценить гистологическую картину.  </a:t>
            </a:r>
            <a:br>
              <a:rPr lang="ru-RU" dirty="0" smtClean="0"/>
            </a:br>
            <a:r>
              <a:rPr lang="ru-RU" dirty="0" smtClean="0"/>
              <a:t>Больных   с   язвой   желудка   необходимо   обследовать   для   выявления </a:t>
            </a:r>
            <a:r>
              <a:rPr lang="ru-RU" dirty="0" err="1" smtClean="0"/>
              <a:t>Helicobacter</a:t>
            </a:r>
            <a:r>
              <a:rPr lang="ru-RU" dirty="0" smtClean="0"/>
              <a:t> </a:t>
            </a:r>
            <a:r>
              <a:rPr lang="ru-RU" dirty="0" err="1" smtClean="0"/>
              <a:t>pylori</a:t>
            </a:r>
            <a:r>
              <a:rPr lang="ru-RU" dirty="0" smtClean="0"/>
              <a:t>. Подтвердить заражение можно, выполнив  </a:t>
            </a:r>
            <a:r>
              <a:rPr lang="ru-RU" dirty="0" err="1" smtClean="0"/>
              <a:t>уреазную</a:t>
            </a:r>
            <a:r>
              <a:rPr lang="ru-RU" dirty="0" smtClean="0"/>
              <a:t> пробу и гистологическое  исследование  биоптата  слизистой  </a:t>
            </a:r>
            <a:r>
              <a:rPr lang="ru-RU" dirty="0" err="1" smtClean="0"/>
              <a:t>антрального</a:t>
            </a:r>
            <a:r>
              <a:rPr lang="ru-RU" dirty="0" smtClean="0"/>
              <a:t>  отдела.  При наличии инфицирования проводят антибактериальную терапию, даже если язва вызвана приёмом нестероидных противовоспалительных средств</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66</a:t>
            </a:fld>
            <a:endParaRPr lang="ru-RU"/>
          </a:p>
        </p:txBody>
      </p:sp>
    </p:spTree>
    <p:extLst>
      <p:ext uri="{BB962C8B-B14F-4D97-AF65-F5344CB8AC3E}">
        <p14:creationId xmlns:p14="http://schemas.microsoft.com/office/powerpoint/2010/main" val="23662563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Признаками  злокачественного  поражения  являются: </a:t>
            </a:r>
            <a:br>
              <a:rPr lang="ru-RU" dirty="0" smtClean="0"/>
            </a:br>
            <a:r>
              <a:rPr lang="ru-RU" dirty="0" smtClean="0"/>
              <a:t>очень  большие  размеры  язвы,  атипичная  локализация  (на  большой  кривизне, задней   стенке,   кардиальном   отделе   и   дне   желудка),   повышенная   СОЭ, </a:t>
            </a:r>
            <a:r>
              <a:rPr lang="ru-RU" dirty="0" err="1" smtClean="0"/>
              <a:t>гистаминустойчивая</a:t>
            </a:r>
            <a:r>
              <a:rPr lang="ru-RU" dirty="0" smtClean="0"/>
              <a:t> </a:t>
            </a:r>
            <a:r>
              <a:rPr lang="ru-RU" dirty="0" err="1" smtClean="0"/>
              <a:t>ахлоргидрия</a:t>
            </a:r>
            <a:endParaRPr lang="ru-RU" dirty="0" smtClean="0"/>
          </a:p>
          <a:p>
            <a:endParaRPr lang="ru-RU" dirty="0" smtClean="0"/>
          </a:p>
          <a:p>
            <a:r>
              <a:rPr lang="ru-RU" dirty="0" smtClean="0"/>
              <a:t>Имеются характерные рентгенологические и эндоскопические признаки злокачественных язв желудка: неправильная форма </a:t>
            </a:r>
            <a:br>
              <a:rPr lang="ru-RU" dirty="0" smtClean="0"/>
            </a:br>
            <a:r>
              <a:rPr lang="ru-RU" dirty="0" smtClean="0"/>
              <a:t>язвенного дефекта с неровными и бугристыми краями, инфильтрация слизистой оболочки  вокруг  язвы,  ригидность  стенки  желудка  в  зоне  локализации  язвы. Злокачественное перерождение более характерно для крупных язв (более 3 см в диаметре)</a:t>
            </a:r>
          </a:p>
          <a:p>
            <a:endParaRPr lang="ru-RU" dirty="0" smtClean="0"/>
          </a:p>
          <a:p>
            <a:r>
              <a:rPr lang="ru-RU" dirty="0" smtClean="0"/>
              <a:t>Ведущее   место   в   дифференциальной   диагностике   язвенной   болезни желудка   с   недостаточностью   кардии,   функциональными   расстройствами желудка   и   двенадцатиперстной   кишки,   рефлюкс-эзофагитом,   гастритом, хроническим  холециститом,  хроническим  панкреатитом  занимают:  ЭГДС,  24-часовая внутрижелудочная рН-метрия и контрастная рентгенография желудка и двенадцатиперстной кишки</a:t>
            </a:r>
          </a:p>
          <a:p>
            <a:endParaRPr lang="ru-RU" dirty="0" smtClean="0"/>
          </a:p>
          <a:p>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67</a:t>
            </a:fld>
            <a:endParaRPr lang="ru-RU"/>
          </a:p>
        </p:txBody>
      </p:sp>
    </p:spTree>
    <p:extLst>
      <p:ext uri="{BB962C8B-B14F-4D97-AF65-F5344CB8AC3E}">
        <p14:creationId xmlns:p14="http://schemas.microsoft.com/office/powerpoint/2010/main" val="27817268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Единственное      различие      заключается      в      продолжительности      курса </a:t>
            </a:r>
            <a:br>
              <a:rPr lang="ru-RU" dirty="0" smtClean="0"/>
            </a:br>
            <a:r>
              <a:rPr lang="ru-RU" dirty="0" smtClean="0"/>
              <a:t>фармакотерапии.  Учитывая  более  медленное  рубцевание  желудочных  язв, независимо от выбранной схемы лечения, контроль их рубцевания проводится через 6 и 8 недель после начала приёма препаратов</a:t>
            </a:r>
          </a:p>
          <a:p>
            <a:endParaRPr lang="ru-RU" dirty="0" smtClean="0"/>
          </a:p>
          <a:p>
            <a:r>
              <a:rPr lang="ru-RU" dirty="0" smtClean="0"/>
              <a:t>Доброкачественные   язвы   обычно   заживают   в   течение   1-2   месяцев лечения.   Неэффективность   назначенной   терапии   может   быть   признаком злокачественного    перерождения    язвы.    Поэтому    всем    пациентам    после окончания  курса  лечения  показана  контрольная  гастроскопия.  Если  язва  не заживает,    проводят    её    повторное    гистологическое    и    цитологическое</a:t>
            </a:r>
            <a:r>
              <a:rPr lang="ru-RU" baseline="0" dirty="0" smtClean="0"/>
              <a:t> </a:t>
            </a:r>
            <a:r>
              <a:rPr lang="ru-RU" dirty="0" smtClean="0"/>
              <a:t>исследование.  Частично  рубцуются  около  70%  язв,  которые  впоследствии оказываются злокачественными</a:t>
            </a:r>
          </a:p>
          <a:p>
            <a:endParaRPr lang="ru-RU" dirty="0" smtClean="0"/>
          </a:p>
          <a:p>
            <a:r>
              <a:rPr lang="ru-RU" dirty="0" smtClean="0"/>
              <a:t>Показаниями  к  хирургическому  лечению  язвенной  болезни  желудка являются  недостаточная  эффективность  консервативной  терапии  и  развитие осложнений.   Операцией   выбора   для   плановой   хирургии   желудочных   язв является   резекция   2/3   желудка   по   </a:t>
            </a:r>
            <a:r>
              <a:rPr lang="ru-RU" dirty="0" err="1" smtClean="0"/>
              <a:t>Бильрот</a:t>
            </a:r>
            <a:r>
              <a:rPr lang="ru-RU" dirty="0" smtClean="0"/>
              <a:t>-I.   При   локализации   язвы   в пилорическом отделе альтернативным методом хирургического лечения может быть </a:t>
            </a:r>
            <a:r>
              <a:rPr lang="ru-RU" dirty="0" err="1" smtClean="0"/>
              <a:t>ваготомия</a:t>
            </a:r>
            <a:r>
              <a:rPr lang="ru-RU" dirty="0" smtClean="0"/>
              <a:t> или экономная резекция (</a:t>
            </a:r>
            <a:r>
              <a:rPr lang="ru-RU" dirty="0" err="1" smtClean="0"/>
              <a:t>антрумэктомия</a:t>
            </a:r>
            <a:r>
              <a:rPr lang="ru-RU" dirty="0" smtClean="0"/>
              <a:t>, </a:t>
            </a:r>
            <a:r>
              <a:rPr lang="ru-RU" dirty="0" err="1" smtClean="0"/>
              <a:t>гемигастрэктомия</a:t>
            </a:r>
            <a:r>
              <a:rPr lang="ru-RU" dirty="0" smtClean="0"/>
              <a:t>) в сочетании     с     </a:t>
            </a:r>
            <a:r>
              <a:rPr lang="ru-RU" dirty="0" err="1" smtClean="0"/>
              <a:t>ваготомией</a:t>
            </a:r>
            <a:r>
              <a:rPr lang="ru-RU" dirty="0" smtClean="0"/>
              <a:t>.     Высокие     желудочные     (</a:t>
            </a:r>
            <a:r>
              <a:rPr lang="ru-RU" dirty="0" err="1" smtClean="0"/>
              <a:t>субкардиальные</a:t>
            </a:r>
            <a:r>
              <a:rPr lang="ru-RU" dirty="0" smtClean="0"/>
              <a:t>     и кардиальные) язвы требуют выполнения проксимальной резекции желудка или </a:t>
            </a:r>
            <a:r>
              <a:rPr lang="ru-RU" dirty="0" err="1" smtClean="0"/>
              <a:t>гастрэктомии</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68</a:t>
            </a:fld>
            <a:endParaRPr lang="ru-RU"/>
          </a:p>
        </p:txBody>
      </p:sp>
    </p:spTree>
    <p:extLst>
      <p:ext uri="{BB962C8B-B14F-4D97-AF65-F5344CB8AC3E}">
        <p14:creationId xmlns:p14="http://schemas.microsoft.com/office/powerpoint/2010/main" val="18455694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Повышенную склонность к малигнизации имеют язвы больших размеров, каллёзные язвы, а также язвы, расположенные в кардиальном отделе желудка и на  большой  кривизне.  Рак  может  развиться  даже  на  месте  рубца,  оставшегося после заживления язвы</a:t>
            </a:r>
          </a:p>
          <a:p>
            <a:endParaRPr lang="ru-RU" dirty="0" smtClean="0"/>
          </a:p>
          <a:p>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69</a:t>
            </a:fld>
            <a:endParaRPr lang="ru-RU"/>
          </a:p>
        </p:txBody>
      </p:sp>
    </p:spTree>
    <p:extLst>
      <p:ext uri="{BB962C8B-B14F-4D97-AF65-F5344CB8AC3E}">
        <p14:creationId xmlns:p14="http://schemas.microsoft.com/office/powerpoint/2010/main" val="15921725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Желудочное кровотечение у больных  с  высокой  степенью  операционного  риска  может  быть  остановлено менее   </a:t>
            </a:r>
            <a:r>
              <a:rPr lang="ru-RU" dirty="0" err="1" smtClean="0"/>
              <a:t>травматичным</a:t>
            </a:r>
            <a:r>
              <a:rPr lang="ru-RU" dirty="0" smtClean="0"/>
              <a:t>   способом   –   прошиванием   кровоточащей   язвы   через </a:t>
            </a:r>
            <a:r>
              <a:rPr lang="ru-RU" dirty="0" err="1" smtClean="0"/>
              <a:t>гастротомический</a:t>
            </a:r>
            <a:r>
              <a:rPr lang="ru-RU" dirty="0" smtClean="0"/>
              <a:t> доступ и перевязкой левой желудочной артерии в сочетании с      </a:t>
            </a:r>
            <a:r>
              <a:rPr lang="ru-RU" dirty="0" err="1" smtClean="0"/>
              <a:t>ваготомией</a:t>
            </a:r>
            <a:r>
              <a:rPr lang="ru-RU" dirty="0" smtClean="0"/>
              <a:t>      и      дренирующей      операцией      (</a:t>
            </a:r>
            <a:r>
              <a:rPr lang="ru-RU" dirty="0" err="1" smtClean="0"/>
              <a:t>пилоропластика</a:t>
            </a:r>
            <a:r>
              <a:rPr lang="ru-RU" dirty="0" smtClean="0"/>
              <a:t>      или </a:t>
            </a:r>
            <a:r>
              <a:rPr lang="ru-RU" dirty="0" err="1" smtClean="0"/>
              <a:t>гастроеюностомия</a:t>
            </a:r>
            <a:r>
              <a:rPr lang="ru-RU" dirty="0" smtClean="0"/>
              <a:t>)</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70</a:t>
            </a:fld>
            <a:endParaRPr lang="ru-RU"/>
          </a:p>
        </p:txBody>
      </p:sp>
    </p:spTree>
    <p:extLst>
      <p:ext uri="{BB962C8B-B14F-4D97-AF65-F5344CB8AC3E}">
        <p14:creationId xmlns:p14="http://schemas.microsoft.com/office/powerpoint/2010/main" val="42647894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71</a:t>
            </a:fld>
            <a:endParaRPr lang="ru-RU"/>
          </a:p>
        </p:txBody>
      </p:sp>
    </p:spTree>
    <p:extLst>
      <p:ext uri="{BB962C8B-B14F-4D97-AF65-F5344CB8AC3E}">
        <p14:creationId xmlns:p14="http://schemas.microsoft.com/office/powerpoint/2010/main" val="7047454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Настоящие клинические рекомендации определяют современные позиции в диагностике и лечении больных язвенными </a:t>
            </a:r>
            <a:r>
              <a:rPr lang="ru-RU" dirty="0" err="1" smtClean="0"/>
              <a:t>гастродуоденальными</a:t>
            </a:r>
            <a:r>
              <a:rPr lang="ru-RU" dirty="0" smtClean="0"/>
              <a:t> кровотечениями. Следует подчеркнуть, что представленные положения и алгоритмы носят исключительно рекомендательный характер и оставляют каждому лечащему врачу право на самостоятельное и окончательное решение в зависимости от конкретной клинической ситуации.</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81</a:t>
            </a:fld>
            <a:endParaRPr lang="ru-RU"/>
          </a:p>
        </p:txBody>
      </p:sp>
    </p:spTree>
    <p:extLst>
      <p:ext uri="{BB962C8B-B14F-4D97-AF65-F5344CB8AC3E}">
        <p14:creationId xmlns:p14="http://schemas.microsoft.com/office/powerpoint/2010/main" val="2375657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Классические    представления    о    причинах    возникновения    язвенной </a:t>
            </a:r>
            <a:br>
              <a:rPr lang="ru-RU" dirty="0" smtClean="0"/>
            </a:br>
            <a:r>
              <a:rPr lang="ru-RU" dirty="0" smtClean="0"/>
              <a:t>болезни сводятся к нарушению равновесия между защитными и агрессивными </a:t>
            </a:r>
            <a:br>
              <a:rPr lang="ru-RU" dirty="0" smtClean="0"/>
            </a:br>
            <a:r>
              <a:rPr lang="ru-RU" dirty="0" smtClean="0"/>
              <a:t>факторами.  Схематически это отражено на так называемых «весах </a:t>
            </a:r>
            <a:r>
              <a:rPr lang="ru-RU" dirty="0" err="1" smtClean="0"/>
              <a:t>Shey</a:t>
            </a:r>
            <a:r>
              <a:rPr lang="ru-RU" dirty="0" smtClean="0"/>
              <a:t>» (1959) </a:t>
            </a:r>
            <a:br>
              <a:rPr lang="ru-RU" dirty="0" smtClean="0"/>
            </a:br>
            <a:r>
              <a:rPr lang="ru-RU" dirty="0" smtClean="0"/>
              <a:t>с  дополнениями  Ю.И.  Фишзон-Рысс  и  Е.С.  </a:t>
            </a:r>
            <a:r>
              <a:rPr lang="ru-RU" dirty="0" err="1" smtClean="0"/>
              <a:t>Рысс</a:t>
            </a:r>
            <a:r>
              <a:rPr lang="ru-RU" dirty="0" smtClean="0"/>
              <a:t>  (1978),  которые  наглядно </a:t>
            </a:r>
            <a:br>
              <a:rPr lang="ru-RU" dirty="0" smtClean="0"/>
            </a:br>
            <a:r>
              <a:rPr lang="ru-RU" dirty="0" smtClean="0"/>
              <a:t>представляют  патогенетические  аспекты  образования  гастродуоденальных  язв</a:t>
            </a:r>
          </a:p>
          <a:p>
            <a:endParaRPr lang="ru-RU" dirty="0" smtClean="0"/>
          </a:p>
          <a:p>
            <a:r>
              <a:rPr lang="ru-RU" dirty="0" smtClean="0"/>
              <a:t>Агрессивные факторы.  </a:t>
            </a:r>
            <a:br>
              <a:rPr lang="ru-RU" dirty="0" smtClean="0"/>
            </a:br>
            <a:r>
              <a:rPr lang="ru-RU" dirty="0" smtClean="0"/>
              <a:t>Протеолитические  свойства  пепсина  и  разъедающее  действие  соляной кислоты  способствуют  повреждению  тканей  и  образованию  язвы.  Соляная кислота  катализирует  расщепление  молекулы  </a:t>
            </a:r>
            <a:r>
              <a:rPr lang="ru-RU" dirty="0" err="1" smtClean="0"/>
              <a:t>пепсиногена</a:t>
            </a:r>
            <a:r>
              <a:rPr lang="ru-RU" dirty="0" smtClean="0"/>
              <a:t>,  превращая  его  в </a:t>
            </a:r>
            <a:br>
              <a:rPr lang="ru-RU" dirty="0" smtClean="0"/>
            </a:br>
            <a:r>
              <a:rPr lang="ru-RU" dirty="0" smtClean="0"/>
              <a:t>пепсин, а также поддерживает низкий уровень рН, необходимый для действия пепсина.  Активность  пепсина  выше  всего  при  рН  около  2,0,  существенно снижается  при  рН более  4,0,  а  в  нейтральной  и  щелочной  среде  этот  фермент </a:t>
            </a:r>
            <a:br>
              <a:rPr lang="ru-RU" dirty="0" smtClean="0"/>
            </a:br>
            <a:r>
              <a:rPr lang="ru-RU" dirty="0" smtClean="0"/>
              <a:t>необратимо  инактивируется</a:t>
            </a:r>
          </a:p>
          <a:p>
            <a:endParaRPr lang="ru-RU" dirty="0" smtClean="0"/>
          </a:p>
          <a:p>
            <a:r>
              <a:rPr lang="ru-RU" dirty="0" smtClean="0"/>
              <a:t>Многие  стимуляторы  секреции  соляной  кислоты, особенно выделяемый   блуждающим   нервом   ацетилхолин,   одновременно усиливают и секрецию </a:t>
            </a:r>
            <a:r>
              <a:rPr lang="ru-RU" dirty="0" err="1" smtClean="0"/>
              <a:t>пепсиногена</a:t>
            </a:r>
            <a:r>
              <a:rPr lang="ru-RU" dirty="0" smtClean="0"/>
              <a:t>. Исключение составляет секретин, который угнетает выработку соляной кислоты, но стимулирует секрецию </a:t>
            </a:r>
            <a:r>
              <a:rPr lang="ru-RU" dirty="0" err="1" smtClean="0"/>
              <a:t>пепсиногена</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7</a:t>
            </a:fld>
            <a:endParaRPr lang="ru-RU"/>
          </a:p>
        </p:txBody>
      </p:sp>
    </p:spTree>
    <p:extLst>
      <p:ext uri="{BB962C8B-B14F-4D97-AF65-F5344CB8AC3E}">
        <p14:creationId xmlns:p14="http://schemas.microsoft.com/office/powerpoint/2010/main" val="23286011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  пенетрации  в  малый  сальник  боль  из эпигастральной    области    распространяется    в    правое    подреберье.    При пенетрации    в    сторону    диафрагмы    боль    иррадиирует    в    загрудинное пространство,   шею,   плечо,   под   лопатку,   нередко   имитируя   стенокардию. Наличие  этого  осложнения  является  показанием  к  резекции  желудка  или ваготомии</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82</a:t>
            </a:fld>
            <a:endParaRPr lang="ru-RU"/>
          </a:p>
        </p:txBody>
      </p:sp>
    </p:spTree>
    <p:extLst>
      <p:ext uri="{BB962C8B-B14F-4D97-AF65-F5344CB8AC3E}">
        <p14:creationId xmlns:p14="http://schemas.microsoft.com/office/powerpoint/2010/main" val="11765898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 К предрасполагающим   факторам   несостоятельности   культи   относят   анемию, </a:t>
            </a:r>
            <a:r>
              <a:rPr lang="ru-RU" dirty="0" err="1" smtClean="0"/>
              <a:t>гипопротеинэмию</a:t>
            </a:r>
            <a:r>
              <a:rPr lang="ru-RU" dirty="0" smtClean="0"/>
              <a:t>, алиментарное  истощение,  повышение  </a:t>
            </a:r>
            <a:r>
              <a:rPr lang="ru-RU" dirty="0" err="1" smtClean="0"/>
              <a:t>внутрипросветного</a:t>
            </a:r>
            <a:r>
              <a:rPr lang="ru-RU" dirty="0" smtClean="0"/>
              <a:t> давления,  технические  погрешности</a:t>
            </a:r>
          </a:p>
          <a:p>
            <a:endParaRPr lang="ru-RU" dirty="0" smtClean="0"/>
          </a:p>
          <a:p>
            <a:r>
              <a:rPr lang="ru-RU" dirty="0" smtClean="0"/>
              <a:t>Несостоятельность     культи     двенадцатиперстной     кишки     является абсолютным показанием к экстренной </a:t>
            </a:r>
            <a:r>
              <a:rPr lang="ru-RU" dirty="0" err="1" smtClean="0"/>
              <a:t>релапаротомии</a:t>
            </a:r>
            <a:r>
              <a:rPr lang="ru-RU" dirty="0" smtClean="0"/>
              <a:t>. Объём операции должен быть   минимальным   и   заключаться   в   санации   и   дренировании   брюшной полости. В условиях гнойного воспаления повторное </a:t>
            </a:r>
            <a:r>
              <a:rPr lang="ru-RU" dirty="0" err="1" smtClean="0"/>
              <a:t>ушивание</a:t>
            </a:r>
            <a:r>
              <a:rPr lang="ru-RU" dirty="0" smtClean="0"/>
              <a:t> культи следует считать необоснованной манипуляцией</a:t>
            </a:r>
          </a:p>
          <a:p>
            <a:endParaRPr lang="ru-RU" dirty="0" smtClean="0"/>
          </a:p>
          <a:p>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84</a:t>
            </a:fld>
            <a:endParaRPr lang="ru-RU"/>
          </a:p>
        </p:txBody>
      </p:sp>
    </p:spTree>
    <p:extLst>
      <p:ext uri="{BB962C8B-B14F-4D97-AF65-F5344CB8AC3E}">
        <p14:creationId xmlns:p14="http://schemas.microsoft.com/office/powerpoint/2010/main" val="12315523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Лёгкие   формы   этого   осложнения, проявляющиеся  повышением  уровня  амилазы  в  крови  и  в  моче,  не  имеют большого   клинического   значения.   Однако   тяжёлый   панкреатит   выступает  одной  из основных  причин  смертности  после  резекции  желудка.  Поэтому  при наличии    минимальных    признаков    воспаления    поджелудочной    железы необходимо проводить комплексную </a:t>
            </a:r>
            <a:r>
              <a:rPr lang="ru-RU" dirty="0" err="1" smtClean="0"/>
              <a:t>противопанкреатическую</a:t>
            </a:r>
            <a:r>
              <a:rPr lang="ru-RU" dirty="0" smtClean="0"/>
              <a:t> терапию</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85</a:t>
            </a:fld>
            <a:endParaRPr lang="ru-RU"/>
          </a:p>
        </p:txBody>
      </p:sp>
    </p:spTree>
    <p:extLst>
      <p:ext uri="{BB962C8B-B14F-4D97-AF65-F5344CB8AC3E}">
        <p14:creationId xmlns:p14="http://schemas.microsoft.com/office/powerpoint/2010/main" val="17721323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Источником  кровотечения  в брюшную   полость   могут   быть:   поджелудочная   железа   после   разделения пенетрирующей язвы, селезёнка, рассечённые спайки, ненадёжно перевязанные сосуды.  Поступление  по  улавливающим  дренажам  более  200  мл  крови  в </a:t>
            </a:r>
            <a:br>
              <a:rPr lang="ru-RU" dirty="0" smtClean="0"/>
            </a:br>
            <a:r>
              <a:rPr lang="ru-RU" dirty="0" smtClean="0"/>
              <a:t>течение 2-3 часов после операции в сочетании с падением показателей красной крови в лабораторных анализах является абсолютным показанием к экстренной </a:t>
            </a:r>
            <a:r>
              <a:rPr lang="ru-RU" dirty="0" err="1" smtClean="0"/>
              <a:t>релапаротомии</a:t>
            </a:r>
            <a:endParaRPr lang="ru-RU" dirty="0" smtClean="0"/>
          </a:p>
          <a:p>
            <a:endParaRPr lang="ru-RU" dirty="0" smtClean="0"/>
          </a:p>
          <a:p>
            <a:r>
              <a:rPr lang="ru-RU" dirty="0" smtClean="0"/>
              <a:t>Источником кровотечения в просвет желудка или кишечника могут быть: сосуды «малой кривизны» культи желудка; сосуды культи двенадцатиперстной кишки;  сосуды  культи  желудка,  тощей  или  двенадцатиперстной  кишки  в области   анастомоза;   не   диагностированные   или   острые   язвы   желудка   и двенадцатиперстной кишки; геморрагический гастрит</a:t>
            </a:r>
          </a:p>
          <a:p>
            <a:endParaRPr lang="ru-RU" dirty="0" smtClean="0"/>
          </a:p>
          <a:p>
            <a:r>
              <a:rPr lang="ru-RU" dirty="0" smtClean="0"/>
              <a:t>Кровотечение  из  культи  желудка  или  анастомоза  проявляется  обычно  в первые  часы  после  операции  поступлением  крови  по  </a:t>
            </a:r>
            <a:r>
              <a:rPr lang="ru-RU" dirty="0" err="1" smtClean="0"/>
              <a:t>назогастральному</a:t>
            </a:r>
            <a:r>
              <a:rPr lang="ru-RU" dirty="0" smtClean="0"/>
              <a:t>  зонду. Если  </a:t>
            </a:r>
            <a:r>
              <a:rPr lang="ru-RU" dirty="0" err="1" smtClean="0"/>
              <a:t>гемостатическая</a:t>
            </a:r>
            <a:r>
              <a:rPr lang="ru-RU" dirty="0" smtClean="0"/>
              <a:t>  терапия  неэффективна,  необходимо  воспользоваться эндоскопическими  способами  остановки  кровотечения,  при  безуспешности которых показана экстренная </a:t>
            </a:r>
            <a:r>
              <a:rPr lang="ru-RU" dirty="0" err="1" smtClean="0"/>
              <a:t>релапаротомия</a:t>
            </a:r>
            <a:r>
              <a:rPr lang="ru-RU" dirty="0" smtClean="0"/>
              <a:t>. Во время операции кровоточащий в   желудке   сосуд   прошивают   8-образным   швом.   Кровотечение   из   язвы,  расположенной   в   культе  двенадцатиперстной   кишки,   можно   остановить перевязкой a. </a:t>
            </a:r>
            <a:r>
              <a:rPr lang="en-US" dirty="0" smtClean="0"/>
              <a:t>G</a:t>
            </a:r>
            <a:r>
              <a:rPr lang="ru-RU" dirty="0" err="1" smtClean="0"/>
              <a:t>astroduodenalis</a:t>
            </a:r>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86</a:t>
            </a:fld>
            <a:endParaRPr lang="ru-RU"/>
          </a:p>
        </p:txBody>
      </p:sp>
    </p:spTree>
    <p:extLst>
      <p:ext uri="{BB962C8B-B14F-4D97-AF65-F5344CB8AC3E}">
        <p14:creationId xmlns:p14="http://schemas.microsoft.com/office/powerpoint/2010/main" val="14842398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Вероятность  развития  моторно-эвакуаторных  нарушений  желудка  после операции  достаточно  высока  у  больных  с  декомпенсированным  стенозом привратника,  однако  наиболее  частой  причиной  этого  осложнения  выступает </a:t>
            </a:r>
            <a:r>
              <a:rPr lang="ru-RU" dirty="0" err="1" smtClean="0"/>
              <a:t>анастомозит</a:t>
            </a:r>
            <a:r>
              <a:rPr lang="ru-RU" dirty="0" smtClean="0"/>
              <a:t>.  Образующийся  при  этом  воспалительный  инфильтрат  может сдавливать   анастомоз   или   отводящую   петлю.   При   появлении   признаков нарушения  эвакуации  желудочного  содержимого  больному  запрещают  приём пищи,    назначают    рентгенологическое    и    эндоскопическое    исследования. </a:t>
            </a:r>
            <a:r>
              <a:rPr lang="ru-RU" dirty="0" err="1" smtClean="0"/>
              <a:t>Назоинтестинальный</a:t>
            </a:r>
            <a:r>
              <a:rPr lang="ru-RU" dirty="0" smtClean="0"/>
              <a:t> зонд, установленный в отводящую петлю во время ЭГДС, позволяет   продолжить   </a:t>
            </a:r>
            <a:r>
              <a:rPr lang="ru-RU" dirty="0" err="1" smtClean="0"/>
              <a:t>энтеральное</a:t>
            </a:r>
            <a:r>
              <a:rPr lang="ru-RU" dirty="0" smtClean="0"/>
              <a:t>   питание,   а   назогастральный   зонд   – осуществлять декомпрессию и санацию желудка</a:t>
            </a:r>
          </a:p>
          <a:p>
            <a:endParaRPr lang="ru-RU" dirty="0" smtClean="0"/>
          </a:p>
          <a:p>
            <a:r>
              <a:rPr lang="ru-RU" dirty="0" smtClean="0"/>
              <a:t>После  любой  ваготомии  у  5-15%  больных  развивается  дисфагия,  что связано     с     травмой     брюшного     отдела     пищевода,     нарушением     его кровоснабжения  и  иннервации.</a:t>
            </a:r>
            <a:r>
              <a:rPr lang="ru-RU" baseline="0" dirty="0" smtClean="0"/>
              <a:t> </a:t>
            </a:r>
            <a:r>
              <a:rPr lang="ru-RU" dirty="0" smtClean="0"/>
              <a:t>Наиболее  реальной  причиной  дисфагии  после селективной  проксимальной  ваготомии  служит  слишком  плотно  наложенная </a:t>
            </a:r>
            <a:r>
              <a:rPr lang="ru-RU" dirty="0" err="1" smtClean="0"/>
              <a:t>фундопликационная</a:t>
            </a:r>
            <a:r>
              <a:rPr lang="ru-RU" dirty="0" smtClean="0"/>
              <a:t> манжетка.</a:t>
            </a:r>
            <a:r>
              <a:rPr lang="ru-RU" baseline="0" dirty="0" smtClean="0"/>
              <a:t> </a:t>
            </a:r>
            <a:r>
              <a:rPr lang="ru-RU" dirty="0" smtClean="0"/>
              <a:t>Пневматическая  баллонная  </a:t>
            </a:r>
            <a:r>
              <a:rPr lang="ru-RU" dirty="0" err="1" smtClean="0"/>
              <a:t>кардиодилатация</a:t>
            </a:r>
            <a:r>
              <a:rPr lang="ru-RU" dirty="0" smtClean="0"/>
              <a:t> </a:t>
            </a:r>
            <a:br>
              <a:rPr lang="ru-RU" dirty="0" smtClean="0"/>
            </a:br>
            <a:r>
              <a:rPr lang="ru-RU" dirty="0" smtClean="0"/>
              <a:t>выступает эффективным средством лечения </a:t>
            </a:r>
            <a:r>
              <a:rPr lang="ru-RU" dirty="0" err="1" smtClean="0"/>
              <a:t>постваготомной</a:t>
            </a:r>
            <a:r>
              <a:rPr lang="ru-RU" dirty="0" smtClean="0"/>
              <a:t> дисфагии.</a:t>
            </a:r>
          </a:p>
          <a:p>
            <a:endParaRPr lang="ru-RU" dirty="0" smtClean="0"/>
          </a:p>
          <a:p>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87</a:t>
            </a:fld>
            <a:endParaRPr lang="ru-RU"/>
          </a:p>
        </p:txBody>
      </p:sp>
    </p:spTree>
    <p:extLst>
      <p:ext uri="{BB962C8B-B14F-4D97-AF65-F5344CB8AC3E}">
        <p14:creationId xmlns:p14="http://schemas.microsoft.com/office/powerpoint/2010/main" val="33673329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Причинами  развития  этих  гнойников  могут быть:    частичная    несостоятельность    культи    двенадцатиперстной    кишки, </a:t>
            </a:r>
            <a:r>
              <a:rPr lang="ru-RU" dirty="0" err="1" smtClean="0"/>
              <a:t>гастродуоденального</a:t>
            </a:r>
            <a:r>
              <a:rPr lang="ru-RU" dirty="0" smtClean="0"/>
              <a:t>    или    </a:t>
            </a:r>
            <a:r>
              <a:rPr lang="ru-RU" dirty="0" err="1" smtClean="0"/>
              <a:t>гастроеюнального</a:t>
            </a:r>
            <a:r>
              <a:rPr lang="ru-RU" dirty="0" smtClean="0"/>
              <a:t>    анастомозов;    неадекватное дренирование  отлогих  мест  верхнего  этажа  брюшной  полости.  Эти  абсцессы возникают,  как  правило,  на  7-10-й  день  после  операции  со  следующими клиническими симптомами: лихорадкой, интоксикацией, лейкоцитозом, болью в подреберье и соответствующей половине грудной клетки, </a:t>
            </a:r>
            <a:r>
              <a:rPr lang="ru-RU" dirty="0" err="1" smtClean="0"/>
              <a:t>надплечье</a:t>
            </a:r>
            <a:r>
              <a:rPr lang="ru-RU" dirty="0" smtClean="0"/>
              <a:t> и плече, особенно  при  глубоком  дыхании  и  кашле</a:t>
            </a:r>
          </a:p>
          <a:p>
            <a:endParaRPr lang="ru-RU" dirty="0" smtClean="0"/>
          </a:p>
          <a:p>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88</a:t>
            </a:fld>
            <a:endParaRPr lang="ru-RU"/>
          </a:p>
        </p:txBody>
      </p:sp>
    </p:spTree>
    <p:extLst>
      <p:ext uri="{BB962C8B-B14F-4D97-AF65-F5344CB8AC3E}">
        <p14:creationId xmlns:p14="http://schemas.microsoft.com/office/powerpoint/2010/main" val="276382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После   резекции   желудка   рецидивная   язва   обычно   располагается   на анастомозе или сразу за анастомозом в тощей кишке и проявляется чаще всего болью    в    эпигастральной    области.    В    отличие    от    боли    при    язве двенадцатиперстной кишки эта боль более упорная и нарастает быстрее, чем до операции</a:t>
            </a:r>
          </a:p>
          <a:p>
            <a:endParaRPr lang="ru-RU" dirty="0" smtClean="0"/>
          </a:p>
          <a:p>
            <a:r>
              <a:rPr lang="ru-RU" dirty="0" smtClean="0"/>
              <a:t>Считается,  что  появление  язвы  анастомоза  свидетельствует  о  неполной ваготомии.  На  самом  деле  решающее  значение  может  иметь  </a:t>
            </a:r>
            <a:r>
              <a:rPr lang="ru-RU" dirty="0" err="1" smtClean="0"/>
              <a:t>персистирование</a:t>
            </a:r>
            <a:r>
              <a:rPr lang="ru-RU" dirty="0" smtClean="0"/>
              <a:t> </a:t>
            </a:r>
            <a:r>
              <a:rPr lang="ru-RU" dirty="0" err="1" smtClean="0"/>
              <a:t>Helicobacter</a:t>
            </a:r>
            <a:r>
              <a:rPr lang="ru-RU" dirty="0" smtClean="0"/>
              <a:t>  </a:t>
            </a:r>
            <a:r>
              <a:rPr lang="ru-RU" dirty="0" err="1" smtClean="0"/>
              <a:t>pylori</a:t>
            </a:r>
            <a:r>
              <a:rPr lang="ru-RU" dirty="0" smtClean="0"/>
              <a:t>.  После  </a:t>
            </a:r>
            <a:r>
              <a:rPr lang="ru-RU" dirty="0" err="1" smtClean="0"/>
              <a:t>антрумэктомии</a:t>
            </a:r>
            <a:r>
              <a:rPr lang="ru-RU" dirty="0" smtClean="0"/>
              <a:t>  оно  наблюдается  реже,  так  как поступление  желчи  в  желудок  подавляет  размножение  возбудителя.  Однако после  наложения  Y-образного  анастомоза  по  </a:t>
            </a:r>
            <a:r>
              <a:rPr lang="ru-RU" dirty="0" err="1" smtClean="0"/>
              <a:t>Ру</a:t>
            </a:r>
            <a:r>
              <a:rPr lang="ru-RU" dirty="0" smtClean="0"/>
              <a:t>,  исключающего  рефлюкс желчи в культю желудка, инфекция может рецидивировать. Неполная резекция желудка без ваготомии также может привести к рецидиву язвы</a:t>
            </a:r>
          </a:p>
          <a:p>
            <a:endParaRPr lang="ru-RU" dirty="0" smtClean="0"/>
          </a:p>
          <a:p>
            <a:r>
              <a:rPr lang="ru-RU" dirty="0" smtClean="0"/>
              <a:t>Если  рецидив  язвы  обусловлен  неполной  </a:t>
            </a:r>
            <a:r>
              <a:rPr lang="ru-RU" dirty="0" err="1" smtClean="0"/>
              <a:t>ваготомией</a:t>
            </a:r>
            <a:r>
              <a:rPr lang="ru-RU" dirty="0" smtClean="0"/>
              <a:t>,  то  может  быть эффективна  </a:t>
            </a:r>
            <a:r>
              <a:rPr lang="ru-RU" dirty="0" err="1" smtClean="0"/>
              <a:t>торакоскопическая</a:t>
            </a:r>
            <a:r>
              <a:rPr lang="ru-RU" dirty="0" smtClean="0"/>
              <a:t>  </a:t>
            </a:r>
            <a:r>
              <a:rPr lang="ru-RU" dirty="0" err="1" smtClean="0"/>
              <a:t>ваготомия</a:t>
            </a:r>
            <a:r>
              <a:rPr lang="ru-RU" dirty="0" smtClean="0"/>
              <a:t>  или  повторная  (реконструктивная) операция  на  желудке  (стволовая  </a:t>
            </a:r>
            <a:r>
              <a:rPr lang="ru-RU" dirty="0" err="1" smtClean="0"/>
              <a:t>ваготомия</a:t>
            </a:r>
            <a:r>
              <a:rPr lang="ru-RU" dirty="0" smtClean="0"/>
              <a:t>,  резекция  желудка  по  </a:t>
            </a:r>
            <a:r>
              <a:rPr lang="ru-RU" dirty="0" err="1" smtClean="0"/>
              <a:t>Ру</a:t>
            </a:r>
            <a:r>
              <a:rPr lang="ru-RU" dirty="0" smtClean="0"/>
              <a:t>).  Для определения  полноты  ваготомии  помимо  24-часовой  внутрижелудочной  рН-метрии  может  быть  использован  инсулиновый  тест  </a:t>
            </a:r>
            <a:r>
              <a:rPr lang="ru-RU" dirty="0" err="1" smtClean="0"/>
              <a:t>Голландера</a:t>
            </a:r>
            <a:r>
              <a:rPr lang="ru-RU" dirty="0" smtClean="0"/>
              <a:t>.  Применение </a:t>
            </a:r>
            <a:br>
              <a:rPr lang="ru-RU" dirty="0" smtClean="0"/>
            </a:br>
            <a:r>
              <a:rPr lang="ru-RU" dirty="0" smtClean="0"/>
              <a:t>инсулина позволяет исследовать влияние блуждающих нервов на желудочную секрецию</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89</a:t>
            </a:fld>
            <a:endParaRPr lang="ru-RU"/>
          </a:p>
        </p:txBody>
      </p:sp>
    </p:spTree>
    <p:extLst>
      <p:ext uri="{BB962C8B-B14F-4D97-AF65-F5344CB8AC3E}">
        <p14:creationId xmlns:p14="http://schemas.microsoft.com/office/powerpoint/2010/main" val="34300814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Инсулиновый  тест  считается  положительным,  (свидетельствующим  о неполной ваготомии): </a:t>
            </a:r>
            <a:br>
              <a:rPr lang="ru-RU" dirty="0" smtClean="0"/>
            </a:br>
            <a:r>
              <a:rPr lang="ru-RU" dirty="0" smtClean="0"/>
              <a:t>1  -  при  увеличении  показателя  свободной  соляной  кислоты  на  20  </a:t>
            </a:r>
            <a:r>
              <a:rPr lang="ru-RU" dirty="0" err="1" smtClean="0"/>
              <a:t>ммоль</a:t>
            </a:r>
            <a:r>
              <a:rPr lang="ru-RU" dirty="0" smtClean="0"/>
              <a:t>/л  в </a:t>
            </a:r>
            <a:br>
              <a:rPr lang="ru-RU" dirty="0" smtClean="0"/>
            </a:br>
            <a:r>
              <a:rPr lang="ru-RU" dirty="0" smtClean="0"/>
              <a:t>любой   пробе,   полученной   после   введения   инсулина,   по   сравнению   с показателями базальной секреции; </a:t>
            </a:r>
            <a:br>
              <a:rPr lang="ru-RU" dirty="0" smtClean="0"/>
            </a:br>
            <a:r>
              <a:rPr lang="ru-RU" dirty="0" smtClean="0"/>
              <a:t>2 – при увеличении стимулированной секреции соляной кислоты до 10 </a:t>
            </a:r>
            <a:r>
              <a:rPr lang="ru-RU" dirty="0" err="1" smtClean="0"/>
              <a:t>ммоль</a:t>
            </a:r>
            <a:r>
              <a:rPr lang="ru-RU" dirty="0" smtClean="0"/>
              <a:t>/л на  фоне  базальной  </a:t>
            </a:r>
            <a:r>
              <a:rPr lang="ru-RU" dirty="0" err="1" smtClean="0"/>
              <a:t>ахлоргидрии</a:t>
            </a:r>
            <a:r>
              <a:rPr lang="ru-RU" dirty="0" smtClean="0"/>
              <a:t>  в  любой  порции  сока,  полученной  после введения инсулина</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90</a:t>
            </a:fld>
            <a:endParaRPr lang="ru-RU"/>
          </a:p>
        </p:txBody>
      </p:sp>
    </p:spTree>
    <p:extLst>
      <p:ext uri="{BB962C8B-B14F-4D97-AF65-F5344CB8AC3E}">
        <p14:creationId xmlns:p14="http://schemas.microsoft.com/office/powerpoint/2010/main" val="6234184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Больные   жалуются   на   вздутие   живота   и   боль, возникающие   через   20-60   минут   после   еды,   нередко   сопровождающиеся тошнотой и рвотой. Рвотные массы часто содержат большое количество желчи, а  рвота  приносит  облегчение</a:t>
            </a:r>
          </a:p>
          <a:p>
            <a:endParaRPr lang="ru-RU" dirty="0" smtClean="0"/>
          </a:p>
          <a:p>
            <a:r>
              <a:rPr lang="ru-RU" dirty="0" smtClean="0"/>
              <a:t>Клинические  проявления  синдрома, вероятно,    обусловлены    растяжением    приводящей    петли    тонкой    кишки </a:t>
            </a:r>
            <a:br>
              <a:rPr lang="ru-RU" dirty="0" smtClean="0"/>
            </a:br>
            <a:r>
              <a:rPr lang="ru-RU" dirty="0" smtClean="0"/>
              <a:t>панкреатическим  соком  и  желчью,  длительный  застой  которых  приводит  к усилению роста бактерий, нарушению всасывания жиров и витаминов. Лечение    заключается    в    хирургическом    устранении обструкции. Вариантом выбора, как правило, является создание </a:t>
            </a:r>
            <a:r>
              <a:rPr lang="ru-RU" dirty="0" err="1" smtClean="0"/>
              <a:t>гастроеюно</a:t>
            </a:r>
            <a:r>
              <a:rPr lang="ru-RU" dirty="0" smtClean="0"/>
              <a:t>- и </a:t>
            </a:r>
            <a:r>
              <a:rPr lang="ru-RU" dirty="0" err="1" smtClean="0"/>
              <a:t>дуоденоеюноанастомозов</a:t>
            </a:r>
            <a:r>
              <a:rPr lang="ru-RU" dirty="0" smtClean="0"/>
              <a:t> по </a:t>
            </a:r>
            <a:r>
              <a:rPr lang="ru-RU" dirty="0" err="1" smtClean="0"/>
              <a:t>Ру</a:t>
            </a:r>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94</a:t>
            </a:fld>
            <a:endParaRPr lang="ru-RU"/>
          </a:p>
        </p:txBody>
      </p:sp>
    </p:spTree>
    <p:extLst>
      <p:ext uri="{BB962C8B-B14F-4D97-AF65-F5344CB8AC3E}">
        <p14:creationId xmlns:p14="http://schemas.microsoft.com/office/powerpoint/2010/main" val="5302940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Технической  ошибкой  резекции  желудка  по  </a:t>
            </a:r>
            <a:r>
              <a:rPr lang="ru-RU" dirty="0" err="1" smtClean="0"/>
              <a:t>Бильрот</a:t>
            </a:r>
            <a:r>
              <a:rPr lang="ru-RU" dirty="0" smtClean="0"/>
              <a:t>-II  может  быть неполное  удаление  слизистой  </a:t>
            </a:r>
            <a:r>
              <a:rPr lang="ru-RU" dirty="0" err="1" smtClean="0"/>
              <a:t>антрального</a:t>
            </a:r>
            <a:r>
              <a:rPr lang="ru-RU" dirty="0" smtClean="0"/>
              <a:t>  отдела,  сохраняющейся  в  культе двенадцатиперстной  кишки.  Оставшаяся  часть  слизистой  желудка  лишена контакта с соляной кислотой и продуцирует гастрин в большом количестве. Это приводит  к  </a:t>
            </a:r>
            <a:r>
              <a:rPr lang="ru-RU" dirty="0" err="1" smtClean="0"/>
              <a:t>гиперхлоргидрии</a:t>
            </a:r>
            <a:r>
              <a:rPr lang="ru-RU" dirty="0" smtClean="0"/>
              <a:t>  и  рецидиву  язвенной  болезни.  Только  после резекции культи двенадцатиперстной кишки можно добиться выздоровления</a:t>
            </a:r>
          </a:p>
          <a:p>
            <a:endParaRPr lang="ru-RU" dirty="0" smtClean="0"/>
          </a:p>
          <a:p>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102</a:t>
            </a:fld>
            <a:endParaRPr lang="ru-RU"/>
          </a:p>
        </p:txBody>
      </p:sp>
    </p:spTree>
    <p:extLst>
      <p:ext uri="{BB962C8B-B14F-4D97-AF65-F5344CB8AC3E}">
        <p14:creationId xmlns:p14="http://schemas.microsoft.com/office/powerpoint/2010/main" val="1906751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Helicobacter</a:t>
            </a:r>
            <a:r>
              <a:rPr lang="ru-RU" dirty="0" smtClean="0"/>
              <a:t>    </a:t>
            </a:r>
            <a:r>
              <a:rPr lang="ru-RU" dirty="0" err="1" smtClean="0"/>
              <a:t>pylori</a:t>
            </a:r>
            <a:r>
              <a:rPr lang="ru-RU" dirty="0" smtClean="0"/>
              <a:t>    –    это    короткая    (2-6    мкм)    микроаэрофильная </a:t>
            </a:r>
            <a:br>
              <a:rPr lang="ru-RU" dirty="0" smtClean="0"/>
            </a:br>
            <a:r>
              <a:rPr lang="ru-RU" dirty="0" smtClean="0"/>
              <a:t>грамотрицательная   палочка,   изогнутая   в   виде   спирали,   которая   вызывает </a:t>
            </a:r>
            <a:br>
              <a:rPr lang="ru-RU" dirty="0" smtClean="0"/>
            </a:br>
            <a:r>
              <a:rPr lang="ru-RU" dirty="0" smtClean="0"/>
              <a:t>хронический  активный  гастрит.  В  желудке  она  обитает  преимущественно  в толще   слизистого   геля   или   между   слизью   и   апикальной   поверхностью эпителиальных  клеток,  может  прикрепляться  к  эпителию,  но  не  проникает внутрь клеток</a:t>
            </a:r>
          </a:p>
          <a:p>
            <a:endParaRPr lang="ru-RU" dirty="0" smtClean="0"/>
          </a:p>
          <a:p>
            <a:r>
              <a:rPr lang="ru-RU" dirty="0" smtClean="0"/>
              <a:t>Факторы   вирулентности</a:t>
            </a:r>
            <a:br>
              <a:rPr lang="ru-RU" dirty="0" smtClean="0"/>
            </a:br>
            <a:r>
              <a:rPr lang="ru-RU" dirty="0" err="1" smtClean="0"/>
              <a:t>Helicobacter</a:t>
            </a:r>
            <a:r>
              <a:rPr lang="ru-RU" dirty="0" smtClean="0"/>
              <a:t>   </a:t>
            </a:r>
            <a:r>
              <a:rPr lang="ru-RU" dirty="0" err="1" smtClean="0"/>
              <a:t>pylori</a:t>
            </a:r>
            <a:r>
              <a:rPr lang="ru-RU" dirty="0" smtClean="0"/>
              <a:t>   синтезирует   различные </a:t>
            </a:r>
            <a:br>
              <a:rPr lang="ru-RU" dirty="0" smtClean="0"/>
            </a:br>
            <a:r>
              <a:rPr lang="ru-RU" dirty="0" smtClean="0"/>
              <a:t>белки,  которые  участвуют  в  повреждении  слизистой.  </a:t>
            </a:r>
            <a:r>
              <a:rPr lang="ru-RU" dirty="0" err="1" smtClean="0"/>
              <a:t>Уреаза</a:t>
            </a:r>
            <a:r>
              <a:rPr lang="ru-RU" dirty="0" smtClean="0"/>
              <a:t>  катализирует расщепление   мочевины   до   аммиака   и   углекислого   газа.   Этот   фермент  необходим   для   существования   </a:t>
            </a:r>
            <a:r>
              <a:rPr lang="ru-RU" dirty="0" err="1" smtClean="0"/>
              <a:t>Helicobacter</a:t>
            </a:r>
            <a:r>
              <a:rPr lang="ru-RU" dirty="0" smtClean="0"/>
              <a:t>   </a:t>
            </a:r>
            <a:r>
              <a:rPr lang="ru-RU" dirty="0" err="1" smtClean="0"/>
              <a:t>pylori</a:t>
            </a:r>
            <a:r>
              <a:rPr lang="ru-RU" dirty="0" smtClean="0"/>
              <a:t>   в   желудке,   поскольку  защищает   её   от   воздействия   соляной   кислоты,   которая   предотвращает заселение  желудка  другими  бактериями.  Ионы  водорода,  образующиеся  при взаимодействии воды с аммиаком, повреждают эпителий желудка. </a:t>
            </a:r>
            <a:r>
              <a:rPr lang="ru-RU" dirty="0" err="1" smtClean="0"/>
              <a:t>Helicobacter</a:t>
            </a:r>
            <a:r>
              <a:rPr lang="ru-RU" dirty="0" smtClean="0"/>
              <a:t> </a:t>
            </a:r>
            <a:r>
              <a:rPr lang="ru-RU" dirty="0" err="1" smtClean="0"/>
              <a:t>pylori</a:t>
            </a:r>
            <a:r>
              <a:rPr lang="ru-RU" dirty="0" smtClean="0"/>
              <a:t>  секретирует  поверхностные  белки,  служащие  </a:t>
            </a:r>
            <a:r>
              <a:rPr lang="ru-RU" dirty="0" err="1" smtClean="0"/>
              <a:t>хемоаттрактантами</a:t>
            </a:r>
            <a:r>
              <a:rPr lang="ru-RU" dirty="0" smtClean="0"/>
              <a:t>  для нейтрофилов  и  моноцитов,  и  фактор  активации  тромбоцитов,  который  тоже является  медиатором  воспаления</a:t>
            </a:r>
          </a:p>
          <a:p>
            <a:endParaRPr lang="ru-RU" dirty="0" smtClean="0"/>
          </a:p>
          <a:p>
            <a:r>
              <a:rPr lang="ru-RU" dirty="0" err="1" smtClean="0"/>
              <a:t>Helicobacter</a:t>
            </a:r>
            <a:r>
              <a:rPr lang="ru-RU" dirty="0" smtClean="0"/>
              <a:t>  </a:t>
            </a:r>
            <a:r>
              <a:rPr lang="ru-RU" dirty="0" err="1" smtClean="0"/>
              <a:t>pylori</a:t>
            </a:r>
            <a:r>
              <a:rPr lang="ru-RU" dirty="0" smtClean="0"/>
              <a:t>  активирует  моноциты, </a:t>
            </a:r>
            <a:br>
              <a:rPr lang="ru-RU" dirty="0" smtClean="0"/>
            </a:br>
            <a:r>
              <a:rPr lang="ru-RU" dirty="0" smtClean="0"/>
              <a:t>которые  несут  на  своей  поверхности  HLA-DR  (</a:t>
            </a:r>
            <a:r>
              <a:rPr lang="ru-RU" dirty="0" err="1" smtClean="0"/>
              <a:t>human</a:t>
            </a:r>
            <a:r>
              <a:rPr lang="ru-RU" dirty="0" smtClean="0"/>
              <a:t>  </a:t>
            </a:r>
            <a:r>
              <a:rPr lang="ru-RU" dirty="0" err="1" smtClean="0"/>
              <a:t>leukocyte</a:t>
            </a:r>
            <a:r>
              <a:rPr lang="ru-RU" dirty="0" smtClean="0"/>
              <a:t>  </a:t>
            </a:r>
            <a:r>
              <a:rPr lang="ru-RU" dirty="0" err="1" smtClean="0"/>
              <a:t>antigens</a:t>
            </a:r>
            <a:r>
              <a:rPr lang="ru-RU" dirty="0" smtClean="0"/>
              <a:t>  – антигены     главного     комплекса     </a:t>
            </a:r>
            <a:r>
              <a:rPr lang="ru-RU" dirty="0" err="1" smtClean="0"/>
              <a:t>гистосовместимости</a:t>
            </a:r>
            <a:r>
              <a:rPr lang="ru-RU" dirty="0" smtClean="0"/>
              <a:t>)     и     рецепторы     к интерлейкину-2 и вырабатывают свободные радикалы кислорода, </a:t>
            </a:r>
            <a:r>
              <a:rPr lang="ru-RU" dirty="0" err="1" smtClean="0"/>
              <a:t>интерлейкин</a:t>
            </a:r>
            <a:r>
              <a:rPr lang="ru-RU" dirty="0" smtClean="0"/>
              <a:t>-</a:t>
            </a:r>
            <a:br>
              <a:rPr lang="ru-RU" dirty="0" smtClean="0"/>
            </a:br>
            <a:r>
              <a:rPr lang="ru-RU" dirty="0" smtClean="0"/>
              <a:t>1  и  фактор  некроза  опухоли  (TNF).  Кроме  того,  микроорганизм  выделяет протеазы  и  </a:t>
            </a:r>
            <a:r>
              <a:rPr lang="ru-RU" dirty="0" err="1" smtClean="0"/>
              <a:t>фосфолипазы</a:t>
            </a:r>
            <a:r>
              <a:rPr lang="ru-RU" dirty="0" smtClean="0"/>
              <a:t>,  разрушающие  </a:t>
            </a:r>
            <a:r>
              <a:rPr lang="ru-RU" dirty="0" err="1" smtClean="0"/>
              <a:t>гликопротеидно</a:t>
            </a:r>
            <a:r>
              <a:rPr lang="ru-RU" dirty="0" smtClean="0"/>
              <a:t>-липидный  комплекс слизистого геля. При этом уменьшаются толщина слоя и вязкость слизи, хотя её </a:t>
            </a:r>
            <a:br>
              <a:rPr lang="ru-RU" dirty="0" smtClean="0"/>
            </a:br>
            <a:r>
              <a:rPr lang="ru-RU" dirty="0" smtClean="0"/>
              <a:t>образование и секреция увеличиваются</a:t>
            </a:r>
          </a:p>
          <a:p>
            <a:endParaRPr lang="ru-RU" dirty="0" smtClean="0"/>
          </a:p>
          <a:p>
            <a:r>
              <a:rPr lang="ru-RU" dirty="0" err="1" smtClean="0"/>
              <a:t>Helicobacter</a:t>
            </a:r>
            <a:r>
              <a:rPr lang="ru-RU" dirty="0" smtClean="0"/>
              <a:t> </a:t>
            </a:r>
            <a:r>
              <a:rPr lang="ru-RU" dirty="0" err="1" smtClean="0"/>
              <a:t>pylori</a:t>
            </a:r>
            <a:r>
              <a:rPr lang="ru-RU" dirty="0" smtClean="0"/>
              <a:t> секретирует </a:t>
            </a:r>
            <a:r>
              <a:rPr lang="ru-RU" dirty="0" err="1" smtClean="0"/>
              <a:t>адгезин</a:t>
            </a:r>
            <a:r>
              <a:rPr lang="ru-RU" dirty="0" smtClean="0"/>
              <a:t>, </a:t>
            </a:r>
            <a:br>
              <a:rPr lang="ru-RU" dirty="0" smtClean="0"/>
            </a:br>
            <a:r>
              <a:rPr lang="ru-RU" dirty="0" smtClean="0"/>
              <a:t>который   обеспечивает   прикрепление   микроба   к   эпителиальным   клеткам. </a:t>
            </a:r>
            <a:br>
              <a:rPr lang="ru-RU" dirty="0" smtClean="0"/>
            </a:br>
            <a:r>
              <a:rPr lang="ru-RU" dirty="0" smtClean="0"/>
              <a:t>Доказано,   что   вероятность   образования   язвы   возрастает   с   увеличением количества бактерий и, соответственно, активности </a:t>
            </a:r>
            <a:r>
              <a:rPr lang="ru-RU" dirty="0" err="1" smtClean="0"/>
              <a:t>уреазы</a:t>
            </a:r>
            <a:r>
              <a:rPr lang="ru-RU" dirty="0" smtClean="0"/>
              <a:t> в </a:t>
            </a:r>
            <a:r>
              <a:rPr lang="ru-RU" dirty="0" err="1" smtClean="0"/>
              <a:t>антральном</a:t>
            </a:r>
            <a:r>
              <a:rPr lang="ru-RU" dirty="0" smtClean="0"/>
              <a:t> отделе желудка</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8</a:t>
            </a:fld>
            <a:endParaRPr lang="ru-RU"/>
          </a:p>
        </p:txBody>
      </p:sp>
    </p:spTree>
    <p:extLst>
      <p:ext uri="{BB962C8B-B14F-4D97-AF65-F5344CB8AC3E}">
        <p14:creationId xmlns:p14="http://schemas.microsoft.com/office/powerpoint/2010/main" val="6880311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Клиническая  картина  раннего  демпинг-синдрома  разворачивается  через 20-30 минут после приёма пищи и проявляется вазомоторными нарушениями: сердцебиением,    тахикардией,    головокружением,    потливостью,    иногда    - ортостатической  гипотонией,  неприятными  ощущениями  в  животе,  рвотой. Быстрое      поступление      </a:t>
            </a:r>
            <a:r>
              <a:rPr lang="ru-RU" dirty="0" err="1" smtClean="0"/>
              <a:t>гиперосмолярного</a:t>
            </a:r>
            <a:r>
              <a:rPr lang="ru-RU" dirty="0" smtClean="0"/>
              <a:t>      содержимого      желудка      в проксимальный отдел тонкой кишки приводит к её растяжению и уменьшению объёма  плазмы.</a:t>
            </a:r>
          </a:p>
          <a:p>
            <a:endParaRPr lang="ru-RU" dirty="0" smtClean="0"/>
          </a:p>
          <a:p>
            <a:r>
              <a:rPr lang="ru-RU" dirty="0" smtClean="0"/>
              <a:t>Поздний  демпинг-синдром  развивается  через  1,5-3  часа  после  еды  и проявляется  общей  слабостью,  головокружением,  тахикардией,  потливостью, спутанностью    сознания,    обмороками.    Эти    симптомы    возникают    при употреблении  сладкой  пищи.  Быстро  поступая  в  тонкую  кишку  моно-  и дисахариды  вызывают  резкое  повышение  уровня  глюкозы  в  крови,  выброс инсулина     и     реактивную     гипогликемию.     Лечение     демпинг-синдрома заключается  в  коррекции  диеты.  В  тяжёлых  случаях  назначают  </a:t>
            </a:r>
            <a:r>
              <a:rPr lang="ru-RU" dirty="0" err="1" smtClean="0"/>
              <a:t>октреотид</a:t>
            </a:r>
            <a:r>
              <a:rPr lang="ru-RU" dirty="0" smtClean="0"/>
              <a:t>  (50 мкг 3 раза в сутки). </a:t>
            </a:r>
          </a:p>
          <a:p>
            <a:endParaRPr lang="ru-RU" dirty="0" smtClean="0"/>
          </a:p>
          <a:p>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104</a:t>
            </a:fld>
            <a:endParaRPr lang="ru-RU"/>
          </a:p>
        </p:txBody>
      </p:sp>
    </p:spTree>
    <p:extLst>
      <p:ext uri="{BB962C8B-B14F-4D97-AF65-F5344CB8AC3E}">
        <p14:creationId xmlns:p14="http://schemas.microsoft.com/office/powerpoint/2010/main" val="1788859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Появление  симптомов,  характерных  для язвенной    болезни    или    рака    желудка,    являются    поводом    к    срочному обследованию. </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105</a:t>
            </a:fld>
            <a:endParaRPr lang="ru-RU"/>
          </a:p>
        </p:txBody>
      </p:sp>
    </p:spTree>
    <p:extLst>
      <p:ext uri="{BB962C8B-B14F-4D97-AF65-F5344CB8AC3E}">
        <p14:creationId xmlns:p14="http://schemas.microsoft.com/office/powerpoint/2010/main" val="35713576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 этом всасывание солей железа </a:t>
            </a:r>
            <a:br>
              <a:rPr lang="ru-RU" dirty="0" smtClean="0"/>
            </a:br>
            <a:r>
              <a:rPr lang="ru-RU" dirty="0" smtClean="0"/>
              <a:t>не нарушено, и они с успехом назначаются для приёма внутрь.</a:t>
            </a:r>
          </a:p>
          <a:p>
            <a:endParaRPr lang="ru-RU" dirty="0" smtClean="0"/>
          </a:p>
          <a:p>
            <a:r>
              <a:rPr lang="ru-RU" dirty="0" smtClean="0"/>
              <a:t>РЕЗЮМЕ   Несмотря  на  широкое  внедрение  в  клиническую  практику  передовых медицинских технологий и лекарственных средств, язвенная болезнь желудка и двенадцатиперстной    кишки    остаётся    одной    из    нерешённых    проблем хирургической гастроэнтерологии. В некоторых ситуациях оперативный метод лечения  заболевания  не  является  окончательным  и  не  позволяет  излечить больного  с  язвой,  а  осложнения  раннего  и  позднего  послеоперационного периода могут значительно ухудшить результаты выполненных хирургических вмешательств. Показания   к   хирургическому   лечению   язвенной   болезни   постоянно изменяются   и   тесно   связаны   с   выбором   оперативного   метода.   После отклонения     многих     </a:t>
            </a:r>
            <a:r>
              <a:rPr lang="ru-RU" dirty="0" err="1" smtClean="0"/>
              <a:t>антифизиологичных</a:t>
            </a:r>
            <a:r>
              <a:rPr lang="ru-RU" dirty="0" smtClean="0"/>
              <a:t>     и     неэффективных     операций, общепризнанными и наиболее радикальными методами стали резекция желудка при    наличии    желудочных    язв    и    </a:t>
            </a:r>
            <a:r>
              <a:rPr lang="ru-RU" dirty="0" err="1" smtClean="0"/>
              <a:t>ваготомия</a:t>
            </a:r>
            <a:r>
              <a:rPr lang="ru-RU" dirty="0" smtClean="0"/>
              <a:t>    при    локализации    язв в двенадцатиперстной кишке.</a:t>
            </a:r>
          </a:p>
          <a:p>
            <a:r>
              <a:rPr lang="ru-RU" dirty="0" smtClean="0"/>
              <a:t>В  настоящее  время  показания  к  оперативному  лечению  подразделяются :</a:t>
            </a:r>
            <a:br>
              <a:rPr lang="ru-RU" dirty="0" smtClean="0"/>
            </a:br>
            <a:r>
              <a:rPr lang="ru-RU" dirty="0" smtClean="0"/>
              <a:t>-абсолютные</a:t>
            </a:r>
            <a:br>
              <a:rPr lang="ru-RU" dirty="0" smtClean="0"/>
            </a:br>
            <a:r>
              <a:rPr lang="ru-RU" dirty="0" smtClean="0"/>
              <a:t>-условно абсолютные </a:t>
            </a:r>
            <a:br>
              <a:rPr lang="ru-RU" dirty="0" smtClean="0"/>
            </a:br>
            <a:r>
              <a:rPr lang="ru-RU" dirty="0" smtClean="0"/>
              <a:t>-относительные. </a:t>
            </a:r>
            <a:br>
              <a:rPr lang="ru-RU" dirty="0" smtClean="0"/>
            </a:br>
            <a:r>
              <a:rPr lang="ru-RU" dirty="0" smtClean="0"/>
              <a:t>Однако по каким бы из показаний  ни  выполнялось  бы  хирургическое  вмешательство,  необходимо </a:t>
            </a:r>
            <a:br>
              <a:rPr lang="ru-RU" dirty="0" smtClean="0"/>
            </a:br>
            <a:r>
              <a:rPr lang="ru-RU" dirty="0" smtClean="0"/>
              <a:t>стремиться   к   тому,   чтобы   оно   было   радикальным.   Такие   паллиативные операции,   как   </a:t>
            </a:r>
            <a:r>
              <a:rPr lang="ru-RU" dirty="0" err="1" smtClean="0"/>
              <a:t>ушивание</a:t>
            </a:r>
            <a:r>
              <a:rPr lang="ru-RU" dirty="0" smtClean="0"/>
              <a:t>   </a:t>
            </a:r>
            <a:r>
              <a:rPr lang="ru-RU" dirty="0" err="1" smtClean="0"/>
              <a:t>перфоративных</a:t>
            </a:r>
            <a:r>
              <a:rPr lang="ru-RU" dirty="0" smtClean="0"/>
              <a:t>   и   кровоточащих   язв,   должны оставаться только в экстренной хирургии как вынужденные. </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108</a:t>
            </a:fld>
            <a:endParaRPr lang="ru-RU"/>
          </a:p>
        </p:txBody>
      </p:sp>
    </p:spTree>
    <p:extLst>
      <p:ext uri="{BB962C8B-B14F-4D97-AF65-F5344CB8AC3E}">
        <p14:creationId xmlns:p14="http://schemas.microsoft.com/office/powerpoint/2010/main" val="2082040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Механизмы передачи   инфекции:   фекально-оральный,   орально-оральный   и   контактный (через  эндоскоп).</a:t>
            </a:r>
            <a:br>
              <a:rPr lang="ru-RU" dirty="0" smtClean="0"/>
            </a:br>
            <a:r>
              <a:rPr lang="ru-RU" dirty="0" smtClean="0"/>
              <a:t>В  развитых  странах  намечается  тенденция  к  снижению инфицирования    </a:t>
            </a:r>
            <a:r>
              <a:rPr lang="ru-RU" dirty="0" err="1" smtClean="0"/>
              <a:t>Helicobacter</a:t>
            </a:r>
            <a:r>
              <a:rPr lang="ru-RU" dirty="0" smtClean="0"/>
              <a:t>    </a:t>
            </a:r>
            <a:r>
              <a:rPr lang="ru-RU" dirty="0" err="1" smtClean="0"/>
              <a:t>pylori</a:t>
            </a:r>
            <a:r>
              <a:rPr lang="ru-RU" dirty="0" smtClean="0"/>
              <a:t>    и    развитию    язвенной    болезни.    В большинстве наблюдений носительство бактерии протекает бессимптомно</a:t>
            </a:r>
          </a:p>
          <a:p>
            <a:endParaRPr lang="ru-RU" dirty="0" smtClean="0"/>
          </a:p>
          <a:p>
            <a:r>
              <a:rPr lang="ru-RU" dirty="0" smtClean="0"/>
              <a:t>Наиболее   убедительным   доказательством   роли   </a:t>
            </a:r>
            <a:r>
              <a:rPr lang="ru-RU" dirty="0" err="1" smtClean="0"/>
              <a:t>Helicobacter</a:t>
            </a:r>
            <a:r>
              <a:rPr lang="ru-RU" dirty="0" smtClean="0"/>
              <a:t>   </a:t>
            </a:r>
            <a:r>
              <a:rPr lang="ru-RU" dirty="0" err="1" smtClean="0"/>
              <a:t>pylori</a:t>
            </a:r>
            <a:r>
              <a:rPr lang="ru-RU" dirty="0" smtClean="0"/>
              <a:t>   в патогенезе  язвенной  болезни  является  тот  факт,  что  частота  рецидивов  язвы двенадцатиперстной  кишки  в  течение  года  после  </a:t>
            </a:r>
            <a:r>
              <a:rPr lang="ru-RU" dirty="0" err="1" smtClean="0"/>
              <a:t>эрадикационной</a:t>
            </a:r>
            <a:r>
              <a:rPr lang="ru-RU" dirty="0" smtClean="0"/>
              <a:t>  терапии  не </a:t>
            </a:r>
            <a:br>
              <a:rPr lang="ru-RU" dirty="0" smtClean="0"/>
            </a:br>
            <a:r>
              <a:rPr lang="ru-RU" dirty="0" smtClean="0"/>
              <a:t>превышает 15%, а при лечении только Н²-блокаторами составляет 70-80%</a:t>
            </a:r>
          </a:p>
          <a:p>
            <a:endParaRPr lang="ru-RU" dirty="0" smtClean="0"/>
          </a:p>
          <a:p>
            <a:r>
              <a:rPr lang="ru-RU" dirty="0" smtClean="0"/>
              <a:t>Долгое время считалось, что у больных язвой двенадцатиперстной кишки </a:t>
            </a:r>
            <a:br>
              <a:rPr lang="ru-RU" dirty="0" smtClean="0"/>
            </a:br>
            <a:r>
              <a:rPr lang="ru-RU" dirty="0" smtClean="0"/>
              <a:t>показатели секреции соляной кислоты в среднем выше, чем у здоровых людей. </a:t>
            </a:r>
            <a:br>
              <a:rPr lang="ru-RU" dirty="0" smtClean="0"/>
            </a:br>
            <a:r>
              <a:rPr lang="ru-RU" dirty="0" smtClean="0"/>
              <a:t>Однако  последние  исследования  выявили  тот  факт,  что  у  многих  больных базальная и стимулированная секреция находятся в пределах нормы, а разброс показателей, как у больных, так и у здоровых людей достаточно велик</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9</a:t>
            </a:fld>
            <a:endParaRPr lang="ru-RU"/>
          </a:p>
        </p:txBody>
      </p:sp>
    </p:spTree>
    <p:extLst>
      <p:ext uri="{BB962C8B-B14F-4D97-AF65-F5344CB8AC3E}">
        <p14:creationId xmlns:p14="http://schemas.microsoft.com/office/powerpoint/2010/main" val="377201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Носительство  </a:t>
            </a:r>
            <a:r>
              <a:rPr lang="ru-RU" dirty="0" err="1" smtClean="0"/>
              <a:t>Helicobacter</a:t>
            </a:r>
            <a:r>
              <a:rPr lang="ru-RU" dirty="0" smtClean="0"/>
              <a:t>  </a:t>
            </a:r>
            <a:r>
              <a:rPr lang="ru-RU" dirty="0" err="1" smtClean="0"/>
              <a:t>pylori</a:t>
            </a:r>
            <a:r>
              <a:rPr lang="ru-RU" dirty="0" smtClean="0"/>
              <a:t>  не  сопровождается  </a:t>
            </a:r>
            <a:r>
              <a:rPr lang="ru-RU" dirty="0" err="1" smtClean="0"/>
              <a:t>гиперхлоргидрией</a:t>
            </a:r>
            <a:r>
              <a:rPr lang="ru-RU" dirty="0" smtClean="0"/>
              <a:t>, </a:t>
            </a:r>
            <a:br>
              <a:rPr lang="ru-RU" dirty="0" smtClean="0"/>
            </a:br>
            <a:r>
              <a:rPr lang="ru-RU" dirty="0" smtClean="0"/>
              <a:t>даже  если  уровень  гастрина  повышен.  Следовательно,  увеличение  секреции </a:t>
            </a:r>
            <a:br>
              <a:rPr lang="ru-RU" dirty="0" smtClean="0"/>
            </a:br>
            <a:r>
              <a:rPr lang="ru-RU" dirty="0" smtClean="0"/>
              <a:t>соляной  кислоты  при  язве  двенадцатиперстной  кишки  зависит  от  других факторов.  При  уничтожении  возбудителя  уровень  гастрина  в  сыворотке  и базальная     секреция     соляной     кислоты     постепенно     нормализуются,     а стимулированная </a:t>
            </a:r>
            <a:r>
              <a:rPr lang="ru-RU" dirty="0" err="1" smtClean="0"/>
              <a:t>гастрином</a:t>
            </a:r>
            <a:r>
              <a:rPr lang="ru-RU" dirty="0" smtClean="0"/>
              <a:t> секреция остаётся слегка повышенной</a:t>
            </a:r>
          </a:p>
          <a:p>
            <a:endParaRPr lang="ru-RU" dirty="0" smtClean="0"/>
          </a:p>
          <a:p>
            <a:r>
              <a:rPr lang="ru-RU" dirty="0" smtClean="0"/>
              <a:t>Среди      причин      увеличения      секреции      гастрина      называют      и </a:t>
            </a:r>
            <a:br>
              <a:rPr lang="ru-RU" dirty="0" smtClean="0"/>
            </a:br>
            <a:r>
              <a:rPr lang="ru-RU" dirty="0" smtClean="0"/>
              <a:t>недостаточность   </a:t>
            </a:r>
            <a:r>
              <a:rPr lang="ru-RU" dirty="0" err="1" smtClean="0"/>
              <a:t>соматостатина</a:t>
            </a:r>
            <a:r>
              <a:rPr lang="ru-RU" dirty="0" smtClean="0"/>
              <a:t>.   Возможно,   повышение   секреции   соляной кислоты   при   язве   двенадцатиперстной   кишки   связано   с   гиперплазией обкладочных клеток желудка под действием избыточного количества гастрина</a:t>
            </a:r>
          </a:p>
          <a:p>
            <a:endParaRPr lang="ru-RU" dirty="0" smtClean="0"/>
          </a:p>
          <a:p>
            <a:r>
              <a:rPr lang="ru-RU" dirty="0" smtClean="0"/>
              <a:t>Ускоренное   опорожнение   желудка   в   сочетании   с   </a:t>
            </a:r>
            <a:r>
              <a:rPr lang="ru-RU" dirty="0" err="1" smtClean="0"/>
              <a:t>гиперхлоргидрией</a:t>
            </a:r>
            <a:r>
              <a:rPr lang="ru-RU" dirty="0" smtClean="0"/>
              <a:t> </a:t>
            </a:r>
            <a:br>
              <a:rPr lang="ru-RU" dirty="0" smtClean="0"/>
            </a:br>
            <a:r>
              <a:rPr lang="ru-RU" dirty="0" smtClean="0"/>
              <a:t>способствует метаплазии эпителия и заселению слизистой двенадцатиперстной </a:t>
            </a:r>
            <a:br>
              <a:rPr lang="ru-RU" dirty="0" smtClean="0"/>
            </a:br>
            <a:r>
              <a:rPr lang="ru-RU" dirty="0" smtClean="0"/>
              <a:t>кишки  </a:t>
            </a:r>
            <a:r>
              <a:rPr lang="ru-RU" dirty="0" err="1" smtClean="0"/>
              <a:t>Helicobacter</a:t>
            </a:r>
            <a:r>
              <a:rPr lang="ru-RU" dirty="0" smtClean="0"/>
              <a:t>  </a:t>
            </a:r>
            <a:r>
              <a:rPr lang="ru-RU" dirty="0" err="1" smtClean="0"/>
              <a:t>pylori</a:t>
            </a:r>
            <a:r>
              <a:rPr lang="ru-RU" dirty="0" smtClean="0"/>
              <a:t>.  В результате  инфицирования  снижается  секреция </a:t>
            </a:r>
            <a:br>
              <a:rPr lang="ru-RU" dirty="0" smtClean="0"/>
            </a:br>
            <a:r>
              <a:rPr lang="ru-RU" dirty="0" smtClean="0"/>
              <a:t>бикарбонатов, что может привести к образованию язвы</a:t>
            </a:r>
          </a:p>
          <a:p>
            <a:endParaRPr lang="ru-RU" dirty="0" smtClean="0"/>
          </a:p>
          <a:p>
            <a:r>
              <a:rPr lang="ru-RU" dirty="0" smtClean="0"/>
              <a:t>Важную  роль  в  развитии  заболевания  играют  генетические  факторы.  У близких    родственников    язвенная    болезнь    двенадцатиперстной    кишки </a:t>
            </a:r>
            <a:br>
              <a:rPr lang="ru-RU" dirty="0" smtClean="0"/>
            </a:br>
            <a:r>
              <a:rPr lang="ru-RU" dirty="0" smtClean="0"/>
              <a:t>встречается  в  3  раза  чаще,  чем  среди  населения  в  целом.  Это  может  быть связано   с   сочетанием   генетической   предрасположенности   и   с   передачей </a:t>
            </a:r>
            <a:r>
              <a:rPr lang="ru-RU" dirty="0" err="1" smtClean="0"/>
              <a:t>Helicobacter</a:t>
            </a:r>
            <a:r>
              <a:rPr lang="ru-RU" dirty="0" smtClean="0"/>
              <a:t>  </a:t>
            </a:r>
            <a:r>
              <a:rPr lang="ru-RU" dirty="0" err="1" smtClean="0"/>
              <a:t>pylori</a:t>
            </a:r>
            <a:r>
              <a:rPr lang="ru-RU" dirty="0" smtClean="0"/>
              <a:t>  между  членами  семьи.  У  родственников,  больных  язвой </a:t>
            </a:r>
            <a:br>
              <a:rPr lang="ru-RU" dirty="0" smtClean="0"/>
            </a:br>
            <a:r>
              <a:rPr lang="ru-RU" dirty="0" smtClean="0"/>
              <a:t>двенадцатиперстной   кишки,   чаще   встречается   первая   группа   крови   и   в желудочном  соке  реже  обнаруживаются  антигены  системы  АВ0</a:t>
            </a:r>
          </a:p>
          <a:p>
            <a:endParaRPr lang="ru-RU" dirty="0" smtClean="0"/>
          </a:p>
          <a:p>
            <a:r>
              <a:rPr lang="ru-RU" dirty="0" smtClean="0"/>
              <a:t>Это  можно объяснить    избирательным    связыванием    </a:t>
            </a:r>
            <a:r>
              <a:rPr lang="ru-RU" dirty="0" err="1" smtClean="0"/>
              <a:t>Helicobacter</a:t>
            </a:r>
            <a:r>
              <a:rPr lang="ru-RU" dirty="0" smtClean="0"/>
              <a:t>    </a:t>
            </a:r>
            <a:r>
              <a:rPr lang="ru-RU" dirty="0" err="1" smtClean="0"/>
              <a:t>pylori</a:t>
            </a:r>
            <a:r>
              <a:rPr lang="ru-RU" dirty="0" smtClean="0"/>
              <a:t>    с    клетками, лишёнными  антигенов  А  и  В.  После  </a:t>
            </a:r>
            <a:r>
              <a:rPr lang="ru-RU" dirty="0" err="1" smtClean="0"/>
              <a:t>эрадикационной</a:t>
            </a:r>
            <a:r>
              <a:rPr lang="ru-RU" dirty="0" smtClean="0"/>
              <a:t>  терапии  у  большинства больных   этой   категории   стимулированная   секреция   соляной   кислоты   не нормализуется, несмотря на снижение уровня гастрина в сыворотке. Возможно, это связано с генетически обусловленной гиперплазией обкладочных клеток</a:t>
            </a:r>
            <a:endParaRPr lang="ru-RU" dirty="0"/>
          </a:p>
        </p:txBody>
      </p:sp>
      <p:sp>
        <p:nvSpPr>
          <p:cNvPr id="4" name="Номер слайда 3"/>
          <p:cNvSpPr>
            <a:spLocks noGrp="1"/>
          </p:cNvSpPr>
          <p:nvPr>
            <p:ph type="sldNum" sz="quarter" idx="10"/>
          </p:nvPr>
        </p:nvSpPr>
        <p:spPr/>
        <p:txBody>
          <a:bodyPr/>
          <a:lstStyle/>
          <a:p>
            <a:fld id="{884E5356-33EB-4A14-8837-1747F591500E}" type="slidenum">
              <a:rPr lang="ru-RU" smtClean="0"/>
              <a:t>10</a:t>
            </a:fld>
            <a:endParaRPr lang="ru-RU"/>
          </a:p>
        </p:txBody>
      </p:sp>
    </p:spTree>
    <p:extLst>
      <p:ext uri="{BB962C8B-B14F-4D97-AF65-F5344CB8AC3E}">
        <p14:creationId xmlns:p14="http://schemas.microsoft.com/office/powerpoint/2010/main" val="4013173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9D39E8A9-6610-4BF5-9AAE-002AEBD2DE58}" type="datetimeFigureOut">
              <a:rPr lang="ru-RU" smtClean="0"/>
              <a:pPr/>
              <a:t>22.03.2016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602470-619F-46B5-9C1D-605FDECBB00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D39E8A9-6610-4BF5-9AAE-002AEBD2DE58}" type="datetimeFigureOut">
              <a:rPr lang="ru-RU" smtClean="0"/>
              <a:pPr/>
              <a:t>22.03.2016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602470-619F-46B5-9C1D-605FDECBB004}" type="slidenum">
              <a:rPr lang="ru-RU" smtClean="0"/>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171C604-BE1A-4D0C-AD37-90E698B8EA22}"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B6A7E27-C501-4FB8-9767-6DEC4038D9A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130795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6AD80EF-0635-4F21-AE90-94BD242211C3}"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D077D06-77CA-464F-BF01-F23A1271B58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643897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3A13CCD-419D-4859-B466-327FF75C6D67}"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7613251-3C91-49BB-8B82-71B01E1BCE9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035680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0B9654E-89E4-4A8C-94F9-1BE5702930D1}" type="datetimeFigureOut">
              <a:rPr lang="ru-RU">
                <a:solidFill>
                  <a:prstClr val="black">
                    <a:tint val="75000"/>
                  </a:prstClr>
                </a:solidFill>
              </a:rPr>
              <a:pPr>
                <a:defRPr/>
              </a:pPr>
              <a:t>22.03.2016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6767E98-7479-4BCB-B458-709C6A42B39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088354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75AB366-825D-4A7F-BDA5-2FEE6ADB13A8}" type="datetimeFigureOut">
              <a:rPr lang="ru-RU">
                <a:solidFill>
                  <a:prstClr val="black">
                    <a:tint val="75000"/>
                  </a:prstClr>
                </a:solidFill>
              </a:rPr>
              <a:pPr>
                <a:defRPr/>
              </a:pPr>
              <a:t>22.03.2016</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E28E0BDC-40E6-43E0-AFE7-C0A271B779C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555303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F132E0C-49F9-41DC-8117-593688152E43}" type="datetimeFigureOut">
              <a:rPr lang="ru-RU">
                <a:solidFill>
                  <a:prstClr val="black">
                    <a:tint val="75000"/>
                  </a:prstClr>
                </a:solidFill>
              </a:rPr>
              <a:pPr>
                <a:defRPr/>
              </a:pPr>
              <a:t>22.03.2016</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4043496C-9C72-41B8-96D4-AE7FD79297E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957818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EE191CA-AC4D-4E85-AA70-8127F564464A}" type="datetimeFigureOut">
              <a:rPr lang="ru-RU">
                <a:solidFill>
                  <a:prstClr val="black">
                    <a:tint val="75000"/>
                  </a:prstClr>
                </a:solidFill>
              </a:rPr>
              <a:pPr>
                <a:defRPr/>
              </a:pPr>
              <a:t>22.03.2016</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28C7C205-8771-4F03-9928-B421E8F7252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478574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1EC857B-4DEC-4708-AEF5-71DACF5C6D37}" type="datetimeFigureOut">
              <a:rPr lang="ru-RU">
                <a:solidFill>
                  <a:prstClr val="black">
                    <a:tint val="75000"/>
                  </a:prstClr>
                </a:solidFill>
              </a:rPr>
              <a:pPr>
                <a:defRPr/>
              </a:pPr>
              <a:t>22.03.2016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A7B71B8-8A66-4837-9D77-D2BA036154B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576027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2B5D4C4-DC31-46AD-80DF-56526435D414}" type="datetimeFigureOut">
              <a:rPr lang="ru-RU">
                <a:solidFill>
                  <a:prstClr val="black">
                    <a:tint val="75000"/>
                  </a:prstClr>
                </a:solidFill>
              </a:rPr>
              <a:pPr>
                <a:defRPr/>
              </a:pPr>
              <a:t>22.03.2016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102D488-03FB-4A14-8D2B-A6ED1AA227C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7059493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C23509C-C896-4B15-AF5B-E25A0140D675}"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4005AE3-5D31-4E2C-8E3B-8047A492600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04291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D39E8A9-6610-4BF5-9AAE-002AEBD2DE58}" type="datetimeFigureOut">
              <a:rPr lang="ru-RU" smtClean="0"/>
              <a:pPr/>
              <a:t>22.03.2016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602470-619F-46B5-9C1D-605FDECBB004}" type="slidenum">
              <a:rPr lang="ru-RU" smtClean="0"/>
              <a:pPr/>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5E15BBA-B7A5-46D6-A3F7-EFB3D624544B}"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4CF42E4-DC63-40FA-8C70-826D1A110B5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967755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171C604-BE1A-4D0C-AD37-90E698B8EA22}"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B6A7E27-C501-4FB8-9767-6DEC4038D9A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012252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6AD80EF-0635-4F21-AE90-94BD242211C3}"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D077D06-77CA-464F-BF01-F23A1271B58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418871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3A13CCD-419D-4859-B466-327FF75C6D67}"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7613251-3C91-49BB-8B82-71B01E1BCE9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915718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0B9654E-89E4-4A8C-94F9-1BE5702930D1}" type="datetimeFigureOut">
              <a:rPr lang="ru-RU">
                <a:solidFill>
                  <a:prstClr val="black">
                    <a:tint val="75000"/>
                  </a:prstClr>
                </a:solidFill>
              </a:rPr>
              <a:pPr>
                <a:defRPr/>
              </a:pPr>
              <a:t>22.03.2016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6767E98-7479-4BCB-B458-709C6A42B39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006563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75AB366-825D-4A7F-BDA5-2FEE6ADB13A8}" type="datetimeFigureOut">
              <a:rPr lang="ru-RU">
                <a:solidFill>
                  <a:prstClr val="black">
                    <a:tint val="75000"/>
                  </a:prstClr>
                </a:solidFill>
              </a:rPr>
              <a:pPr>
                <a:defRPr/>
              </a:pPr>
              <a:t>22.03.2016</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E28E0BDC-40E6-43E0-AFE7-C0A271B779C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9753102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F132E0C-49F9-41DC-8117-593688152E43}" type="datetimeFigureOut">
              <a:rPr lang="ru-RU">
                <a:solidFill>
                  <a:prstClr val="black">
                    <a:tint val="75000"/>
                  </a:prstClr>
                </a:solidFill>
              </a:rPr>
              <a:pPr>
                <a:defRPr/>
              </a:pPr>
              <a:t>22.03.2016</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4043496C-9C72-41B8-96D4-AE7FD79297E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693107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EE191CA-AC4D-4E85-AA70-8127F564464A}" type="datetimeFigureOut">
              <a:rPr lang="ru-RU">
                <a:solidFill>
                  <a:prstClr val="black">
                    <a:tint val="75000"/>
                  </a:prstClr>
                </a:solidFill>
              </a:rPr>
              <a:pPr>
                <a:defRPr/>
              </a:pPr>
              <a:t>22.03.2016</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28C7C205-8771-4F03-9928-B421E8F7252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549288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1EC857B-4DEC-4708-AEF5-71DACF5C6D37}" type="datetimeFigureOut">
              <a:rPr lang="ru-RU">
                <a:solidFill>
                  <a:prstClr val="black">
                    <a:tint val="75000"/>
                  </a:prstClr>
                </a:solidFill>
              </a:rPr>
              <a:pPr>
                <a:defRPr/>
              </a:pPr>
              <a:t>22.03.2016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A7B71B8-8A66-4837-9D77-D2BA036154B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727984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2B5D4C4-DC31-46AD-80DF-56526435D414}" type="datetimeFigureOut">
              <a:rPr lang="ru-RU">
                <a:solidFill>
                  <a:prstClr val="black">
                    <a:tint val="75000"/>
                  </a:prstClr>
                </a:solidFill>
              </a:rPr>
              <a:pPr>
                <a:defRPr/>
              </a:pPr>
              <a:t>22.03.2016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102D488-03FB-4A14-8D2B-A6ED1AA227C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2299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171C604-BE1A-4D0C-AD37-90E698B8EA22}"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B6A7E27-C501-4FB8-9767-6DEC4038D9A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0652349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C23509C-C896-4B15-AF5B-E25A0140D675}"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4005AE3-5D31-4E2C-8E3B-8047A492600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501073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5E15BBA-B7A5-46D6-A3F7-EFB3D624544B}"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4CF42E4-DC63-40FA-8C70-826D1A110B5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23673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6AD80EF-0635-4F21-AE90-94BD242211C3}"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D077D06-77CA-464F-BF01-F23A1271B58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55911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3A13CCD-419D-4859-B466-327FF75C6D67}"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7613251-3C91-49BB-8B82-71B01E1BCE9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59341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0B9654E-89E4-4A8C-94F9-1BE5702930D1}" type="datetimeFigureOut">
              <a:rPr lang="ru-RU">
                <a:solidFill>
                  <a:prstClr val="black">
                    <a:tint val="75000"/>
                  </a:prstClr>
                </a:solidFill>
              </a:rPr>
              <a:pPr>
                <a:defRPr/>
              </a:pPr>
              <a:t>22.03.2016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6767E98-7479-4BCB-B458-709C6A42B39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73185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75AB366-825D-4A7F-BDA5-2FEE6ADB13A8}" type="datetimeFigureOut">
              <a:rPr lang="ru-RU">
                <a:solidFill>
                  <a:prstClr val="black">
                    <a:tint val="75000"/>
                  </a:prstClr>
                </a:solidFill>
              </a:rPr>
              <a:pPr>
                <a:defRPr/>
              </a:pPr>
              <a:t>22.03.2016</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E28E0BDC-40E6-43E0-AFE7-C0A271B779C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63543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F132E0C-49F9-41DC-8117-593688152E43}" type="datetimeFigureOut">
              <a:rPr lang="ru-RU">
                <a:solidFill>
                  <a:prstClr val="black">
                    <a:tint val="75000"/>
                  </a:prstClr>
                </a:solidFill>
              </a:rPr>
              <a:pPr>
                <a:defRPr/>
              </a:pPr>
              <a:t>22.03.2016</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4043496C-9C72-41B8-96D4-AE7FD79297E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66503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EE191CA-AC4D-4E85-AA70-8127F564464A}" type="datetimeFigureOut">
              <a:rPr lang="ru-RU">
                <a:solidFill>
                  <a:prstClr val="black">
                    <a:tint val="75000"/>
                  </a:prstClr>
                </a:solidFill>
              </a:rPr>
              <a:pPr>
                <a:defRPr/>
              </a:pPr>
              <a:t>22.03.2016</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28C7C205-8771-4F03-9928-B421E8F7252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59759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1EC857B-4DEC-4708-AEF5-71DACF5C6D37}" type="datetimeFigureOut">
              <a:rPr lang="ru-RU">
                <a:solidFill>
                  <a:prstClr val="black">
                    <a:tint val="75000"/>
                  </a:prstClr>
                </a:solidFill>
              </a:rPr>
              <a:pPr>
                <a:defRPr/>
              </a:pPr>
              <a:t>22.03.2016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A7B71B8-8A66-4837-9D77-D2BA036154B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4214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D39E8A9-6610-4BF5-9AAE-002AEBD2DE58}" type="datetimeFigureOut">
              <a:rPr lang="ru-RU" smtClean="0"/>
              <a:pPr/>
              <a:t>22.03.2016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602470-619F-46B5-9C1D-605FDECBB004}"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2B5D4C4-DC31-46AD-80DF-56526435D414}" type="datetimeFigureOut">
              <a:rPr lang="ru-RU">
                <a:solidFill>
                  <a:prstClr val="black">
                    <a:tint val="75000"/>
                  </a:prstClr>
                </a:solidFill>
              </a:rPr>
              <a:pPr>
                <a:defRPr/>
              </a:pPr>
              <a:t>22.03.2016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102D488-03FB-4A14-8D2B-A6ED1AA227C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95195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C23509C-C896-4B15-AF5B-E25A0140D675}"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4005AE3-5D31-4E2C-8E3B-8047A492600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22080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5E15BBA-B7A5-46D6-A3F7-EFB3D624544B}"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4CF42E4-DC63-40FA-8C70-826D1A110B5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27410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171C604-BE1A-4D0C-AD37-90E698B8EA22}"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B6A7E27-C501-4FB8-9767-6DEC4038D9A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06756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6AD80EF-0635-4F21-AE90-94BD242211C3}"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D077D06-77CA-464F-BF01-F23A1271B58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91081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3A13CCD-419D-4859-B466-327FF75C6D67}"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7613251-3C91-49BB-8B82-71B01E1BCE9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77968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0B9654E-89E4-4A8C-94F9-1BE5702930D1}" type="datetimeFigureOut">
              <a:rPr lang="ru-RU">
                <a:solidFill>
                  <a:prstClr val="black">
                    <a:tint val="75000"/>
                  </a:prstClr>
                </a:solidFill>
              </a:rPr>
              <a:pPr>
                <a:defRPr/>
              </a:pPr>
              <a:t>22.03.2016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6767E98-7479-4BCB-B458-709C6A42B39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67003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75AB366-825D-4A7F-BDA5-2FEE6ADB13A8}" type="datetimeFigureOut">
              <a:rPr lang="ru-RU">
                <a:solidFill>
                  <a:prstClr val="black">
                    <a:tint val="75000"/>
                  </a:prstClr>
                </a:solidFill>
              </a:rPr>
              <a:pPr>
                <a:defRPr/>
              </a:pPr>
              <a:t>22.03.2016</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E28E0BDC-40E6-43E0-AFE7-C0A271B779C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778554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F132E0C-49F9-41DC-8117-593688152E43}" type="datetimeFigureOut">
              <a:rPr lang="ru-RU">
                <a:solidFill>
                  <a:prstClr val="black">
                    <a:tint val="75000"/>
                  </a:prstClr>
                </a:solidFill>
              </a:rPr>
              <a:pPr>
                <a:defRPr/>
              </a:pPr>
              <a:t>22.03.2016</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4043496C-9C72-41B8-96D4-AE7FD79297E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17838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EE191CA-AC4D-4E85-AA70-8127F564464A}" type="datetimeFigureOut">
              <a:rPr lang="ru-RU">
                <a:solidFill>
                  <a:prstClr val="black">
                    <a:tint val="75000"/>
                  </a:prstClr>
                </a:solidFill>
              </a:rPr>
              <a:pPr>
                <a:defRPr/>
              </a:pPr>
              <a:t>22.03.2016</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28C7C205-8771-4F03-9928-B421E8F7252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85259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39E8A9-6610-4BF5-9AAE-002AEBD2DE58}" type="datetimeFigureOut">
              <a:rPr lang="ru-RU" smtClean="0"/>
              <a:pPr/>
              <a:t>22.03.2016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602470-619F-46B5-9C1D-605FDECBB004}"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1EC857B-4DEC-4708-AEF5-71DACF5C6D37}" type="datetimeFigureOut">
              <a:rPr lang="ru-RU">
                <a:solidFill>
                  <a:prstClr val="black">
                    <a:tint val="75000"/>
                  </a:prstClr>
                </a:solidFill>
              </a:rPr>
              <a:pPr>
                <a:defRPr/>
              </a:pPr>
              <a:t>22.03.2016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A7B71B8-8A66-4837-9D77-D2BA036154B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422037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2B5D4C4-DC31-46AD-80DF-56526435D414}" type="datetimeFigureOut">
              <a:rPr lang="ru-RU">
                <a:solidFill>
                  <a:prstClr val="black">
                    <a:tint val="75000"/>
                  </a:prstClr>
                </a:solidFill>
              </a:rPr>
              <a:pPr>
                <a:defRPr/>
              </a:pPr>
              <a:t>22.03.2016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102D488-03FB-4A14-8D2B-A6ED1AA227C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39551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C23509C-C896-4B15-AF5B-E25A0140D675}"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4005AE3-5D31-4E2C-8E3B-8047A492600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42636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5E15BBA-B7A5-46D6-A3F7-EFB3D624544B}"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4CF42E4-DC63-40FA-8C70-826D1A110B5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527553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171C604-BE1A-4D0C-AD37-90E698B8EA22}"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B6A7E27-C501-4FB8-9767-6DEC4038D9A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35786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6AD80EF-0635-4F21-AE90-94BD242211C3}"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D077D06-77CA-464F-BF01-F23A1271B58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255691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3A13CCD-419D-4859-B466-327FF75C6D67}"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7613251-3C91-49BB-8B82-71B01E1BCE9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57174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0B9654E-89E4-4A8C-94F9-1BE5702930D1}" type="datetimeFigureOut">
              <a:rPr lang="ru-RU">
                <a:solidFill>
                  <a:prstClr val="black">
                    <a:tint val="75000"/>
                  </a:prstClr>
                </a:solidFill>
              </a:rPr>
              <a:pPr>
                <a:defRPr/>
              </a:pPr>
              <a:t>22.03.2016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6767E98-7479-4BCB-B458-709C6A42B39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96639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75AB366-825D-4A7F-BDA5-2FEE6ADB13A8}" type="datetimeFigureOut">
              <a:rPr lang="ru-RU">
                <a:solidFill>
                  <a:prstClr val="black">
                    <a:tint val="75000"/>
                  </a:prstClr>
                </a:solidFill>
              </a:rPr>
              <a:pPr>
                <a:defRPr/>
              </a:pPr>
              <a:t>22.03.2016</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E28E0BDC-40E6-43E0-AFE7-C0A271B779C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937933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F132E0C-49F9-41DC-8117-593688152E43}" type="datetimeFigureOut">
              <a:rPr lang="ru-RU">
                <a:solidFill>
                  <a:prstClr val="black">
                    <a:tint val="75000"/>
                  </a:prstClr>
                </a:solidFill>
              </a:rPr>
              <a:pPr>
                <a:defRPr/>
              </a:pPr>
              <a:t>22.03.2016</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4043496C-9C72-41B8-96D4-AE7FD79297E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41141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D39E8A9-6610-4BF5-9AAE-002AEBD2DE58}" type="datetimeFigureOut">
              <a:rPr lang="ru-RU" smtClean="0"/>
              <a:pPr/>
              <a:t>22.03.2016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D602470-619F-46B5-9C1D-605FDECBB004}"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EE191CA-AC4D-4E85-AA70-8127F564464A}" type="datetimeFigureOut">
              <a:rPr lang="ru-RU">
                <a:solidFill>
                  <a:prstClr val="black">
                    <a:tint val="75000"/>
                  </a:prstClr>
                </a:solidFill>
              </a:rPr>
              <a:pPr>
                <a:defRPr/>
              </a:pPr>
              <a:t>22.03.2016</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28C7C205-8771-4F03-9928-B421E8F7252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839818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1EC857B-4DEC-4708-AEF5-71DACF5C6D37}" type="datetimeFigureOut">
              <a:rPr lang="ru-RU">
                <a:solidFill>
                  <a:prstClr val="black">
                    <a:tint val="75000"/>
                  </a:prstClr>
                </a:solidFill>
              </a:rPr>
              <a:pPr>
                <a:defRPr/>
              </a:pPr>
              <a:t>22.03.2016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A7B71B8-8A66-4837-9D77-D2BA036154B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742671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2B5D4C4-DC31-46AD-80DF-56526435D414}" type="datetimeFigureOut">
              <a:rPr lang="ru-RU">
                <a:solidFill>
                  <a:prstClr val="black">
                    <a:tint val="75000"/>
                  </a:prstClr>
                </a:solidFill>
              </a:rPr>
              <a:pPr>
                <a:defRPr/>
              </a:pPr>
              <a:t>22.03.2016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102D488-03FB-4A14-8D2B-A6ED1AA227C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542401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C23509C-C896-4B15-AF5B-E25A0140D675}"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4005AE3-5D31-4E2C-8E3B-8047A492600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823551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5E15BBA-B7A5-46D6-A3F7-EFB3D624544B}"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4CF42E4-DC63-40FA-8C70-826D1A110B5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78786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171C604-BE1A-4D0C-AD37-90E698B8EA22}"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B6A7E27-C501-4FB8-9767-6DEC4038D9A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914427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6AD80EF-0635-4F21-AE90-94BD242211C3}"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D077D06-77CA-464F-BF01-F23A1271B58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20199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3A13CCD-419D-4859-B466-327FF75C6D67}"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7613251-3C91-49BB-8B82-71B01E1BCE9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080566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0B9654E-89E4-4A8C-94F9-1BE5702930D1}" type="datetimeFigureOut">
              <a:rPr lang="ru-RU">
                <a:solidFill>
                  <a:prstClr val="black">
                    <a:tint val="75000"/>
                  </a:prstClr>
                </a:solidFill>
              </a:rPr>
              <a:pPr>
                <a:defRPr/>
              </a:pPr>
              <a:t>22.03.2016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6767E98-7479-4BCB-B458-709C6A42B39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27757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75AB366-825D-4A7F-BDA5-2FEE6ADB13A8}" type="datetimeFigureOut">
              <a:rPr lang="ru-RU">
                <a:solidFill>
                  <a:prstClr val="black">
                    <a:tint val="75000"/>
                  </a:prstClr>
                </a:solidFill>
              </a:rPr>
              <a:pPr>
                <a:defRPr/>
              </a:pPr>
              <a:t>22.03.2016</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E28E0BDC-40E6-43E0-AFE7-C0A271B779C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187256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9D39E8A9-6610-4BF5-9AAE-002AEBD2DE58}" type="datetimeFigureOut">
              <a:rPr lang="ru-RU" smtClean="0"/>
              <a:pPr/>
              <a:t>22.03.2016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D602470-619F-46B5-9C1D-605FDECBB004}"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F132E0C-49F9-41DC-8117-593688152E43}" type="datetimeFigureOut">
              <a:rPr lang="ru-RU">
                <a:solidFill>
                  <a:prstClr val="black">
                    <a:tint val="75000"/>
                  </a:prstClr>
                </a:solidFill>
              </a:rPr>
              <a:pPr>
                <a:defRPr/>
              </a:pPr>
              <a:t>22.03.2016</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4043496C-9C72-41B8-96D4-AE7FD79297E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79510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EE191CA-AC4D-4E85-AA70-8127F564464A}" type="datetimeFigureOut">
              <a:rPr lang="ru-RU">
                <a:solidFill>
                  <a:prstClr val="black">
                    <a:tint val="75000"/>
                  </a:prstClr>
                </a:solidFill>
              </a:rPr>
              <a:pPr>
                <a:defRPr/>
              </a:pPr>
              <a:t>22.03.2016</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28C7C205-8771-4F03-9928-B421E8F7252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925992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1EC857B-4DEC-4708-AEF5-71DACF5C6D37}" type="datetimeFigureOut">
              <a:rPr lang="ru-RU">
                <a:solidFill>
                  <a:prstClr val="black">
                    <a:tint val="75000"/>
                  </a:prstClr>
                </a:solidFill>
              </a:rPr>
              <a:pPr>
                <a:defRPr/>
              </a:pPr>
              <a:t>22.03.2016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A7B71B8-8A66-4837-9D77-D2BA036154B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506360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2B5D4C4-DC31-46AD-80DF-56526435D414}" type="datetimeFigureOut">
              <a:rPr lang="ru-RU">
                <a:solidFill>
                  <a:prstClr val="black">
                    <a:tint val="75000"/>
                  </a:prstClr>
                </a:solidFill>
              </a:rPr>
              <a:pPr>
                <a:defRPr/>
              </a:pPr>
              <a:t>22.03.2016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102D488-03FB-4A14-8D2B-A6ED1AA227C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011936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C23509C-C896-4B15-AF5B-E25A0140D675}"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4005AE3-5D31-4E2C-8E3B-8047A492600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409964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5E15BBA-B7A5-46D6-A3F7-EFB3D624544B}"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4CF42E4-DC63-40FA-8C70-826D1A110B5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84724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171C604-BE1A-4D0C-AD37-90E698B8EA22}"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B6A7E27-C501-4FB8-9767-6DEC4038D9A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41080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6AD80EF-0635-4F21-AE90-94BD242211C3}"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D077D06-77CA-464F-BF01-F23A1271B58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365948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3A13CCD-419D-4859-B466-327FF75C6D67}"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7613251-3C91-49BB-8B82-71B01E1BCE9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210009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0B9654E-89E4-4A8C-94F9-1BE5702930D1}" type="datetimeFigureOut">
              <a:rPr lang="ru-RU">
                <a:solidFill>
                  <a:prstClr val="black">
                    <a:tint val="75000"/>
                  </a:prstClr>
                </a:solidFill>
              </a:rPr>
              <a:pPr>
                <a:defRPr/>
              </a:pPr>
              <a:t>22.03.2016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6767E98-7479-4BCB-B458-709C6A42B39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35835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D39E8A9-6610-4BF5-9AAE-002AEBD2DE58}" type="datetimeFigureOut">
              <a:rPr lang="ru-RU" smtClean="0"/>
              <a:pPr/>
              <a:t>22.03.2016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D602470-619F-46B5-9C1D-605FDECBB004}"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75AB366-825D-4A7F-BDA5-2FEE6ADB13A8}" type="datetimeFigureOut">
              <a:rPr lang="ru-RU">
                <a:solidFill>
                  <a:prstClr val="black">
                    <a:tint val="75000"/>
                  </a:prstClr>
                </a:solidFill>
              </a:rPr>
              <a:pPr>
                <a:defRPr/>
              </a:pPr>
              <a:t>22.03.2016</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E28E0BDC-40E6-43E0-AFE7-C0A271B779C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182368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F132E0C-49F9-41DC-8117-593688152E43}" type="datetimeFigureOut">
              <a:rPr lang="ru-RU">
                <a:solidFill>
                  <a:prstClr val="black">
                    <a:tint val="75000"/>
                  </a:prstClr>
                </a:solidFill>
              </a:rPr>
              <a:pPr>
                <a:defRPr/>
              </a:pPr>
              <a:t>22.03.2016</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4043496C-9C72-41B8-96D4-AE7FD79297E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106027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EE191CA-AC4D-4E85-AA70-8127F564464A}" type="datetimeFigureOut">
              <a:rPr lang="ru-RU">
                <a:solidFill>
                  <a:prstClr val="black">
                    <a:tint val="75000"/>
                  </a:prstClr>
                </a:solidFill>
              </a:rPr>
              <a:pPr>
                <a:defRPr/>
              </a:pPr>
              <a:t>22.03.2016</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28C7C205-8771-4F03-9928-B421E8F7252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272407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1EC857B-4DEC-4708-AEF5-71DACF5C6D37}" type="datetimeFigureOut">
              <a:rPr lang="ru-RU">
                <a:solidFill>
                  <a:prstClr val="black">
                    <a:tint val="75000"/>
                  </a:prstClr>
                </a:solidFill>
              </a:rPr>
              <a:pPr>
                <a:defRPr/>
              </a:pPr>
              <a:t>22.03.2016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A7B71B8-8A66-4837-9D77-D2BA036154B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663114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2B5D4C4-DC31-46AD-80DF-56526435D414}" type="datetimeFigureOut">
              <a:rPr lang="ru-RU">
                <a:solidFill>
                  <a:prstClr val="black">
                    <a:tint val="75000"/>
                  </a:prstClr>
                </a:solidFill>
              </a:rPr>
              <a:pPr>
                <a:defRPr/>
              </a:pPr>
              <a:t>22.03.2016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102D488-03FB-4A14-8D2B-A6ED1AA227C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190636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C23509C-C896-4B15-AF5B-E25A0140D675}"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4005AE3-5D31-4E2C-8E3B-8047A492600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784166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5E15BBA-B7A5-46D6-A3F7-EFB3D624544B}"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4CF42E4-DC63-40FA-8C70-826D1A110B5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957286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171C604-BE1A-4D0C-AD37-90E698B8EA22}"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B6A7E27-C501-4FB8-9767-6DEC4038D9A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492524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6AD80EF-0635-4F21-AE90-94BD242211C3}"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D077D06-77CA-464F-BF01-F23A1271B58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1978931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3A13CCD-419D-4859-B466-327FF75C6D67}"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7613251-3C91-49BB-8B82-71B01E1BCE9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82443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9E8A9-6610-4BF5-9AAE-002AEBD2DE58}" type="datetimeFigureOut">
              <a:rPr lang="ru-RU" smtClean="0"/>
              <a:pPr/>
              <a:t>22.03.2016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D602470-619F-46B5-9C1D-605FDECBB004}"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0B9654E-89E4-4A8C-94F9-1BE5702930D1}" type="datetimeFigureOut">
              <a:rPr lang="ru-RU">
                <a:solidFill>
                  <a:prstClr val="black">
                    <a:tint val="75000"/>
                  </a:prstClr>
                </a:solidFill>
              </a:rPr>
              <a:pPr>
                <a:defRPr/>
              </a:pPr>
              <a:t>22.03.2016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6767E98-7479-4BCB-B458-709C6A42B39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947148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75AB366-825D-4A7F-BDA5-2FEE6ADB13A8}" type="datetimeFigureOut">
              <a:rPr lang="ru-RU">
                <a:solidFill>
                  <a:prstClr val="black">
                    <a:tint val="75000"/>
                  </a:prstClr>
                </a:solidFill>
              </a:rPr>
              <a:pPr>
                <a:defRPr/>
              </a:pPr>
              <a:t>22.03.2016</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E28E0BDC-40E6-43E0-AFE7-C0A271B779C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056425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F132E0C-49F9-41DC-8117-593688152E43}" type="datetimeFigureOut">
              <a:rPr lang="ru-RU">
                <a:solidFill>
                  <a:prstClr val="black">
                    <a:tint val="75000"/>
                  </a:prstClr>
                </a:solidFill>
              </a:rPr>
              <a:pPr>
                <a:defRPr/>
              </a:pPr>
              <a:t>22.03.2016</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4043496C-9C72-41B8-96D4-AE7FD79297E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805086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EE191CA-AC4D-4E85-AA70-8127F564464A}" type="datetimeFigureOut">
              <a:rPr lang="ru-RU">
                <a:solidFill>
                  <a:prstClr val="black">
                    <a:tint val="75000"/>
                  </a:prstClr>
                </a:solidFill>
              </a:rPr>
              <a:pPr>
                <a:defRPr/>
              </a:pPr>
              <a:t>22.03.2016</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28C7C205-8771-4F03-9928-B421E8F7252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618455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1EC857B-4DEC-4708-AEF5-71DACF5C6D37}" type="datetimeFigureOut">
              <a:rPr lang="ru-RU">
                <a:solidFill>
                  <a:prstClr val="black">
                    <a:tint val="75000"/>
                  </a:prstClr>
                </a:solidFill>
              </a:rPr>
              <a:pPr>
                <a:defRPr/>
              </a:pPr>
              <a:t>22.03.2016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A7B71B8-8A66-4837-9D77-D2BA036154B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820649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2B5D4C4-DC31-46AD-80DF-56526435D414}" type="datetimeFigureOut">
              <a:rPr lang="ru-RU">
                <a:solidFill>
                  <a:prstClr val="black">
                    <a:tint val="75000"/>
                  </a:prstClr>
                </a:solidFill>
              </a:rPr>
              <a:pPr>
                <a:defRPr/>
              </a:pPr>
              <a:t>22.03.2016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102D488-03FB-4A14-8D2B-A6ED1AA227C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912320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C23509C-C896-4B15-AF5B-E25A0140D675}"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4005AE3-5D31-4E2C-8E3B-8047A492600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897976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5E15BBA-B7A5-46D6-A3F7-EFB3D624544B}"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4CF42E4-DC63-40FA-8C70-826D1A110B5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441314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171C604-BE1A-4D0C-AD37-90E698B8EA22}"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B6A7E27-C501-4FB8-9767-6DEC4038D9A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501814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6AD80EF-0635-4F21-AE90-94BD242211C3}"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D077D06-77CA-464F-BF01-F23A1271B58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8698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39E8A9-6610-4BF5-9AAE-002AEBD2DE58}" type="datetimeFigureOut">
              <a:rPr lang="ru-RU" smtClean="0"/>
              <a:pPr/>
              <a:t>22.03.2016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D602470-619F-46B5-9C1D-605FDECBB004}" type="slidenum">
              <a:rPr lang="ru-RU" smtClean="0"/>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3A13CCD-419D-4859-B466-327FF75C6D67}"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7613251-3C91-49BB-8B82-71B01E1BCE9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460027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0B9654E-89E4-4A8C-94F9-1BE5702930D1}" type="datetimeFigureOut">
              <a:rPr lang="ru-RU">
                <a:solidFill>
                  <a:prstClr val="black">
                    <a:tint val="75000"/>
                  </a:prstClr>
                </a:solidFill>
              </a:rPr>
              <a:pPr>
                <a:defRPr/>
              </a:pPr>
              <a:t>22.03.2016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6767E98-7479-4BCB-B458-709C6A42B39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719637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75AB366-825D-4A7F-BDA5-2FEE6ADB13A8}" type="datetimeFigureOut">
              <a:rPr lang="ru-RU">
                <a:solidFill>
                  <a:prstClr val="black">
                    <a:tint val="75000"/>
                  </a:prstClr>
                </a:solidFill>
              </a:rPr>
              <a:pPr>
                <a:defRPr/>
              </a:pPr>
              <a:t>22.03.2016</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E28E0BDC-40E6-43E0-AFE7-C0A271B779C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256278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F132E0C-49F9-41DC-8117-593688152E43}" type="datetimeFigureOut">
              <a:rPr lang="ru-RU">
                <a:solidFill>
                  <a:prstClr val="black">
                    <a:tint val="75000"/>
                  </a:prstClr>
                </a:solidFill>
              </a:rPr>
              <a:pPr>
                <a:defRPr/>
              </a:pPr>
              <a:t>22.03.2016</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4043496C-9C72-41B8-96D4-AE7FD79297E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971661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EE191CA-AC4D-4E85-AA70-8127F564464A}" type="datetimeFigureOut">
              <a:rPr lang="ru-RU">
                <a:solidFill>
                  <a:prstClr val="black">
                    <a:tint val="75000"/>
                  </a:prstClr>
                </a:solidFill>
              </a:rPr>
              <a:pPr>
                <a:defRPr/>
              </a:pPr>
              <a:t>22.03.2016</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28C7C205-8771-4F03-9928-B421E8F7252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247404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1EC857B-4DEC-4708-AEF5-71DACF5C6D37}" type="datetimeFigureOut">
              <a:rPr lang="ru-RU">
                <a:solidFill>
                  <a:prstClr val="black">
                    <a:tint val="75000"/>
                  </a:prstClr>
                </a:solidFill>
              </a:rPr>
              <a:pPr>
                <a:defRPr/>
              </a:pPr>
              <a:t>22.03.2016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A7B71B8-8A66-4837-9D77-D2BA036154B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592057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2B5D4C4-DC31-46AD-80DF-56526435D414}" type="datetimeFigureOut">
              <a:rPr lang="ru-RU">
                <a:solidFill>
                  <a:prstClr val="black">
                    <a:tint val="75000"/>
                  </a:prstClr>
                </a:solidFill>
              </a:rPr>
              <a:pPr>
                <a:defRPr/>
              </a:pPr>
              <a:t>22.03.2016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102D488-03FB-4A14-8D2B-A6ED1AA227C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928465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C23509C-C896-4B15-AF5B-E25A0140D675}"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4005AE3-5D31-4E2C-8E3B-8047A492600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42068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5E15BBA-B7A5-46D6-A3F7-EFB3D624544B}"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4CF42E4-DC63-40FA-8C70-826D1A110B5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688483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171C604-BE1A-4D0C-AD37-90E698B8EA22}"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B6A7E27-C501-4FB8-9767-6DEC4038D9A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13100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39E8A9-6610-4BF5-9AAE-002AEBD2DE58}" type="datetimeFigureOut">
              <a:rPr lang="ru-RU" smtClean="0"/>
              <a:pPr/>
              <a:t>22.03.2016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D602470-619F-46B5-9C1D-605FDECBB004}" type="slidenum">
              <a:rPr lang="ru-RU" smtClean="0"/>
              <a:pPr/>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6AD80EF-0635-4F21-AE90-94BD242211C3}"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D077D06-77CA-464F-BF01-F23A1271B58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808464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3A13CCD-419D-4859-B466-327FF75C6D67}"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7613251-3C91-49BB-8B82-71B01E1BCE9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763552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0B9654E-89E4-4A8C-94F9-1BE5702930D1}" type="datetimeFigureOut">
              <a:rPr lang="ru-RU">
                <a:solidFill>
                  <a:prstClr val="black">
                    <a:tint val="75000"/>
                  </a:prstClr>
                </a:solidFill>
              </a:rPr>
              <a:pPr>
                <a:defRPr/>
              </a:pPr>
              <a:t>22.03.2016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6767E98-7479-4BCB-B458-709C6A42B39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063410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75AB366-825D-4A7F-BDA5-2FEE6ADB13A8}" type="datetimeFigureOut">
              <a:rPr lang="ru-RU">
                <a:solidFill>
                  <a:prstClr val="black">
                    <a:tint val="75000"/>
                  </a:prstClr>
                </a:solidFill>
              </a:rPr>
              <a:pPr>
                <a:defRPr/>
              </a:pPr>
              <a:t>22.03.2016</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E28E0BDC-40E6-43E0-AFE7-C0A271B779C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083777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F132E0C-49F9-41DC-8117-593688152E43}" type="datetimeFigureOut">
              <a:rPr lang="ru-RU">
                <a:solidFill>
                  <a:prstClr val="black">
                    <a:tint val="75000"/>
                  </a:prstClr>
                </a:solidFill>
              </a:rPr>
              <a:pPr>
                <a:defRPr/>
              </a:pPr>
              <a:t>22.03.2016</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4043496C-9C72-41B8-96D4-AE7FD79297E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951805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EE191CA-AC4D-4E85-AA70-8127F564464A}" type="datetimeFigureOut">
              <a:rPr lang="ru-RU">
                <a:solidFill>
                  <a:prstClr val="black">
                    <a:tint val="75000"/>
                  </a:prstClr>
                </a:solidFill>
              </a:rPr>
              <a:pPr>
                <a:defRPr/>
              </a:pPr>
              <a:t>22.03.2016</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28C7C205-8771-4F03-9928-B421E8F7252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1458908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1EC857B-4DEC-4708-AEF5-71DACF5C6D37}" type="datetimeFigureOut">
              <a:rPr lang="ru-RU">
                <a:solidFill>
                  <a:prstClr val="black">
                    <a:tint val="75000"/>
                  </a:prstClr>
                </a:solidFill>
              </a:rPr>
              <a:pPr>
                <a:defRPr/>
              </a:pPr>
              <a:t>22.03.2016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A7B71B8-8A66-4837-9D77-D2BA036154B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357033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2B5D4C4-DC31-46AD-80DF-56526435D414}" type="datetimeFigureOut">
              <a:rPr lang="ru-RU">
                <a:solidFill>
                  <a:prstClr val="black">
                    <a:tint val="75000"/>
                  </a:prstClr>
                </a:solidFill>
              </a:rPr>
              <a:pPr>
                <a:defRPr/>
              </a:pPr>
              <a:t>22.03.2016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102D488-03FB-4A14-8D2B-A6ED1AA227C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263359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C23509C-C896-4B15-AF5B-E25A0140D675}"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4005AE3-5D31-4E2C-8E3B-8047A492600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130013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5E15BBA-B7A5-46D6-A3F7-EFB3D624544B}"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4CF42E4-DC63-40FA-8C70-826D1A110B5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6261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9D39E8A9-6610-4BF5-9AAE-002AEBD2DE58}" type="datetimeFigureOut">
              <a:rPr lang="ru-RU" smtClean="0"/>
              <a:pPr/>
              <a:t>22.03.2016</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8D602470-619F-46B5-9C1D-605FDECBB00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1EC05BA-2285-480F-B593-939440EEFAB1}"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A66AC61-B03C-433C-8D4D-14A3135A1C6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3677651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1EC05BA-2285-480F-B593-939440EEFAB1}"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A66AC61-B03C-433C-8D4D-14A3135A1C6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7674208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1EC05BA-2285-480F-B593-939440EEFAB1}"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A66AC61-B03C-433C-8D4D-14A3135A1C6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70243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1EC05BA-2285-480F-B593-939440EEFAB1}"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A66AC61-B03C-433C-8D4D-14A3135A1C6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60311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1EC05BA-2285-480F-B593-939440EEFAB1}"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A66AC61-B03C-433C-8D4D-14A3135A1C6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3401109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1EC05BA-2285-480F-B593-939440EEFAB1}"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A66AC61-B03C-433C-8D4D-14A3135A1C6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8525683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1EC05BA-2285-480F-B593-939440EEFAB1}"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A66AC61-B03C-433C-8D4D-14A3135A1C6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14502571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1EC05BA-2285-480F-B593-939440EEFAB1}"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A66AC61-B03C-433C-8D4D-14A3135A1C6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2284208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1EC05BA-2285-480F-B593-939440EEFAB1}"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A66AC61-B03C-433C-8D4D-14A3135A1C6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6544979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1EC05BA-2285-480F-B593-939440EEFAB1}" type="datetimeFigureOut">
              <a:rPr lang="ru-RU">
                <a:solidFill>
                  <a:prstClr val="black">
                    <a:tint val="75000"/>
                  </a:prstClr>
                </a:solidFill>
              </a:rPr>
              <a:pPr>
                <a:defRPr/>
              </a:pPr>
              <a:t>22.03.2016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A66AC61-B03C-433C-8D4D-14A3135A1C6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4175468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7.xml"/></Relationships>
</file>

<file path=ppt/slides/_rels/slide10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6.xml"/></Relationships>
</file>

<file path=ppt/slides/_rels/slide10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7.xml"/></Relationships>
</file>

<file path=ppt/slides/_rels/slide10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0.xml"/><Relationship Id="rId1" Type="http://schemas.openxmlformats.org/officeDocument/2006/relationships/slideLayout" Target="../slideLayouts/slideLayout2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1.xml"/></Relationships>
</file>

<file path=ppt/slides/_rels/slide9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2.xml"/></Relationships>
</file>

<file path=ppt/slides/_rels/slide9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3.xml"/></Relationships>
</file>

<file path=ppt/slides/_rels/slide9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548681"/>
            <a:ext cx="8352928" cy="1872207"/>
          </a:xfrm>
        </p:spPr>
        <p:txBody>
          <a:bodyPr>
            <a:normAutofit fontScale="90000"/>
          </a:bodyPr>
          <a:lstStyle/>
          <a:p>
            <a:r>
              <a:rPr lang="ru-RU" dirty="0">
                <a:solidFill>
                  <a:schemeClr val="tx1"/>
                </a:solidFill>
              </a:rPr>
              <a:t>ЯЗВЕННАЯ БОЛЕЗНЬ ЖЕЛУДКА И ДВЕНАДЦАТИПЕРСТНОЙ КИШКИ</a:t>
            </a:r>
            <a:r>
              <a:rPr lang="ru-RU" dirty="0"/>
              <a:t/>
            </a:r>
            <a:br>
              <a:rPr lang="ru-RU" dirty="0"/>
            </a:br>
            <a:endParaRPr lang="ru-RU" dirty="0"/>
          </a:p>
        </p:txBody>
      </p:sp>
      <p:sp>
        <p:nvSpPr>
          <p:cNvPr id="3" name="Подзаголовок 2"/>
          <p:cNvSpPr>
            <a:spLocks noGrp="1"/>
          </p:cNvSpPr>
          <p:nvPr>
            <p:ph type="subTitle" idx="1"/>
          </p:nvPr>
        </p:nvSpPr>
        <p:spPr>
          <a:xfrm>
            <a:off x="457200" y="3699804"/>
            <a:ext cx="8305800" cy="2177468"/>
          </a:xfrm>
        </p:spPr>
        <p:txBody>
          <a:bodyPr>
            <a:normAutofit fontScale="92500" lnSpcReduction="20000"/>
          </a:bodyPr>
          <a:lstStyle/>
          <a:p>
            <a:r>
              <a:rPr lang="ru-RU" sz="1200" dirty="0" smtClean="0"/>
              <a:t>ИФА </a:t>
            </a:r>
            <a:r>
              <a:rPr lang="ru-RU" sz="1200" dirty="0"/>
              <a:t>- иммуноферментный анализ,</a:t>
            </a:r>
          </a:p>
          <a:p>
            <a:r>
              <a:rPr lang="ru-RU" sz="1200" dirty="0"/>
              <a:t>НПВС - нестероидные противовоспалительные средства,</a:t>
            </a:r>
          </a:p>
          <a:p>
            <a:r>
              <a:rPr lang="ru-RU" sz="1200" dirty="0"/>
              <a:t>ОЦК - объём циркулирующей крови,</a:t>
            </a:r>
          </a:p>
          <a:p>
            <a:r>
              <a:rPr lang="ru-RU" sz="1200" dirty="0"/>
              <a:t>СОЭ - скорость оседания эритроцитов,</a:t>
            </a:r>
          </a:p>
          <a:p>
            <a:r>
              <a:rPr lang="ru-RU" sz="1200" dirty="0" err="1"/>
              <a:t>цАМФ</a:t>
            </a:r>
            <a:r>
              <a:rPr lang="ru-RU" sz="1200" dirty="0"/>
              <a:t> - циклический </a:t>
            </a:r>
            <a:r>
              <a:rPr lang="ru-RU" sz="1200" dirty="0" err="1"/>
              <a:t>аденозинмонофосфат</a:t>
            </a:r>
            <a:r>
              <a:rPr lang="ru-RU" sz="1200" dirty="0"/>
              <a:t>,</a:t>
            </a:r>
          </a:p>
          <a:p>
            <a:r>
              <a:rPr lang="ru-RU" sz="1200" dirty="0"/>
              <a:t>ЭГДС - </a:t>
            </a:r>
            <a:r>
              <a:rPr lang="ru-RU" sz="1200" dirty="0" err="1"/>
              <a:t>эзофагогастродуоденоскопия</a:t>
            </a:r>
            <a:r>
              <a:rPr lang="ru-RU" sz="1200" dirty="0"/>
              <a:t>,</a:t>
            </a:r>
          </a:p>
          <a:p>
            <a:r>
              <a:rPr lang="ru-RU" sz="1200" dirty="0"/>
              <a:t>ЯБДК - язвенная болезнь двенадцатиперстной кишки,</a:t>
            </a:r>
          </a:p>
          <a:p>
            <a:r>
              <a:rPr lang="ru-RU" sz="1200" dirty="0"/>
              <a:t>ЯБЖ - язвенная болезнь желудка</a:t>
            </a:r>
            <a:r>
              <a:rPr lang="ru-RU" dirty="0"/>
              <a:t>.</a:t>
            </a:r>
          </a:p>
          <a:p>
            <a:endParaRPr lang="ru-RU" dirty="0"/>
          </a:p>
        </p:txBody>
      </p:sp>
    </p:spTree>
    <p:extLst>
      <p:ext uri="{BB962C8B-B14F-4D97-AF65-F5344CB8AC3E}">
        <p14:creationId xmlns:p14="http://schemas.microsoft.com/office/powerpoint/2010/main" val="723886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300936"/>
          </a:xfrm>
        </p:spPr>
        <p:txBody>
          <a:bodyPr>
            <a:normAutofit fontScale="90000"/>
          </a:bodyPr>
          <a:lstStyle/>
          <a:p>
            <a:r>
              <a:rPr lang="ru-RU" sz="3200" dirty="0"/>
              <a:t>Вначале  инфекция,  вызванная  </a:t>
            </a:r>
            <a:r>
              <a:rPr lang="ru-RU" sz="3200" dirty="0" err="1"/>
              <a:t>Helicobacter</a:t>
            </a:r>
            <a:r>
              <a:rPr lang="ru-RU" sz="3200" dirty="0"/>
              <a:t>  </a:t>
            </a:r>
            <a:r>
              <a:rPr lang="ru-RU" sz="3200" dirty="0" err="1"/>
              <a:t>pylori</a:t>
            </a:r>
            <a:r>
              <a:rPr lang="ru-RU" sz="3200" dirty="0"/>
              <a:t>,  может  приводить  к </a:t>
            </a:r>
            <a:r>
              <a:rPr lang="ru-RU" sz="3200" dirty="0" smtClean="0"/>
              <a:t>преходящему  </a:t>
            </a:r>
            <a:r>
              <a:rPr lang="ru-RU" sz="3200" dirty="0"/>
              <a:t>увеличению  секреции  соляной  кислоты,  на  смену  которому </a:t>
            </a:r>
            <a:r>
              <a:rPr lang="ru-RU" sz="3200" dirty="0" smtClean="0"/>
              <a:t>приходит </a:t>
            </a:r>
            <a:r>
              <a:rPr lang="ru-RU" sz="3200" dirty="0" err="1" smtClean="0"/>
              <a:t>гипохлоргидрия</a:t>
            </a:r>
            <a:r>
              <a:rPr lang="ru-RU" sz="3200" dirty="0" smtClean="0"/>
              <a:t>, сохраняющаяся </a:t>
            </a:r>
            <a:r>
              <a:rPr lang="ru-RU" sz="3200" dirty="0"/>
              <a:t>на протяжении нескольких месяцев. </a:t>
            </a:r>
            <a:br>
              <a:rPr lang="ru-RU" sz="3200" dirty="0"/>
            </a:br>
            <a:r>
              <a:rPr lang="ru-RU" sz="3200" dirty="0"/>
              <a:t>Показатели  секреции  возвращаются  к  исходному  уровню  в  течение  года. </a:t>
            </a:r>
            <a:br>
              <a:rPr lang="ru-RU" sz="3200" dirty="0"/>
            </a:br>
            <a:r>
              <a:rPr lang="ru-RU" sz="2800" dirty="0"/>
              <a:t>Впоследствии  может  отмечаться  повышение  уровня  </a:t>
            </a:r>
            <a:r>
              <a:rPr lang="ru-RU" sz="2800" dirty="0" err="1"/>
              <a:t>гастрина</a:t>
            </a:r>
            <a:r>
              <a:rPr lang="ru-RU" sz="2800" dirty="0"/>
              <a:t>  в  сыворотке, </a:t>
            </a:r>
            <a:r>
              <a:rPr lang="ru-RU" sz="2800" dirty="0" smtClean="0"/>
              <a:t>вероятно</a:t>
            </a:r>
            <a:r>
              <a:rPr lang="ru-RU" sz="2800" dirty="0"/>
              <a:t>, обусловленное хроническим воспалением в </a:t>
            </a:r>
            <a:r>
              <a:rPr lang="ru-RU" sz="2800" dirty="0" err="1"/>
              <a:t>антральном</a:t>
            </a:r>
            <a:r>
              <a:rPr lang="ru-RU" sz="2800" dirty="0"/>
              <a:t> отделе</a:t>
            </a:r>
          </a:p>
        </p:txBody>
      </p:sp>
    </p:spTree>
    <p:extLst>
      <p:ext uri="{BB962C8B-B14F-4D97-AF65-F5344CB8AC3E}">
        <p14:creationId xmlns:p14="http://schemas.microsoft.com/office/powerpoint/2010/main" val="36003677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113" y="619125"/>
            <a:ext cx="5819775"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Текст 4"/>
          <p:cNvSpPr>
            <a:spLocks noGrp="1"/>
          </p:cNvSpPr>
          <p:nvPr>
            <p:ph type="body" sz="half" idx="2"/>
          </p:nvPr>
        </p:nvSpPr>
        <p:spPr>
          <a:xfrm>
            <a:off x="1763713" y="5876925"/>
            <a:ext cx="5486400" cy="804863"/>
          </a:xfrm>
        </p:spPr>
        <p:txBody>
          <a:bodyPr rtlCol="0">
            <a:normAutofit/>
          </a:bodyPr>
          <a:lstStyle/>
          <a:p>
            <a:pPr eaLnBrk="1" fontAlgn="auto" hangingPunct="1">
              <a:spcAft>
                <a:spcPts val="0"/>
              </a:spcAft>
              <a:buFont typeface="Arial" pitchFamily="34" charset="0"/>
              <a:buNone/>
              <a:defRPr/>
            </a:pPr>
            <a:r>
              <a:rPr lang="ru-RU" sz="1800" b="1" i="1" spc="420" dirty="0" smtClean="0">
                <a:latin typeface="Stylo" pitchFamily="66" charset="-52"/>
              </a:rPr>
              <a:t>Резекция по </a:t>
            </a:r>
            <a:r>
              <a:rPr lang="ru-RU" sz="1800" b="1" i="1" spc="420" dirty="0" err="1" smtClean="0">
                <a:latin typeface="Stylo" pitchFamily="66" charset="-52"/>
              </a:rPr>
              <a:t>Ру</a:t>
            </a:r>
            <a:r>
              <a:rPr lang="ru-RU" sz="1800" b="1" i="1" spc="420" dirty="0" smtClean="0">
                <a:latin typeface="Stylo" pitchFamily="66" charset="-52"/>
              </a:rPr>
              <a:t> при синдроме приводящей петли</a:t>
            </a:r>
          </a:p>
        </p:txBody>
      </p:sp>
    </p:spTree>
    <p:extLst>
      <p:ext uri="{BB962C8B-B14F-4D97-AF65-F5344CB8AC3E}">
        <p14:creationId xmlns:p14="http://schemas.microsoft.com/office/powerpoint/2010/main" val="32452104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788" y="771525"/>
            <a:ext cx="4924425"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p:cNvSpPr txBox="1">
            <a:spLocks noChangeArrowheads="1"/>
          </p:cNvSpPr>
          <p:nvPr/>
        </p:nvSpPr>
        <p:spPr bwMode="auto">
          <a:xfrm>
            <a:off x="1979613" y="5949950"/>
            <a:ext cx="3386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ru-RU" altLang="ru-RU" smtClean="0">
                <a:solidFill>
                  <a:prstClr val="black"/>
                </a:solidFill>
                <a:latin typeface="Calibri" pitchFamily="34" charset="0"/>
              </a:rPr>
              <a:t>Сужение гастроеюноанастомоза</a:t>
            </a:r>
          </a:p>
        </p:txBody>
      </p:sp>
    </p:spTree>
    <p:extLst>
      <p:ext uri="{BB962C8B-B14F-4D97-AF65-F5344CB8AC3E}">
        <p14:creationId xmlns:p14="http://schemas.microsoft.com/office/powerpoint/2010/main" val="325992882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692150"/>
            <a:ext cx="4941887"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2"/>
          <p:cNvSpPr txBox="1">
            <a:spLocks noChangeArrowheads="1"/>
          </p:cNvSpPr>
          <p:nvPr/>
        </p:nvSpPr>
        <p:spPr bwMode="auto">
          <a:xfrm>
            <a:off x="468313" y="4797425"/>
            <a:ext cx="76676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ru-RU" altLang="ru-RU" smtClean="0">
                <a:solidFill>
                  <a:prstClr val="black"/>
                </a:solidFill>
                <a:latin typeface="Calibri" pitchFamily="34" charset="0"/>
              </a:rPr>
              <a:t> Причины возникновения пептических язв после резекции желудка (схема).</a:t>
            </a:r>
          </a:p>
          <a:p>
            <a:pPr eaLnBrk="1" fontAlgn="base" hangingPunct="1">
              <a:spcBef>
                <a:spcPct val="0"/>
              </a:spcBef>
              <a:spcAft>
                <a:spcPct val="0"/>
              </a:spcAft>
            </a:pPr>
            <a:r>
              <a:rPr lang="ru-RU" altLang="ru-RU" smtClean="0">
                <a:solidFill>
                  <a:prstClr val="black"/>
                </a:solidFill>
                <a:latin typeface="Calibri" pitchFamily="34" charset="0"/>
              </a:rPr>
              <a:t>1 - экономная резекция</a:t>
            </a:r>
          </a:p>
          <a:p>
            <a:pPr eaLnBrk="1" fontAlgn="base" hangingPunct="1">
              <a:spcBef>
                <a:spcPct val="0"/>
              </a:spcBef>
              <a:spcAft>
                <a:spcPct val="0"/>
              </a:spcAft>
            </a:pPr>
            <a:r>
              <a:rPr lang="ru-RU" altLang="ru-RU" smtClean="0">
                <a:solidFill>
                  <a:prstClr val="black"/>
                </a:solidFill>
                <a:latin typeface="Calibri" pitchFamily="34" charset="0"/>
              </a:rPr>
              <a:t>2 — участок антрального отдела желудка</a:t>
            </a:r>
          </a:p>
          <a:p>
            <a:pPr eaLnBrk="1" fontAlgn="base" hangingPunct="1">
              <a:spcBef>
                <a:spcPct val="0"/>
              </a:spcBef>
              <a:spcAft>
                <a:spcPct val="0"/>
              </a:spcAft>
            </a:pPr>
            <a:r>
              <a:rPr lang="ru-RU" altLang="ru-RU" smtClean="0">
                <a:solidFill>
                  <a:prstClr val="black"/>
                </a:solidFill>
                <a:latin typeface="Calibri" pitchFamily="34" charset="0"/>
              </a:rPr>
              <a:t>3 — неполная ваготомия</a:t>
            </a:r>
          </a:p>
          <a:p>
            <a:pPr eaLnBrk="1" fontAlgn="base" hangingPunct="1">
              <a:spcBef>
                <a:spcPct val="0"/>
              </a:spcBef>
              <a:spcAft>
                <a:spcPct val="0"/>
              </a:spcAft>
            </a:pPr>
            <a:r>
              <a:rPr lang="ru-RU" altLang="ru-RU" smtClean="0">
                <a:solidFill>
                  <a:prstClr val="black"/>
                </a:solidFill>
                <a:latin typeface="Calibri" pitchFamily="34" charset="0"/>
              </a:rPr>
              <a:t>4 — аденома поджелудочной железы.</a:t>
            </a:r>
          </a:p>
          <a:p>
            <a:pPr eaLnBrk="1" fontAlgn="base" hangingPunct="1">
              <a:spcBef>
                <a:spcPct val="0"/>
              </a:spcBef>
              <a:spcAft>
                <a:spcPct val="0"/>
              </a:spcAft>
            </a:pPr>
            <a:endParaRPr lang="ru-RU" altLang="ru-RU" smtClean="0">
              <a:solidFill>
                <a:prstClr val="black"/>
              </a:solidFill>
              <a:latin typeface="Calibri" pitchFamily="34" charset="0"/>
            </a:endParaRPr>
          </a:p>
        </p:txBody>
      </p:sp>
    </p:spTree>
    <p:extLst>
      <p:ext uri="{BB962C8B-B14F-4D97-AF65-F5344CB8AC3E}">
        <p14:creationId xmlns:p14="http://schemas.microsoft.com/office/powerpoint/2010/main" val="141798875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708275"/>
            <a:ext cx="8713788"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88913"/>
            <a:ext cx="87122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982453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7921625"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99409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228928"/>
          </a:xfrm>
        </p:spPr>
        <p:txBody>
          <a:bodyPr>
            <a:normAutofit/>
          </a:bodyPr>
          <a:lstStyle/>
          <a:p>
            <a:r>
              <a:rPr lang="ru-RU" dirty="0">
                <a:solidFill>
                  <a:srgbClr val="FF0000"/>
                </a:solidFill>
              </a:rPr>
              <a:t>Рак культи желудка</a:t>
            </a:r>
            <a:r>
              <a:rPr lang="ru-RU" dirty="0"/>
              <a:t>. Через 15 лет после резекции желудка, выполненной </a:t>
            </a:r>
            <a:r>
              <a:rPr lang="ru-RU" dirty="0" smtClean="0"/>
              <a:t>по  </a:t>
            </a:r>
            <a:r>
              <a:rPr lang="ru-RU" dirty="0"/>
              <a:t>поводу  язвенной  болезни  двенадцатиперстной  кишки,  резко  увеличивается </a:t>
            </a:r>
            <a:r>
              <a:rPr lang="ru-RU" dirty="0" smtClean="0"/>
              <a:t>частота  </a:t>
            </a:r>
            <a:r>
              <a:rPr lang="ru-RU" dirty="0"/>
              <a:t>развития  </a:t>
            </a:r>
            <a:r>
              <a:rPr lang="ru-RU" dirty="0" err="1"/>
              <a:t>аденокарциномы</a:t>
            </a:r>
            <a:r>
              <a:rPr lang="ru-RU" dirty="0"/>
              <a:t>.  </a:t>
            </a:r>
          </a:p>
        </p:txBody>
      </p:sp>
    </p:spTree>
    <p:extLst>
      <p:ext uri="{BB962C8B-B14F-4D97-AF65-F5344CB8AC3E}">
        <p14:creationId xmlns:p14="http://schemas.microsoft.com/office/powerpoint/2010/main" val="344365023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156920"/>
          </a:xfrm>
        </p:spPr>
        <p:txBody>
          <a:bodyPr>
            <a:normAutofit/>
          </a:bodyPr>
          <a:lstStyle/>
          <a:p>
            <a:r>
              <a:rPr lang="ru-RU" sz="3200" dirty="0">
                <a:solidFill>
                  <a:srgbClr val="FF0000"/>
                </a:solidFill>
              </a:rPr>
              <a:t>Синдром       нарушенного       </a:t>
            </a:r>
            <a:r>
              <a:rPr lang="ru-RU" sz="3200" dirty="0" smtClean="0">
                <a:solidFill>
                  <a:srgbClr val="FF0000"/>
                </a:solidFill>
              </a:rPr>
              <a:t>всасывания</a:t>
            </a:r>
            <a:r>
              <a:rPr lang="ru-RU" sz="3200" dirty="0" smtClean="0"/>
              <a:t>.</a:t>
            </a:r>
            <a:br>
              <a:rPr lang="ru-RU" sz="3200" dirty="0" smtClean="0"/>
            </a:br>
            <a:r>
              <a:rPr lang="ru-RU" sz="2700" dirty="0" smtClean="0">
                <a:solidFill>
                  <a:schemeClr val="tx1"/>
                </a:solidFill>
              </a:rPr>
              <a:t>Причинами       </a:t>
            </a:r>
            <a:r>
              <a:rPr lang="ru-RU" sz="2700" dirty="0">
                <a:solidFill>
                  <a:schemeClr val="tx1"/>
                </a:solidFill>
              </a:rPr>
              <a:t>нарушения </a:t>
            </a:r>
            <a:r>
              <a:rPr lang="ru-RU" sz="2700" dirty="0" smtClean="0">
                <a:solidFill>
                  <a:schemeClr val="tx1"/>
                </a:solidFill>
              </a:rPr>
              <a:t>переваривания  </a:t>
            </a:r>
            <a:r>
              <a:rPr lang="ru-RU" sz="2700" dirty="0">
                <a:solidFill>
                  <a:schemeClr val="tx1"/>
                </a:solidFill>
              </a:rPr>
              <a:t>и  всасывания  пищи  у  пациентов,  перенесших  оперативное </a:t>
            </a:r>
            <a:r>
              <a:rPr lang="ru-RU" sz="2700" dirty="0" smtClean="0">
                <a:solidFill>
                  <a:schemeClr val="tx1"/>
                </a:solidFill>
              </a:rPr>
              <a:t>лечение  </a:t>
            </a:r>
            <a:r>
              <a:rPr lang="ru-RU" sz="2700" dirty="0">
                <a:solidFill>
                  <a:schemeClr val="tx1"/>
                </a:solidFill>
              </a:rPr>
              <a:t>язвенной  болезни,  выступают:  ускоренное  опорожнение  желудка, </a:t>
            </a:r>
            <a:r>
              <a:rPr lang="ru-RU" sz="2700" dirty="0" smtClean="0">
                <a:solidFill>
                  <a:schemeClr val="tx1"/>
                </a:solidFill>
              </a:rPr>
              <a:t>плохое  </a:t>
            </a:r>
            <a:r>
              <a:rPr lang="ru-RU" sz="2700" dirty="0">
                <a:solidFill>
                  <a:schemeClr val="tx1"/>
                </a:solidFill>
              </a:rPr>
              <a:t>перемешиванием  пищи  в  желудке,  снижение  концентрации  желчи  в </a:t>
            </a:r>
            <a:r>
              <a:rPr lang="ru-RU" sz="2700" dirty="0" smtClean="0">
                <a:solidFill>
                  <a:schemeClr val="tx1"/>
                </a:solidFill>
              </a:rPr>
              <a:t>кишечнике</a:t>
            </a:r>
            <a:r>
              <a:rPr lang="ru-RU" sz="2700" dirty="0">
                <a:solidFill>
                  <a:schemeClr val="tx1"/>
                </a:solidFill>
              </a:rPr>
              <a:t>,   ускоренный   пассаж   химуса   по   тонко   кишке,   снижение   или </a:t>
            </a:r>
            <a:r>
              <a:rPr lang="ru-RU" sz="2700" dirty="0" smtClean="0">
                <a:solidFill>
                  <a:schemeClr val="tx1"/>
                </a:solidFill>
              </a:rPr>
              <a:t>замедление </a:t>
            </a:r>
            <a:r>
              <a:rPr lang="ru-RU" sz="2700" dirty="0">
                <a:solidFill>
                  <a:schemeClr val="tx1"/>
                </a:solidFill>
              </a:rPr>
              <a:t>секреции панкреатического сока в ответ на приём пищи</a:t>
            </a:r>
          </a:p>
        </p:txBody>
      </p:sp>
    </p:spTree>
    <p:extLst>
      <p:ext uri="{BB962C8B-B14F-4D97-AF65-F5344CB8AC3E}">
        <p14:creationId xmlns:p14="http://schemas.microsoft.com/office/powerpoint/2010/main" val="314956866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5976664"/>
          </a:xfrm>
        </p:spPr>
        <p:txBody>
          <a:bodyPr>
            <a:normAutofit fontScale="90000"/>
          </a:bodyPr>
          <a:lstStyle/>
          <a:p>
            <a:r>
              <a:rPr lang="ru-RU" sz="2800" dirty="0">
                <a:solidFill>
                  <a:srgbClr val="FF0000"/>
                </a:solidFill>
              </a:rPr>
              <a:t>Остеопороз и </a:t>
            </a:r>
            <a:r>
              <a:rPr lang="ru-RU" sz="2800" dirty="0" smtClean="0">
                <a:solidFill>
                  <a:srgbClr val="FF0000"/>
                </a:solidFill>
              </a:rPr>
              <a:t>остеомаляция</a:t>
            </a:r>
            <a:br>
              <a:rPr lang="ru-RU" sz="2800" dirty="0" smtClean="0">
                <a:solidFill>
                  <a:srgbClr val="FF0000"/>
                </a:solidFill>
              </a:rPr>
            </a:br>
            <a:r>
              <a:rPr lang="ru-RU" sz="2800" dirty="0" smtClean="0"/>
              <a:t>наблюдаются </a:t>
            </a:r>
            <a:r>
              <a:rPr lang="ru-RU" sz="2800" dirty="0"/>
              <a:t>чаще после резекции желудка, </a:t>
            </a:r>
            <a:r>
              <a:rPr lang="ru-RU" sz="2800" dirty="0" smtClean="0"/>
              <a:t>чем   </a:t>
            </a:r>
            <a:r>
              <a:rPr lang="ru-RU" sz="2800" dirty="0"/>
              <a:t>после   ваготомии   с   </a:t>
            </a:r>
            <a:r>
              <a:rPr lang="ru-RU" sz="2800" dirty="0" err="1"/>
              <a:t>пилоропластикой</a:t>
            </a:r>
            <a:r>
              <a:rPr lang="ru-RU" sz="2800" dirty="0"/>
              <a:t>,   и   обусловлены   нарушением </a:t>
            </a:r>
            <a:r>
              <a:rPr lang="ru-RU" sz="2800" dirty="0" smtClean="0"/>
              <a:t>всасывания  </a:t>
            </a:r>
            <a:r>
              <a:rPr lang="ru-RU" sz="2800" dirty="0"/>
              <a:t>кальция  и  витамина  D.  Рентгенологические  признаки  остеопороза </a:t>
            </a:r>
            <a:r>
              <a:rPr lang="ru-RU" sz="2800" dirty="0" smtClean="0"/>
              <a:t>проявляются   </a:t>
            </a:r>
            <a:r>
              <a:rPr lang="ru-RU" sz="2800" dirty="0"/>
              <a:t>лишь   через   несколько   лет   после   операции.   Больных   могут </a:t>
            </a:r>
            <a:r>
              <a:rPr lang="ru-RU" sz="2800" dirty="0" smtClean="0"/>
              <a:t>беспокоить боль  </a:t>
            </a:r>
            <a:r>
              <a:rPr lang="ru-RU" sz="2800" dirty="0"/>
              <a:t>в  костях  или  патологические  переломы.  При  остеомаляции </a:t>
            </a:r>
            <a:r>
              <a:rPr lang="ru-RU" sz="2800" dirty="0" smtClean="0"/>
              <a:t>обычно </a:t>
            </a:r>
            <a:r>
              <a:rPr lang="ru-RU" sz="2800" dirty="0"/>
              <a:t>повышена активность щелочной фосфатазы и снижен уровень кальция </a:t>
            </a:r>
            <a:r>
              <a:rPr lang="ru-RU" sz="2800" dirty="0" smtClean="0"/>
              <a:t>в </a:t>
            </a:r>
            <a:r>
              <a:rPr lang="ru-RU" sz="2800" dirty="0"/>
              <a:t>сыворотке крови. Таким пациентам следует принимать препараты кальция и </a:t>
            </a:r>
            <a:br>
              <a:rPr lang="ru-RU" sz="2800" dirty="0"/>
            </a:br>
            <a:r>
              <a:rPr lang="ru-RU" sz="2800" dirty="0"/>
              <a:t>витамина D. </a:t>
            </a:r>
          </a:p>
        </p:txBody>
      </p:sp>
    </p:spTree>
    <p:extLst>
      <p:ext uri="{BB962C8B-B14F-4D97-AF65-F5344CB8AC3E}">
        <p14:creationId xmlns:p14="http://schemas.microsoft.com/office/powerpoint/2010/main" val="322613630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5184576"/>
          </a:xfrm>
        </p:spPr>
        <p:txBody>
          <a:bodyPr>
            <a:normAutofit/>
          </a:bodyPr>
          <a:lstStyle/>
          <a:p>
            <a:r>
              <a:rPr lang="ru-RU" sz="3200" dirty="0">
                <a:solidFill>
                  <a:srgbClr val="FF0000"/>
                </a:solidFill>
              </a:rPr>
              <a:t>Гематологические   осложнения</a:t>
            </a:r>
            <a:r>
              <a:rPr lang="ru-RU" sz="3200" dirty="0"/>
              <a:t>.   Анемия   у   больных   после   резекции </a:t>
            </a:r>
            <a:r>
              <a:rPr lang="ru-RU" sz="3200" dirty="0" smtClean="0"/>
              <a:t>желудка   </a:t>
            </a:r>
            <a:r>
              <a:rPr lang="ru-RU" sz="3200" dirty="0"/>
              <a:t>по   </a:t>
            </a:r>
            <a:r>
              <a:rPr lang="ru-RU" sz="3200" dirty="0" err="1"/>
              <a:t>Бильрот</a:t>
            </a:r>
            <a:r>
              <a:rPr lang="ru-RU" sz="3200" dirty="0"/>
              <a:t>-II   нарастает   постепенно   и   проявляется   лишь   через </a:t>
            </a:r>
            <a:r>
              <a:rPr lang="ru-RU" sz="3200" dirty="0" smtClean="0"/>
              <a:t>несколько  </a:t>
            </a:r>
            <a:r>
              <a:rPr lang="ru-RU" sz="3200" dirty="0"/>
              <a:t>лет  после  операции,  что    может  быть  результатом  нарушения </a:t>
            </a:r>
            <a:r>
              <a:rPr lang="ru-RU" sz="3200" dirty="0" smtClean="0"/>
              <a:t>всасывания </a:t>
            </a:r>
            <a:r>
              <a:rPr lang="ru-RU" sz="3200" dirty="0"/>
              <a:t>железа или фолиевой кислоты. </a:t>
            </a:r>
          </a:p>
        </p:txBody>
      </p:sp>
    </p:spTree>
    <p:extLst>
      <p:ext uri="{BB962C8B-B14F-4D97-AF65-F5344CB8AC3E}">
        <p14:creationId xmlns:p14="http://schemas.microsoft.com/office/powerpoint/2010/main" val="352377026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96752"/>
            <a:ext cx="8229600" cy="3744416"/>
          </a:xfrm>
        </p:spPr>
        <p:txBody>
          <a:bodyPr>
            <a:normAutofit fontScale="90000"/>
          </a:bodyPr>
          <a:lstStyle/>
          <a:p>
            <a:r>
              <a:rPr lang="ru-RU" sz="3000" dirty="0">
                <a:solidFill>
                  <a:srgbClr val="FF0000"/>
                </a:solidFill>
              </a:rPr>
              <a:t>Индивидуальный  подход  к  определению  стратегического  направления </a:t>
            </a:r>
            <a:r>
              <a:rPr lang="ru-RU" sz="3000" dirty="0" smtClean="0">
                <a:solidFill>
                  <a:srgbClr val="FF0000"/>
                </a:solidFill>
              </a:rPr>
              <a:t>лечения  </a:t>
            </a:r>
            <a:r>
              <a:rPr lang="ru-RU" sz="3000" dirty="0">
                <a:solidFill>
                  <a:srgbClr val="FF0000"/>
                </a:solidFill>
              </a:rPr>
              <a:t>больных  с  </a:t>
            </a:r>
            <a:r>
              <a:rPr lang="ru-RU" sz="3000" dirty="0" err="1">
                <a:solidFill>
                  <a:srgbClr val="FF0000"/>
                </a:solidFill>
              </a:rPr>
              <a:t>гастродуоденальными</a:t>
            </a:r>
            <a:r>
              <a:rPr lang="ru-RU" sz="3000" dirty="0">
                <a:solidFill>
                  <a:srgbClr val="FF0000"/>
                </a:solidFill>
              </a:rPr>
              <a:t>  язвами,  тщательное  соблюдение </a:t>
            </a:r>
            <a:r>
              <a:rPr lang="ru-RU" sz="3000" dirty="0" smtClean="0">
                <a:solidFill>
                  <a:srgbClr val="FF0000"/>
                </a:solidFill>
              </a:rPr>
              <a:t>правил  </a:t>
            </a:r>
            <a:r>
              <a:rPr lang="ru-RU" sz="3000" dirty="0">
                <a:solidFill>
                  <a:srgbClr val="FF0000"/>
                </a:solidFill>
              </a:rPr>
              <a:t>и  техники  выполнения  операций  на  желудке  и  двенадцатиперстной </a:t>
            </a:r>
            <a:r>
              <a:rPr lang="ru-RU" sz="3000" dirty="0" smtClean="0">
                <a:solidFill>
                  <a:srgbClr val="FF0000"/>
                </a:solidFill>
              </a:rPr>
              <a:t>кишке </a:t>
            </a:r>
            <a:r>
              <a:rPr lang="ru-RU" sz="3000" dirty="0">
                <a:solidFill>
                  <a:srgbClr val="FF0000"/>
                </a:solidFill>
              </a:rPr>
              <a:t>являются залогом успеха хирургической коррекции язвенной болезни. </a:t>
            </a:r>
          </a:p>
        </p:txBody>
      </p:sp>
    </p:spTree>
    <p:extLst>
      <p:ext uri="{BB962C8B-B14F-4D97-AF65-F5344CB8AC3E}">
        <p14:creationId xmlns:p14="http://schemas.microsoft.com/office/powerpoint/2010/main" val="2239018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229600" cy="5112568"/>
          </a:xfrm>
        </p:spPr>
        <p:txBody>
          <a:bodyPr>
            <a:normAutofit fontScale="90000"/>
          </a:bodyPr>
          <a:lstStyle/>
          <a:p>
            <a:r>
              <a:rPr lang="ru-RU" sz="3200" i="1" dirty="0">
                <a:solidFill>
                  <a:schemeClr val="tx1"/>
                </a:solidFill>
              </a:rPr>
              <a:t>Курение   увеличивает   риск   возникновения   язвы   двенадцатиперстной </a:t>
            </a:r>
            <a:r>
              <a:rPr lang="ru-RU" sz="3200" i="1" dirty="0" smtClean="0">
                <a:solidFill>
                  <a:schemeClr val="tx1"/>
                </a:solidFill>
              </a:rPr>
              <a:t>кишки </a:t>
            </a:r>
            <a:r>
              <a:rPr lang="ru-RU" sz="3200" i="1" dirty="0">
                <a:solidFill>
                  <a:schemeClr val="tx1"/>
                </a:solidFill>
              </a:rPr>
              <a:t>и снижает эффективность лечения, что связано со снижением секреции </a:t>
            </a:r>
            <a:r>
              <a:rPr lang="ru-RU" sz="3200" i="1" dirty="0" smtClean="0">
                <a:solidFill>
                  <a:schemeClr val="tx1"/>
                </a:solidFill>
              </a:rPr>
              <a:t>бикарбонатов  </a:t>
            </a:r>
            <a:r>
              <a:rPr lang="ru-RU" sz="3200" i="1" dirty="0">
                <a:solidFill>
                  <a:schemeClr val="tx1"/>
                </a:solidFill>
              </a:rPr>
              <a:t>поджелудочной  железой  и  ускоренной  эвакуацией  желудочного </a:t>
            </a:r>
            <a:r>
              <a:rPr lang="ru-RU" sz="3200" i="1" dirty="0" smtClean="0">
                <a:solidFill>
                  <a:schemeClr val="tx1"/>
                </a:solidFill>
              </a:rPr>
              <a:t>содержимого</a:t>
            </a:r>
            <a:r>
              <a:rPr lang="ru-RU" sz="3200" i="1" dirty="0">
                <a:solidFill>
                  <a:schemeClr val="tx1"/>
                </a:solidFill>
              </a:rPr>
              <a:t>,  которые  создают  необходимые  условия  для  инфицирования </a:t>
            </a:r>
            <a:r>
              <a:rPr lang="ru-RU" sz="3200" i="1" dirty="0" err="1" smtClean="0">
                <a:solidFill>
                  <a:schemeClr val="tx1"/>
                </a:solidFill>
              </a:rPr>
              <a:t>Helicobacter</a:t>
            </a:r>
            <a:r>
              <a:rPr lang="ru-RU" sz="3200" i="1" dirty="0" smtClean="0">
                <a:solidFill>
                  <a:schemeClr val="tx1"/>
                </a:solidFill>
              </a:rPr>
              <a:t> </a:t>
            </a:r>
            <a:r>
              <a:rPr lang="ru-RU" sz="3200" i="1" dirty="0" err="1" smtClean="0">
                <a:solidFill>
                  <a:schemeClr val="tx1"/>
                </a:solidFill>
              </a:rPr>
              <a:t>pylori</a:t>
            </a:r>
            <a:r>
              <a:rPr lang="ru-RU" sz="3200" i="1" dirty="0" smtClean="0">
                <a:solidFill>
                  <a:schemeClr val="tx1"/>
                </a:solidFill>
              </a:rPr>
              <a:t>.</a:t>
            </a:r>
            <a:br>
              <a:rPr lang="ru-RU" sz="3200" i="1" dirty="0" smtClean="0">
                <a:solidFill>
                  <a:schemeClr val="tx1"/>
                </a:solidFill>
              </a:rPr>
            </a:br>
            <a:r>
              <a:rPr lang="ru-RU" sz="3200" u="sng" dirty="0" smtClean="0">
                <a:solidFill>
                  <a:schemeClr val="tx1"/>
                </a:solidFill>
              </a:rPr>
              <a:t>На </a:t>
            </a:r>
            <a:r>
              <a:rPr lang="ru-RU" sz="3200" u="sng" dirty="0">
                <a:solidFill>
                  <a:schemeClr val="tx1"/>
                </a:solidFill>
              </a:rPr>
              <a:t>секрецию соляной кислоты в желудке курение не влияет</a:t>
            </a:r>
          </a:p>
        </p:txBody>
      </p:sp>
    </p:spTree>
    <p:extLst>
      <p:ext uri="{BB962C8B-B14F-4D97-AF65-F5344CB8AC3E}">
        <p14:creationId xmlns:p14="http://schemas.microsoft.com/office/powerpoint/2010/main" val="294754302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492896"/>
            <a:ext cx="8229600" cy="1219200"/>
          </a:xfrm>
        </p:spPr>
        <p:txBody>
          <a:bodyPr>
            <a:noAutofit/>
          </a:bodyPr>
          <a:lstStyle/>
          <a:p>
            <a:r>
              <a:rPr lang="ru-RU" sz="8800" dirty="0" smtClean="0">
                <a:latin typeface="Gabriola" pitchFamily="82" charset="0"/>
              </a:rPr>
              <a:t>Спасибо за внимание</a:t>
            </a:r>
            <a:endParaRPr lang="ru-RU" sz="8800" dirty="0">
              <a:latin typeface="Gabriola" pitchFamily="82" charset="0"/>
            </a:endParaRPr>
          </a:p>
        </p:txBody>
      </p:sp>
    </p:spTree>
    <p:extLst>
      <p:ext uri="{BB962C8B-B14F-4D97-AF65-F5344CB8AC3E}">
        <p14:creationId xmlns:p14="http://schemas.microsoft.com/office/powerpoint/2010/main" val="2841242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5544616"/>
          </a:xfrm>
        </p:spPr>
        <p:txBody>
          <a:bodyPr>
            <a:noAutofit/>
          </a:bodyPr>
          <a:lstStyle/>
          <a:p>
            <a:r>
              <a:rPr lang="ru-RU" sz="2800" b="1" i="1" dirty="0">
                <a:solidFill>
                  <a:schemeClr val="tx1"/>
                </a:solidFill>
              </a:rPr>
              <a:t>Язва двенадцатиперстной кишки у пациентов моложе 15 лет встречается </a:t>
            </a:r>
            <a:r>
              <a:rPr lang="ru-RU" sz="2800" b="1" i="1" dirty="0" smtClean="0">
                <a:solidFill>
                  <a:schemeClr val="tx1"/>
                </a:solidFill>
              </a:rPr>
              <a:t>редко</a:t>
            </a:r>
            <a:r>
              <a:rPr lang="ru-RU" sz="2800" b="1" i="1" dirty="0">
                <a:solidFill>
                  <a:schemeClr val="tx1"/>
                </a:solidFill>
              </a:rPr>
              <a:t>,  а  язва  желудка  встречается  даже  у  пятилетних  </a:t>
            </a:r>
            <a:r>
              <a:rPr lang="ru-RU" sz="2800" b="1" i="1" dirty="0" smtClean="0">
                <a:solidFill>
                  <a:schemeClr val="tx1"/>
                </a:solidFill>
              </a:rPr>
              <a:t>детей.</a:t>
            </a:r>
            <a:br>
              <a:rPr lang="ru-RU" sz="2800" b="1" i="1" dirty="0" smtClean="0">
                <a:solidFill>
                  <a:schemeClr val="tx1"/>
                </a:solidFill>
              </a:rPr>
            </a:br>
            <a:r>
              <a:rPr lang="ru-RU" sz="2800" dirty="0" smtClean="0">
                <a:solidFill>
                  <a:schemeClr val="tx1"/>
                </a:solidFill>
              </a:rPr>
              <a:t>Возможно</a:t>
            </a:r>
            <a:r>
              <a:rPr lang="ru-RU" sz="2800" dirty="0">
                <a:solidFill>
                  <a:schemeClr val="tx1"/>
                </a:solidFill>
              </a:rPr>
              <a:t>, </a:t>
            </a:r>
            <a:r>
              <a:rPr lang="ru-RU" sz="2800" dirty="0" smtClean="0">
                <a:solidFill>
                  <a:schemeClr val="tx1"/>
                </a:solidFill>
              </a:rPr>
              <a:t>язвенная   </a:t>
            </a:r>
            <a:r>
              <a:rPr lang="ru-RU" sz="2800" dirty="0">
                <a:solidFill>
                  <a:schemeClr val="tx1"/>
                </a:solidFill>
              </a:rPr>
              <a:t>болезнь   двенадцатиперстной   кишки   развивается   только   у   тех </a:t>
            </a:r>
            <a:r>
              <a:rPr lang="ru-RU" sz="2800" dirty="0" smtClean="0">
                <a:solidFill>
                  <a:schemeClr val="tx1"/>
                </a:solidFill>
              </a:rPr>
              <a:t>пациентов</a:t>
            </a:r>
            <a:r>
              <a:rPr lang="ru-RU" sz="2800" dirty="0">
                <a:solidFill>
                  <a:schemeClr val="tx1"/>
                </a:solidFill>
              </a:rPr>
              <a:t>, которые были инфицированы </a:t>
            </a:r>
            <a:r>
              <a:rPr lang="ru-RU" sz="2800" dirty="0" err="1">
                <a:solidFill>
                  <a:schemeClr val="tx1"/>
                </a:solidFill>
              </a:rPr>
              <a:t>Helicobacter</a:t>
            </a:r>
            <a:r>
              <a:rPr lang="ru-RU" sz="2800" dirty="0">
                <a:solidFill>
                  <a:schemeClr val="tx1"/>
                </a:solidFill>
              </a:rPr>
              <a:t> </a:t>
            </a:r>
            <a:r>
              <a:rPr lang="ru-RU" sz="2800" dirty="0" err="1">
                <a:solidFill>
                  <a:schemeClr val="tx1"/>
                </a:solidFill>
              </a:rPr>
              <a:t>pylori</a:t>
            </a:r>
            <a:r>
              <a:rPr lang="ru-RU" sz="2800" dirty="0">
                <a:solidFill>
                  <a:schemeClr val="tx1"/>
                </a:solidFill>
              </a:rPr>
              <a:t> в позднем детском </a:t>
            </a:r>
            <a:r>
              <a:rPr lang="ru-RU" sz="2800" dirty="0" smtClean="0">
                <a:solidFill>
                  <a:schemeClr val="tx1"/>
                </a:solidFill>
              </a:rPr>
              <a:t>или </a:t>
            </a:r>
            <a:r>
              <a:rPr lang="ru-RU" sz="2800" dirty="0">
                <a:solidFill>
                  <a:schemeClr val="tx1"/>
                </a:solidFill>
              </a:rPr>
              <a:t>в зрелом возрасте, так как с этого времени количество обкладочных клеток </a:t>
            </a:r>
            <a:br>
              <a:rPr lang="ru-RU" sz="2800" dirty="0">
                <a:solidFill>
                  <a:schemeClr val="tx1"/>
                </a:solidFill>
              </a:rPr>
            </a:br>
            <a:r>
              <a:rPr lang="ru-RU" sz="2800" dirty="0">
                <a:solidFill>
                  <a:schemeClr val="tx1"/>
                </a:solidFill>
              </a:rPr>
              <a:t>не меняется</a:t>
            </a:r>
          </a:p>
        </p:txBody>
      </p:sp>
    </p:spTree>
    <p:extLst>
      <p:ext uri="{BB962C8B-B14F-4D97-AF65-F5344CB8AC3E}">
        <p14:creationId xmlns:p14="http://schemas.microsoft.com/office/powerpoint/2010/main" val="587889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229600" cy="5616624"/>
          </a:xfrm>
        </p:spPr>
        <p:txBody>
          <a:bodyPr>
            <a:normAutofit/>
          </a:bodyPr>
          <a:lstStyle/>
          <a:p>
            <a:r>
              <a:rPr lang="ru-RU" dirty="0"/>
              <a:t> </a:t>
            </a:r>
            <a:r>
              <a:rPr lang="ru-RU" sz="3700" dirty="0" smtClean="0">
                <a:solidFill>
                  <a:srgbClr val="FF0000"/>
                </a:solidFill>
              </a:rPr>
              <a:t>Защитные факторы</a:t>
            </a:r>
            <a:r>
              <a:rPr lang="ru-RU" sz="3700" dirty="0" smtClean="0">
                <a:solidFill>
                  <a:schemeClr val="tx1"/>
                </a:solidFill>
              </a:rPr>
              <a:t> Механизмы    </a:t>
            </a:r>
            <a:r>
              <a:rPr lang="ru-RU" sz="3700" dirty="0">
                <a:solidFill>
                  <a:schemeClr val="tx1"/>
                </a:solidFill>
              </a:rPr>
              <a:t>естественной    защиты </a:t>
            </a:r>
            <a:r>
              <a:rPr lang="ru-RU" sz="3700" dirty="0" smtClean="0">
                <a:solidFill>
                  <a:schemeClr val="tx1"/>
                </a:solidFill>
              </a:rPr>
              <a:t>слизистой     </a:t>
            </a:r>
            <a:r>
              <a:rPr lang="ru-RU" sz="3700" dirty="0">
                <a:solidFill>
                  <a:schemeClr val="tx1"/>
                </a:solidFill>
              </a:rPr>
              <a:t>желудка     и     двенадцатиперстной     кишки,     противостоящие </a:t>
            </a:r>
            <a:r>
              <a:rPr lang="ru-RU" sz="3700" dirty="0" smtClean="0">
                <a:solidFill>
                  <a:schemeClr val="tx1"/>
                </a:solidFill>
              </a:rPr>
              <a:t>повреждающему </a:t>
            </a:r>
            <a:r>
              <a:rPr lang="ru-RU" sz="3700" dirty="0">
                <a:solidFill>
                  <a:schemeClr val="tx1"/>
                </a:solidFill>
              </a:rPr>
              <a:t>действию соляной кислоты и пепсина, полностью не изучены. </a:t>
            </a:r>
            <a:br>
              <a:rPr lang="ru-RU" sz="3700" dirty="0">
                <a:solidFill>
                  <a:schemeClr val="tx1"/>
                </a:solidFill>
              </a:rPr>
            </a:br>
            <a:endParaRPr lang="ru-RU" sz="3700" dirty="0">
              <a:solidFill>
                <a:schemeClr val="tx1"/>
              </a:solidFill>
            </a:endParaRPr>
          </a:p>
        </p:txBody>
      </p:sp>
    </p:spTree>
    <p:extLst>
      <p:ext uri="{BB962C8B-B14F-4D97-AF65-F5344CB8AC3E}">
        <p14:creationId xmlns:p14="http://schemas.microsoft.com/office/powerpoint/2010/main" val="3231395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764704"/>
            <a:ext cx="7560840"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020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5400600"/>
          </a:xfrm>
        </p:spPr>
        <p:txBody>
          <a:bodyPr>
            <a:normAutofit/>
          </a:bodyPr>
          <a:lstStyle/>
          <a:p>
            <a:r>
              <a:rPr lang="ru-RU" sz="2800" dirty="0">
                <a:solidFill>
                  <a:srgbClr val="FF0000"/>
                </a:solidFill>
              </a:rPr>
              <a:t>Хирургическая анатомия желудка и двенадцатиперстной </a:t>
            </a:r>
            <a:r>
              <a:rPr lang="ru-RU" sz="2800" dirty="0" smtClean="0">
                <a:solidFill>
                  <a:srgbClr val="FF0000"/>
                </a:solidFill>
              </a:rPr>
              <a:t>кишки</a:t>
            </a:r>
            <a:br>
              <a:rPr lang="ru-RU" sz="2800" dirty="0" smtClean="0">
                <a:solidFill>
                  <a:srgbClr val="FF0000"/>
                </a:solidFill>
              </a:rPr>
            </a:br>
            <a:r>
              <a:rPr lang="ru-RU" sz="2800" dirty="0"/>
              <a:t/>
            </a:r>
            <a:br>
              <a:rPr lang="ru-RU" sz="2800" dirty="0"/>
            </a:br>
            <a:r>
              <a:rPr lang="ru-RU" sz="2800" dirty="0"/>
              <a:t>Большая  часть  желудка  (3/4)  расположена  в  левом  подреберье  и  только </a:t>
            </a:r>
            <a:r>
              <a:rPr lang="ru-RU" sz="2800" dirty="0" smtClean="0"/>
              <a:t>1/4  </a:t>
            </a:r>
            <a:r>
              <a:rPr lang="ru-RU" sz="2800" dirty="0"/>
              <a:t>находится  в  эпигастральной  области.  Положение  желудка  изменчиво  и </a:t>
            </a:r>
            <a:r>
              <a:rPr lang="ru-RU" sz="2800" dirty="0" smtClean="0"/>
              <a:t>зависит   </a:t>
            </a:r>
            <a:r>
              <a:rPr lang="ru-RU" sz="2800" dirty="0"/>
              <a:t>от   степени   его   наполнения,   возраста,   формы   грудной   клетки, </a:t>
            </a:r>
            <a:r>
              <a:rPr lang="ru-RU" sz="2800" dirty="0" smtClean="0"/>
              <a:t>конституции</a:t>
            </a:r>
            <a:r>
              <a:rPr lang="ru-RU" sz="2800" dirty="0"/>
              <a:t>.   </a:t>
            </a:r>
          </a:p>
        </p:txBody>
      </p:sp>
    </p:spTree>
    <p:extLst>
      <p:ext uri="{BB962C8B-B14F-4D97-AF65-F5344CB8AC3E}">
        <p14:creationId xmlns:p14="http://schemas.microsoft.com/office/powerpoint/2010/main" val="4077870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4248472"/>
          </a:xfrm>
        </p:spPr>
        <p:txBody>
          <a:bodyPr>
            <a:normAutofit fontScale="90000"/>
          </a:bodyPr>
          <a:lstStyle/>
          <a:p>
            <a:r>
              <a:rPr lang="ru-RU" sz="3200" dirty="0">
                <a:solidFill>
                  <a:schemeClr val="tx1"/>
                </a:solidFill>
              </a:rPr>
              <a:t>Передняя поверхность желудка прикрыта справа печенью, слева реберной </a:t>
            </a:r>
            <a:r>
              <a:rPr lang="ru-RU" sz="3200" dirty="0" smtClean="0">
                <a:solidFill>
                  <a:schemeClr val="tx1"/>
                </a:solidFill>
              </a:rPr>
              <a:t>частью </a:t>
            </a:r>
            <a:r>
              <a:rPr lang="ru-RU" sz="3200" dirty="0">
                <a:solidFill>
                  <a:schemeClr val="tx1"/>
                </a:solidFill>
              </a:rPr>
              <a:t>диафрагмы; часть передней стенки желудка прилежит непосредственно </a:t>
            </a:r>
            <a:r>
              <a:rPr lang="ru-RU" sz="3200" dirty="0" smtClean="0">
                <a:solidFill>
                  <a:schemeClr val="tx1"/>
                </a:solidFill>
              </a:rPr>
              <a:t>к  </a:t>
            </a:r>
            <a:r>
              <a:rPr lang="ru-RU" sz="3200" dirty="0">
                <a:solidFill>
                  <a:schemeClr val="tx1"/>
                </a:solidFill>
              </a:rPr>
              <a:t>передней  брюшной  стенке.  Малая  кривизна  прикрыта  левой  долей  </a:t>
            </a:r>
            <a:r>
              <a:rPr lang="ru-RU" sz="3200" dirty="0" smtClean="0">
                <a:solidFill>
                  <a:schemeClr val="tx1"/>
                </a:solidFill>
              </a:rPr>
              <a:t>печени, большая   </a:t>
            </a:r>
            <a:r>
              <a:rPr lang="ru-RU" sz="3200" dirty="0">
                <a:solidFill>
                  <a:schemeClr val="tx1"/>
                </a:solidFill>
              </a:rPr>
              <a:t>кривизна   граничит   с   поперечно-ободочной   кишкой</a:t>
            </a:r>
          </a:p>
        </p:txBody>
      </p:sp>
    </p:spTree>
    <p:extLst>
      <p:ext uri="{BB962C8B-B14F-4D97-AF65-F5344CB8AC3E}">
        <p14:creationId xmlns:p14="http://schemas.microsoft.com/office/powerpoint/2010/main" val="3468449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539552" y="332656"/>
            <a:ext cx="7920880" cy="6048672"/>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640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764704"/>
            <a:ext cx="8229600" cy="5220816"/>
          </a:xfrm>
        </p:spPr>
        <p:txBody>
          <a:bodyPr>
            <a:normAutofit/>
          </a:bodyPr>
          <a:lstStyle/>
          <a:p>
            <a:r>
              <a:rPr lang="ru-RU" sz="3200" dirty="0">
                <a:solidFill>
                  <a:srgbClr val="FF0000"/>
                </a:solidFill>
              </a:rPr>
              <a:t>Отток лимфы </a:t>
            </a:r>
            <a:r>
              <a:rPr lang="ru-RU" sz="3200" dirty="0"/>
              <a:t>от желудка происходит по четырём коллекторам: </a:t>
            </a:r>
            <a:br>
              <a:rPr lang="ru-RU" sz="3200" dirty="0"/>
            </a:br>
            <a:endParaRPr lang="ru-RU" sz="3200" dirty="0"/>
          </a:p>
        </p:txBody>
      </p:sp>
    </p:spTree>
    <p:extLst>
      <p:ext uri="{BB962C8B-B14F-4D97-AF65-F5344CB8AC3E}">
        <p14:creationId xmlns:p14="http://schemas.microsoft.com/office/powerpoint/2010/main" val="848274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5076800"/>
          </a:xfrm>
        </p:spPr>
        <p:txBody>
          <a:bodyPr>
            <a:noAutofit/>
          </a:bodyPr>
          <a:lstStyle/>
          <a:p>
            <a:r>
              <a:rPr lang="ru-RU" sz="2600" dirty="0">
                <a:solidFill>
                  <a:schemeClr val="tx1"/>
                </a:solidFill>
              </a:rPr>
              <a:t>Иннервация   желудка   осуществляется   ветвями   блуждающих   нервов. </a:t>
            </a:r>
            <a:br>
              <a:rPr lang="ru-RU" sz="2600" dirty="0">
                <a:solidFill>
                  <a:schemeClr val="tx1"/>
                </a:solidFill>
              </a:rPr>
            </a:br>
            <a:r>
              <a:rPr lang="ru-RU" sz="2600" dirty="0">
                <a:solidFill>
                  <a:schemeClr val="tx1"/>
                </a:solidFill>
              </a:rPr>
              <a:t>Передний  (левый)  ствол  блуждающего  нерва  расположен  в  рыхлой  клетчатке </a:t>
            </a:r>
            <a:r>
              <a:rPr lang="ru-RU" sz="2600" dirty="0" smtClean="0">
                <a:solidFill>
                  <a:schemeClr val="tx1"/>
                </a:solidFill>
              </a:rPr>
              <a:t>между    </a:t>
            </a:r>
            <a:r>
              <a:rPr lang="ru-RU" sz="2600" dirty="0">
                <a:solidFill>
                  <a:schemeClr val="tx1"/>
                </a:solidFill>
              </a:rPr>
              <a:t>передней    поверхностью    пищевода    и    желудочно-диафрагмальной </a:t>
            </a:r>
            <a:r>
              <a:rPr lang="ru-RU" sz="2600" dirty="0" smtClean="0">
                <a:solidFill>
                  <a:schemeClr val="tx1"/>
                </a:solidFill>
              </a:rPr>
              <a:t>связкой</a:t>
            </a:r>
            <a:r>
              <a:rPr lang="ru-RU" sz="2600" dirty="0">
                <a:solidFill>
                  <a:schemeClr val="tx1"/>
                </a:solidFill>
              </a:rPr>
              <a:t>, чаще всего (2/3 наблюдений) ближе к правому краю пищевода. У 1/3 </a:t>
            </a:r>
            <a:r>
              <a:rPr lang="ru-RU" sz="2600" dirty="0" smtClean="0">
                <a:solidFill>
                  <a:schemeClr val="tx1"/>
                </a:solidFill>
              </a:rPr>
              <a:t>пациентов  </a:t>
            </a:r>
            <a:r>
              <a:rPr lang="ru-RU" sz="2600" dirty="0">
                <a:solidFill>
                  <a:schemeClr val="tx1"/>
                </a:solidFill>
              </a:rPr>
              <a:t>имеется  добавочная  ветвь  переднего  блуждающего  нерва,  который </a:t>
            </a:r>
            <a:r>
              <a:rPr lang="ru-RU" sz="2600" dirty="0" smtClean="0">
                <a:solidFill>
                  <a:schemeClr val="tx1"/>
                </a:solidFill>
              </a:rPr>
              <a:t>располагается  </a:t>
            </a:r>
            <a:r>
              <a:rPr lang="ru-RU" sz="2600" dirty="0">
                <a:solidFill>
                  <a:schemeClr val="tx1"/>
                </a:solidFill>
              </a:rPr>
              <a:t>ближе  к  левому  краю  пищевода,  имеет  значительно  меньший </a:t>
            </a:r>
            <a:r>
              <a:rPr lang="ru-RU" sz="2600" dirty="0" smtClean="0">
                <a:solidFill>
                  <a:schemeClr val="tx1"/>
                </a:solidFill>
              </a:rPr>
              <a:t>диаметр  </a:t>
            </a:r>
            <a:r>
              <a:rPr lang="ru-RU" sz="2600" dirty="0">
                <a:solidFill>
                  <a:schemeClr val="tx1"/>
                </a:solidFill>
              </a:rPr>
              <a:t>и  может  остаться  незамеченным  во  время  операции  –  криминальная </a:t>
            </a:r>
            <a:r>
              <a:rPr lang="ru-RU" sz="2600" dirty="0" smtClean="0">
                <a:solidFill>
                  <a:schemeClr val="tx1"/>
                </a:solidFill>
              </a:rPr>
              <a:t>ветвь  </a:t>
            </a:r>
            <a:r>
              <a:rPr lang="ru-RU" sz="2600" dirty="0" err="1">
                <a:solidFill>
                  <a:schemeClr val="tx1"/>
                </a:solidFill>
              </a:rPr>
              <a:t>Грасси</a:t>
            </a:r>
            <a:endParaRPr lang="ru-RU" sz="2600" dirty="0">
              <a:solidFill>
                <a:schemeClr val="tx1"/>
              </a:solidFill>
            </a:endParaRPr>
          </a:p>
        </p:txBody>
      </p:sp>
    </p:spTree>
    <p:extLst>
      <p:ext uri="{BB962C8B-B14F-4D97-AF65-F5344CB8AC3E}">
        <p14:creationId xmlns:p14="http://schemas.microsoft.com/office/powerpoint/2010/main" val="778400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52400"/>
            <a:ext cx="8229600" cy="6300936"/>
          </a:xfrm>
        </p:spPr>
        <p:txBody>
          <a:bodyPr>
            <a:normAutofit fontScale="90000"/>
          </a:bodyPr>
          <a:lstStyle/>
          <a:p>
            <a:r>
              <a:rPr lang="ru-RU" sz="3600" dirty="0">
                <a:solidFill>
                  <a:srgbClr val="FF0000"/>
                </a:solidFill>
                <a:effectLst/>
              </a:rPr>
              <a:t>Язвенная болезнь</a:t>
            </a:r>
            <a:r>
              <a:rPr lang="ru-RU" sz="3600" dirty="0">
                <a:solidFill>
                  <a:schemeClr val="tx1"/>
                </a:solidFill>
                <a:effectLst/>
              </a:rPr>
              <a:t> - это хроническое рецидивирующее заболевание, протекающее с чередованием периодов обострения и ремиссии, при котором в результате нарушения нервных и гуморальных механизмов, регулирующих секреторно-трофические процессы, под воздействием соляной кислоты и пепсина в желудке и двенадцатиперстной кишке образуются язвы.</a:t>
            </a:r>
            <a:endParaRPr lang="ru-RU" sz="3600" dirty="0">
              <a:solidFill>
                <a:schemeClr val="tx1"/>
              </a:solidFill>
            </a:endParaRPr>
          </a:p>
        </p:txBody>
      </p:sp>
    </p:spTree>
    <p:extLst>
      <p:ext uri="{BB962C8B-B14F-4D97-AF65-F5344CB8AC3E}">
        <p14:creationId xmlns:p14="http://schemas.microsoft.com/office/powerpoint/2010/main" val="92760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4608512"/>
          </a:xfrm>
        </p:spPr>
        <p:txBody>
          <a:bodyPr>
            <a:normAutofit fontScale="90000"/>
          </a:bodyPr>
          <a:lstStyle/>
          <a:p>
            <a:r>
              <a:rPr lang="ru-RU" sz="3200" dirty="0">
                <a:solidFill>
                  <a:schemeClr val="tx1"/>
                </a:solidFill>
              </a:rPr>
              <a:t>Двенадцатиперстная  кишка  расположена  на  задней  брюшной  стенке  на </a:t>
            </a:r>
            <a:r>
              <a:rPr lang="ru-RU" sz="3200" dirty="0" smtClean="0">
                <a:solidFill>
                  <a:schemeClr val="tx1"/>
                </a:solidFill>
              </a:rPr>
              <a:t>уровне    </a:t>
            </a:r>
            <a:r>
              <a:rPr lang="en-US" sz="3200" dirty="0">
                <a:solidFill>
                  <a:schemeClr val="tx1"/>
                </a:solidFill>
              </a:rPr>
              <a:t>I-III    </a:t>
            </a:r>
            <a:r>
              <a:rPr lang="ru-RU" sz="3200" dirty="0">
                <a:solidFill>
                  <a:schemeClr val="tx1"/>
                </a:solidFill>
              </a:rPr>
              <a:t>поясничных    позвонков    и    подразделяется    на:    верхнюю </a:t>
            </a:r>
            <a:r>
              <a:rPr lang="ru-RU" sz="3200" dirty="0" smtClean="0">
                <a:solidFill>
                  <a:schemeClr val="tx1"/>
                </a:solidFill>
              </a:rPr>
              <a:t>горизонтальную </a:t>
            </a:r>
            <a:r>
              <a:rPr lang="ru-RU" sz="3200" dirty="0">
                <a:solidFill>
                  <a:schemeClr val="tx1"/>
                </a:solidFill>
              </a:rPr>
              <a:t>часть (</a:t>
            </a:r>
            <a:r>
              <a:rPr lang="en-US" sz="3200" dirty="0">
                <a:solidFill>
                  <a:schemeClr val="tx1"/>
                </a:solidFill>
              </a:rPr>
              <a:t>pars </a:t>
            </a:r>
            <a:r>
              <a:rPr lang="en-US" sz="3200" dirty="0" err="1">
                <a:solidFill>
                  <a:schemeClr val="tx1"/>
                </a:solidFill>
              </a:rPr>
              <a:t>horizontalis</a:t>
            </a:r>
            <a:r>
              <a:rPr lang="en-US" sz="3200" dirty="0">
                <a:solidFill>
                  <a:schemeClr val="tx1"/>
                </a:solidFill>
              </a:rPr>
              <a:t> superior), </a:t>
            </a:r>
            <a:r>
              <a:rPr lang="ru-RU" sz="3200" dirty="0">
                <a:solidFill>
                  <a:schemeClr val="tx1"/>
                </a:solidFill>
              </a:rPr>
              <a:t>нисходящую (</a:t>
            </a:r>
            <a:r>
              <a:rPr lang="en-US" sz="3200" dirty="0">
                <a:solidFill>
                  <a:schemeClr val="tx1"/>
                </a:solidFill>
              </a:rPr>
              <a:t>pars </a:t>
            </a:r>
            <a:r>
              <a:rPr lang="en-US" sz="3200" dirty="0" err="1">
                <a:solidFill>
                  <a:schemeClr val="tx1"/>
                </a:solidFill>
              </a:rPr>
              <a:t>descendens</a:t>
            </a:r>
            <a:r>
              <a:rPr lang="en-US" sz="3200" dirty="0">
                <a:solidFill>
                  <a:schemeClr val="tx1"/>
                </a:solidFill>
              </a:rPr>
              <a:t>), </a:t>
            </a:r>
            <a:r>
              <a:rPr lang="ru-RU" sz="3200" dirty="0" smtClean="0">
                <a:solidFill>
                  <a:schemeClr val="tx1"/>
                </a:solidFill>
              </a:rPr>
              <a:t>нижнюю    </a:t>
            </a:r>
            <a:r>
              <a:rPr lang="ru-RU" sz="3200" dirty="0">
                <a:solidFill>
                  <a:schemeClr val="tx1"/>
                </a:solidFill>
              </a:rPr>
              <a:t>горизонтальную    (</a:t>
            </a:r>
            <a:r>
              <a:rPr lang="en-US" sz="3200" dirty="0">
                <a:solidFill>
                  <a:schemeClr val="tx1"/>
                </a:solidFill>
              </a:rPr>
              <a:t>pars    </a:t>
            </a:r>
            <a:r>
              <a:rPr lang="en-US" sz="3200" dirty="0" err="1">
                <a:solidFill>
                  <a:schemeClr val="tx1"/>
                </a:solidFill>
              </a:rPr>
              <a:t>horizontalis</a:t>
            </a:r>
            <a:r>
              <a:rPr lang="en-US" sz="3200" dirty="0">
                <a:solidFill>
                  <a:schemeClr val="tx1"/>
                </a:solidFill>
              </a:rPr>
              <a:t>    inferior),    </a:t>
            </a:r>
            <a:r>
              <a:rPr lang="ru-RU" sz="3200" dirty="0">
                <a:solidFill>
                  <a:schemeClr val="tx1"/>
                </a:solidFill>
              </a:rPr>
              <a:t>восходящую    (</a:t>
            </a:r>
            <a:r>
              <a:rPr lang="en-US" sz="3200" dirty="0">
                <a:solidFill>
                  <a:schemeClr val="tx1"/>
                </a:solidFill>
              </a:rPr>
              <a:t>pars </a:t>
            </a:r>
            <a:r>
              <a:rPr lang="en-US" sz="3200" dirty="0" err="1" smtClean="0">
                <a:solidFill>
                  <a:schemeClr val="tx1"/>
                </a:solidFill>
              </a:rPr>
              <a:t>ascendens</a:t>
            </a:r>
            <a:r>
              <a:rPr lang="en-US" sz="3200" dirty="0">
                <a:solidFill>
                  <a:schemeClr val="tx1"/>
                </a:solidFill>
              </a:rPr>
              <a:t>)</a:t>
            </a:r>
            <a:endParaRPr lang="ru-RU" sz="3200" dirty="0">
              <a:solidFill>
                <a:schemeClr val="tx1"/>
              </a:solidFill>
            </a:endParaRPr>
          </a:p>
        </p:txBody>
      </p:sp>
    </p:spTree>
    <p:extLst>
      <p:ext uri="{BB962C8B-B14F-4D97-AF65-F5344CB8AC3E}">
        <p14:creationId xmlns:p14="http://schemas.microsoft.com/office/powerpoint/2010/main" val="1209865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5436840"/>
          </a:xfrm>
        </p:spPr>
        <p:txBody>
          <a:bodyPr>
            <a:normAutofit/>
          </a:bodyPr>
          <a:lstStyle/>
          <a:p>
            <a:r>
              <a:rPr lang="ru-RU" sz="3200" dirty="0">
                <a:solidFill>
                  <a:schemeClr val="tx1"/>
                </a:solidFill>
              </a:rPr>
              <a:t>Иннервация       двенадцатиперстной       кишки,       главным       образом, </a:t>
            </a:r>
            <a:br>
              <a:rPr lang="ru-RU" sz="3200" dirty="0">
                <a:solidFill>
                  <a:schemeClr val="tx1"/>
                </a:solidFill>
              </a:rPr>
            </a:br>
            <a:r>
              <a:rPr lang="ru-RU" sz="3200" dirty="0">
                <a:solidFill>
                  <a:schemeClr val="tx1"/>
                </a:solidFill>
              </a:rPr>
              <a:t>осуществляется  симпатической  системой  (</a:t>
            </a:r>
            <a:r>
              <a:rPr lang="ru-RU" sz="3200" dirty="0" err="1">
                <a:solidFill>
                  <a:schemeClr val="tx1"/>
                </a:solidFill>
              </a:rPr>
              <a:t>plexus</a:t>
            </a:r>
            <a:r>
              <a:rPr lang="ru-RU" sz="3200" dirty="0">
                <a:solidFill>
                  <a:schemeClr val="tx1"/>
                </a:solidFill>
              </a:rPr>
              <a:t>  </a:t>
            </a:r>
            <a:r>
              <a:rPr lang="ru-RU" sz="3200" dirty="0" err="1">
                <a:solidFill>
                  <a:schemeClr val="tx1"/>
                </a:solidFill>
              </a:rPr>
              <a:t>solaris</a:t>
            </a:r>
            <a:r>
              <a:rPr lang="ru-RU" sz="3200" dirty="0">
                <a:solidFill>
                  <a:schemeClr val="tx1"/>
                </a:solidFill>
              </a:rPr>
              <a:t>),  а  также  волокнами </a:t>
            </a:r>
            <a:r>
              <a:rPr lang="ru-RU" sz="3200" dirty="0" smtClean="0">
                <a:solidFill>
                  <a:schemeClr val="tx1"/>
                </a:solidFill>
              </a:rPr>
              <a:t>блуждающего  нерва.</a:t>
            </a:r>
            <a:br>
              <a:rPr lang="ru-RU" sz="3200" dirty="0" smtClean="0">
                <a:solidFill>
                  <a:schemeClr val="tx1"/>
                </a:solidFill>
              </a:rPr>
            </a:br>
            <a:r>
              <a:rPr lang="ru-RU" sz="3200" dirty="0" smtClean="0">
                <a:solidFill>
                  <a:schemeClr val="tx1"/>
                </a:solidFill>
              </a:rPr>
              <a:t>Двенадцатиперстная  </a:t>
            </a:r>
            <a:r>
              <a:rPr lang="ru-RU" sz="3200" dirty="0">
                <a:solidFill>
                  <a:schemeClr val="tx1"/>
                </a:solidFill>
              </a:rPr>
              <a:t>кишка  обладает  </a:t>
            </a:r>
            <a:r>
              <a:rPr lang="ru-RU" sz="3200" dirty="0" smtClean="0">
                <a:solidFill>
                  <a:schemeClr val="tx1"/>
                </a:solidFill>
              </a:rPr>
              <a:t>высокоразвитым чувствительным  </a:t>
            </a:r>
            <a:r>
              <a:rPr lang="ru-RU" sz="3200" dirty="0">
                <a:solidFill>
                  <a:schemeClr val="tx1"/>
                </a:solidFill>
              </a:rPr>
              <a:t>рецепторным  аппаратом,  расположенным,  в  основном,  в  её </a:t>
            </a:r>
            <a:r>
              <a:rPr lang="ru-RU" sz="3200" dirty="0" smtClean="0">
                <a:solidFill>
                  <a:schemeClr val="tx1"/>
                </a:solidFill>
              </a:rPr>
              <a:t>начальной </a:t>
            </a:r>
            <a:r>
              <a:rPr lang="ru-RU" sz="3200" dirty="0">
                <a:solidFill>
                  <a:schemeClr val="tx1"/>
                </a:solidFill>
              </a:rPr>
              <a:t>части</a:t>
            </a:r>
          </a:p>
        </p:txBody>
      </p:sp>
    </p:spTree>
    <p:extLst>
      <p:ext uri="{BB962C8B-B14F-4D97-AF65-F5344CB8AC3E}">
        <p14:creationId xmlns:p14="http://schemas.microsoft.com/office/powerpoint/2010/main" val="1475317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29600" cy="5364832"/>
          </a:xfrm>
        </p:spPr>
        <p:txBody>
          <a:bodyPr>
            <a:normAutofit fontScale="90000"/>
          </a:bodyPr>
          <a:lstStyle/>
          <a:p>
            <a:r>
              <a:rPr lang="ru-RU" sz="3200" dirty="0"/>
              <a:t> </a:t>
            </a:r>
            <a:r>
              <a:rPr lang="ru-RU" sz="3200" dirty="0">
                <a:solidFill>
                  <a:srgbClr val="FF0000"/>
                </a:solidFill>
              </a:rPr>
              <a:t>Классификация язвенной болезни </a:t>
            </a:r>
            <a:r>
              <a:rPr lang="ru-RU" sz="3200" dirty="0">
                <a:solidFill>
                  <a:schemeClr val="tx1"/>
                </a:solidFill>
              </a:rPr>
              <a:t>(А.Ф. Черноусов и </a:t>
            </a:r>
            <a:r>
              <a:rPr lang="ru-RU" sz="3200" dirty="0" err="1">
                <a:solidFill>
                  <a:schemeClr val="tx1"/>
                </a:solidFill>
              </a:rPr>
              <a:t>соавт</a:t>
            </a:r>
            <a:r>
              <a:rPr lang="ru-RU" sz="3200" dirty="0">
                <a:solidFill>
                  <a:schemeClr val="tx1"/>
                </a:solidFill>
              </a:rPr>
              <a:t>., 1996) </a:t>
            </a:r>
            <a:br>
              <a:rPr lang="ru-RU" sz="3200" dirty="0">
                <a:solidFill>
                  <a:schemeClr val="tx1"/>
                </a:solidFill>
              </a:rPr>
            </a:br>
            <a:r>
              <a:rPr lang="ru-RU" sz="3200" dirty="0">
                <a:solidFill>
                  <a:schemeClr val="tx1"/>
                </a:solidFill>
              </a:rPr>
              <a:t>По локализации: </a:t>
            </a:r>
            <a:br>
              <a:rPr lang="ru-RU" sz="3200" dirty="0">
                <a:solidFill>
                  <a:schemeClr val="tx1"/>
                </a:solidFill>
              </a:rPr>
            </a:br>
            <a:r>
              <a:rPr lang="ru-RU" sz="3200" dirty="0">
                <a:solidFill>
                  <a:schemeClr val="tx1"/>
                </a:solidFill>
              </a:rPr>
              <a:t>1.  Язва  желудка:  кардиальной  части,  </a:t>
            </a:r>
            <a:r>
              <a:rPr lang="ru-RU" sz="3200" dirty="0" err="1">
                <a:solidFill>
                  <a:schemeClr val="tx1"/>
                </a:solidFill>
              </a:rPr>
              <a:t>субкардиальной</a:t>
            </a:r>
            <a:r>
              <a:rPr lang="ru-RU" sz="3200" dirty="0">
                <a:solidFill>
                  <a:schemeClr val="tx1"/>
                </a:solidFill>
              </a:rPr>
              <a:t>  части,  тела  желудка, </a:t>
            </a:r>
            <a:br>
              <a:rPr lang="ru-RU" sz="3200" dirty="0">
                <a:solidFill>
                  <a:schemeClr val="tx1"/>
                </a:solidFill>
              </a:rPr>
            </a:br>
            <a:r>
              <a:rPr lang="ru-RU" sz="3200" dirty="0">
                <a:solidFill>
                  <a:schemeClr val="tx1"/>
                </a:solidFill>
              </a:rPr>
              <a:t>антрального отдела, передней стенки, задней стенки, большой кривизны, малой </a:t>
            </a:r>
            <a:r>
              <a:rPr lang="ru-RU" sz="3200" dirty="0" smtClean="0">
                <a:solidFill>
                  <a:schemeClr val="tx1"/>
                </a:solidFill>
              </a:rPr>
              <a:t>кривизны</a:t>
            </a:r>
            <a:r>
              <a:rPr lang="ru-RU" sz="3200" dirty="0">
                <a:solidFill>
                  <a:schemeClr val="tx1"/>
                </a:solidFill>
              </a:rPr>
              <a:t>. </a:t>
            </a:r>
            <a:br>
              <a:rPr lang="ru-RU" sz="3200" dirty="0">
                <a:solidFill>
                  <a:schemeClr val="tx1"/>
                </a:solidFill>
              </a:rPr>
            </a:br>
            <a:r>
              <a:rPr lang="ru-RU" sz="3200" dirty="0">
                <a:solidFill>
                  <a:schemeClr val="tx1"/>
                </a:solidFill>
              </a:rPr>
              <a:t>2. Язва двенадцатиперстной кишки: луковицы, </a:t>
            </a:r>
            <a:r>
              <a:rPr lang="ru-RU" sz="3200" dirty="0" err="1">
                <a:solidFill>
                  <a:schemeClr val="tx1"/>
                </a:solidFill>
              </a:rPr>
              <a:t>залуковичного</a:t>
            </a:r>
            <a:r>
              <a:rPr lang="ru-RU" sz="3200" dirty="0">
                <a:solidFill>
                  <a:schemeClr val="tx1"/>
                </a:solidFill>
              </a:rPr>
              <a:t> отдела, передней </a:t>
            </a:r>
            <a:r>
              <a:rPr lang="ru-RU" sz="3200" dirty="0" smtClean="0">
                <a:solidFill>
                  <a:schemeClr val="tx1"/>
                </a:solidFill>
              </a:rPr>
              <a:t>стенки</a:t>
            </a:r>
            <a:r>
              <a:rPr lang="ru-RU" sz="3200" dirty="0">
                <a:solidFill>
                  <a:schemeClr val="tx1"/>
                </a:solidFill>
              </a:rPr>
              <a:t>, задней стенки, верхней стенки, нижней стенки</a:t>
            </a:r>
          </a:p>
        </p:txBody>
      </p:sp>
    </p:spTree>
    <p:extLst>
      <p:ext uri="{BB962C8B-B14F-4D97-AF65-F5344CB8AC3E}">
        <p14:creationId xmlns:p14="http://schemas.microsoft.com/office/powerpoint/2010/main" val="1397341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300936"/>
          </a:xfrm>
        </p:spPr>
        <p:txBody>
          <a:bodyPr>
            <a:normAutofit/>
          </a:bodyPr>
          <a:lstStyle/>
          <a:p>
            <a:r>
              <a:rPr lang="ru-RU" sz="2500" dirty="0">
                <a:solidFill>
                  <a:srgbClr val="FF0000"/>
                </a:solidFill>
              </a:rPr>
              <a:t>По клинической форме: </a:t>
            </a:r>
            <a:r>
              <a:rPr lang="ru-RU" sz="2500" dirty="0">
                <a:solidFill>
                  <a:schemeClr val="tx1"/>
                </a:solidFill>
              </a:rPr>
              <a:t/>
            </a:r>
            <a:br>
              <a:rPr lang="ru-RU" sz="2500" dirty="0">
                <a:solidFill>
                  <a:schemeClr val="tx1"/>
                </a:solidFill>
              </a:rPr>
            </a:br>
            <a:r>
              <a:rPr lang="ru-RU" sz="2500" dirty="0">
                <a:solidFill>
                  <a:schemeClr val="tx1"/>
                </a:solidFill>
              </a:rPr>
              <a:t>1. Острая или впервые выявленная язва. </a:t>
            </a:r>
            <a:br>
              <a:rPr lang="ru-RU" sz="2500" dirty="0">
                <a:solidFill>
                  <a:schemeClr val="tx1"/>
                </a:solidFill>
              </a:rPr>
            </a:br>
            <a:r>
              <a:rPr lang="ru-RU" sz="2500" dirty="0">
                <a:solidFill>
                  <a:schemeClr val="tx1"/>
                </a:solidFill>
              </a:rPr>
              <a:t>2. Хроническая язва. </a:t>
            </a:r>
            <a:br>
              <a:rPr lang="ru-RU" sz="2500" dirty="0">
                <a:solidFill>
                  <a:schemeClr val="tx1"/>
                </a:solidFill>
              </a:rPr>
            </a:br>
            <a:r>
              <a:rPr lang="ru-RU" sz="2500" dirty="0">
                <a:solidFill>
                  <a:srgbClr val="FF0000"/>
                </a:solidFill>
              </a:rPr>
              <a:t>По фазе процесса: </a:t>
            </a:r>
            <a:r>
              <a:rPr lang="ru-RU" sz="2500" dirty="0">
                <a:solidFill>
                  <a:schemeClr val="tx1"/>
                </a:solidFill>
              </a:rPr>
              <a:t/>
            </a:r>
            <a:br>
              <a:rPr lang="ru-RU" sz="2500" dirty="0">
                <a:solidFill>
                  <a:schemeClr val="tx1"/>
                </a:solidFill>
              </a:rPr>
            </a:br>
            <a:r>
              <a:rPr lang="ru-RU" sz="2500" dirty="0">
                <a:solidFill>
                  <a:schemeClr val="tx1"/>
                </a:solidFill>
              </a:rPr>
              <a:t>1. Обострение. </a:t>
            </a:r>
            <a:br>
              <a:rPr lang="ru-RU" sz="2500" dirty="0">
                <a:solidFill>
                  <a:schemeClr val="tx1"/>
                </a:solidFill>
              </a:rPr>
            </a:br>
            <a:r>
              <a:rPr lang="ru-RU" sz="2500" dirty="0">
                <a:solidFill>
                  <a:schemeClr val="tx1"/>
                </a:solidFill>
              </a:rPr>
              <a:t>2. Неполная ремиссия. </a:t>
            </a:r>
            <a:br>
              <a:rPr lang="ru-RU" sz="2500" dirty="0">
                <a:solidFill>
                  <a:schemeClr val="tx1"/>
                </a:solidFill>
              </a:rPr>
            </a:br>
            <a:r>
              <a:rPr lang="ru-RU" sz="2500" dirty="0">
                <a:solidFill>
                  <a:schemeClr val="tx1"/>
                </a:solidFill>
              </a:rPr>
              <a:t>3. Ремиссия. </a:t>
            </a:r>
            <a:br>
              <a:rPr lang="ru-RU" sz="2500" dirty="0">
                <a:solidFill>
                  <a:schemeClr val="tx1"/>
                </a:solidFill>
              </a:rPr>
            </a:br>
            <a:r>
              <a:rPr lang="ru-RU" sz="2500" dirty="0">
                <a:solidFill>
                  <a:srgbClr val="FF0000"/>
                </a:solidFill>
              </a:rPr>
              <a:t>По клиническому течению: </a:t>
            </a:r>
            <a:r>
              <a:rPr lang="ru-RU" sz="2500" dirty="0">
                <a:solidFill>
                  <a:schemeClr val="tx1"/>
                </a:solidFill>
              </a:rPr>
              <a:t/>
            </a:r>
            <a:br>
              <a:rPr lang="ru-RU" sz="2500" dirty="0">
                <a:solidFill>
                  <a:schemeClr val="tx1"/>
                </a:solidFill>
              </a:rPr>
            </a:br>
            <a:r>
              <a:rPr lang="ru-RU" sz="2500" dirty="0">
                <a:solidFill>
                  <a:schemeClr val="tx1"/>
                </a:solidFill>
              </a:rPr>
              <a:t>1. Латентно протекающая язвенная болезнь. </a:t>
            </a:r>
            <a:br>
              <a:rPr lang="ru-RU" sz="2500" dirty="0">
                <a:solidFill>
                  <a:schemeClr val="tx1"/>
                </a:solidFill>
              </a:rPr>
            </a:br>
            <a:r>
              <a:rPr lang="ru-RU" sz="2500" dirty="0">
                <a:solidFill>
                  <a:schemeClr val="tx1"/>
                </a:solidFill>
              </a:rPr>
              <a:t>2. Лёгкое (редко рецидивирующее) заболевание. </a:t>
            </a:r>
            <a:br>
              <a:rPr lang="ru-RU" sz="2500" dirty="0">
                <a:solidFill>
                  <a:schemeClr val="tx1"/>
                </a:solidFill>
              </a:rPr>
            </a:br>
            <a:r>
              <a:rPr lang="ru-RU" sz="2500" dirty="0">
                <a:solidFill>
                  <a:schemeClr val="tx1"/>
                </a:solidFill>
              </a:rPr>
              <a:t>3. Средней тяжести (1-2 рецидива в год). </a:t>
            </a:r>
            <a:br>
              <a:rPr lang="ru-RU" sz="2500" dirty="0">
                <a:solidFill>
                  <a:schemeClr val="tx1"/>
                </a:solidFill>
              </a:rPr>
            </a:br>
            <a:r>
              <a:rPr lang="ru-RU" sz="2500" dirty="0">
                <a:solidFill>
                  <a:schemeClr val="tx1"/>
                </a:solidFill>
              </a:rPr>
              <a:t>4.  Тяжёлое  (3  рецидива  в  год  и  более)  или  непрерывно  рецидивирующее </a:t>
            </a:r>
            <a:br>
              <a:rPr lang="ru-RU" sz="2500" dirty="0">
                <a:solidFill>
                  <a:schemeClr val="tx1"/>
                </a:solidFill>
              </a:rPr>
            </a:br>
            <a:r>
              <a:rPr lang="ru-RU" sz="2500" dirty="0">
                <a:solidFill>
                  <a:schemeClr val="tx1"/>
                </a:solidFill>
              </a:rPr>
              <a:t>заболевание, развитие осложнений</a:t>
            </a:r>
          </a:p>
        </p:txBody>
      </p:sp>
    </p:spTree>
    <p:extLst>
      <p:ext uri="{BB962C8B-B14F-4D97-AF65-F5344CB8AC3E}">
        <p14:creationId xmlns:p14="http://schemas.microsoft.com/office/powerpoint/2010/main" val="2598619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24744"/>
            <a:ext cx="8229600" cy="3600400"/>
          </a:xfrm>
        </p:spPr>
        <p:txBody>
          <a:bodyPr>
            <a:normAutofit/>
          </a:bodyPr>
          <a:lstStyle/>
          <a:p>
            <a:r>
              <a:rPr lang="ru-RU" dirty="0">
                <a:solidFill>
                  <a:srgbClr val="FF0000"/>
                </a:solidFill>
              </a:rPr>
              <a:t>По морфологической картине: </a:t>
            </a:r>
            <a:r>
              <a:rPr lang="ru-RU" dirty="0">
                <a:solidFill>
                  <a:schemeClr val="tx1"/>
                </a:solidFill>
              </a:rPr>
              <a:t>маленькая язва (менее 0,5 см в </a:t>
            </a:r>
            <a:r>
              <a:rPr lang="ru-RU" dirty="0" smtClean="0">
                <a:solidFill>
                  <a:schemeClr val="tx1"/>
                </a:solidFill>
              </a:rPr>
              <a:t>диаметре)</a:t>
            </a:r>
            <a:br>
              <a:rPr lang="ru-RU" dirty="0" smtClean="0">
                <a:solidFill>
                  <a:schemeClr val="tx1"/>
                </a:solidFill>
              </a:rPr>
            </a:br>
            <a:r>
              <a:rPr lang="ru-RU" dirty="0" smtClean="0">
                <a:solidFill>
                  <a:schemeClr val="tx1"/>
                </a:solidFill>
              </a:rPr>
              <a:t>средних </a:t>
            </a:r>
            <a:r>
              <a:rPr lang="ru-RU" dirty="0">
                <a:solidFill>
                  <a:schemeClr val="tx1"/>
                </a:solidFill>
              </a:rPr>
              <a:t>размеров (0,5-1,0 </a:t>
            </a:r>
            <a:r>
              <a:rPr lang="ru-RU" dirty="0" smtClean="0">
                <a:solidFill>
                  <a:schemeClr val="tx1"/>
                </a:solidFill>
              </a:rPr>
              <a:t>см)</a:t>
            </a:r>
            <a:br>
              <a:rPr lang="ru-RU" dirty="0" smtClean="0">
                <a:solidFill>
                  <a:schemeClr val="tx1"/>
                </a:solidFill>
              </a:rPr>
            </a:br>
            <a:r>
              <a:rPr lang="ru-RU" dirty="0" smtClean="0">
                <a:solidFill>
                  <a:schemeClr val="tx1"/>
                </a:solidFill>
              </a:rPr>
              <a:t>большая </a:t>
            </a:r>
            <a:r>
              <a:rPr lang="ru-RU" dirty="0">
                <a:solidFill>
                  <a:schemeClr val="tx1"/>
                </a:solidFill>
              </a:rPr>
              <a:t>язва (1-3 </a:t>
            </a:r>
            <a:r>
              <a:rPr lang="ru-RU" dirty="0" smtClean="0">
                <a:solidFill>
                  <a:schemeClr val="tx1"/>
                </a:solidFill>
              </a:rPr>
              <a:t>см)</a:t>
            </a:r>
            <a:br>
              <a:rPr lang="ru-RU" dirty="0" smtClean="0">
                <a:solidFill>
                  <a:schemeClr val="tx1"/>
                </a:solidFill>
              </a:rPr>
            </a:br>
            <a:r>
              <a:rPr lang="ru-RU" dirty="0" smtClean="0">
                <a:solidFill>
                  <a:schemeClr val="tx1"/>
                </a:solidFill>
              </a:rPr>
              <a:t>гигантская </a:t>
            </a:r>
            <a:r>
              <a:rPr lang="ru-RU" dirty="0">
                <a:solidFill>
                  <a:schemeClr val="tx1"/>
                </a:solidFill>
              </a:rPr>
              <a:t>язва (более 3 </a:t>
            </a:r>
            <a:r>
              <a:rPr lang="ru-RU" dirty="0" smtClean="0">
                <a:solidFill>
                  <a:schemeClr val="tx1"/>
                </a:solidFill>
              </a:rPr>
              <a:t>см</a:t>
            </a:r>
            <a:r>
              <a:rPr lang="ru-RU" dirty="0">
                <a:solidFill>
                  <a:schemeClr val="tx1"/>
                </a:solidFill>
              </a:rPr>
              <a:t>)</a:t>
            </a:r>
          </a:p>
        </p:txBody>
      </p:sp>
    </p:spTree>
    <p:extLst>
      <p:ext uri="{BB962C8B-B14F-4D97-AF65-F5344CB8AC3E}">
        <p14:creationId xmlns:p14="http://schemas.microsoft.com/office/powerpoint/2010/main" val="1879669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5940896"/>
          </a:xfrm>
        </p:spPr>
        <p:txBody>
          <a:bodyPr>
            <a:normAutofit/>
          </a:bodyPr>
          <a:lstStyle/>
          <a:p>
            <a:r>
              <a:rPr lang="ru-RU" sz="2500" dirty="0">
                <a:solidFill>
                  <a:srgbClr val="FF0000"/>
                </a:solidFill>
              </a:rPr>
              <a:t>По наличию осложнений: </a:t>
            </a:r>
            <a:br>
              <a:rPr lang="ru-RU" sz="2500" dirty="0">
                <a:solidFill>
                  <a:srgbClr val="FF0000"/>
                </a:solidFill>
              </a:rPr>
            </a:br>
            <a:r>
              <a:rPr lang="ru-RU" sz="2500" dirty="0">
                <a:solidFill>
                  <a:schemeClr val="tx1"/>
                </a:solidFill>
              </a:rPr>
              <a:t>1.  Язва,  осложнённая  кровотечением:  лёгким,  тяжёлым  (профузным),  крайне </a:t>
            </a:r>
            <a:r>
              <a:rPr lang="ru-RU" sz="2500" dirty="0" smtClean="0">
                <a:solidFill>
                  <a:schemeClr val="tx1"/>
                </a:solidFill>
              </a:rPr>
              <a:t>тяжёлым</a:t>
            </a:r>
            <a:r>
              <a:rPr lang="ru-RU" sz="2500" dirty="0">
                <a:solidFill>
                  <a:schemeClr val="tx1"/>
                </a:solidFill>
              </a:rPr>
              <a:t>. </a:t>
            </a:r>
            <a:br>
              <a:rPr lang="ru-RU" sz="2500" dirty="0">
                <a:solidFill>
                  <a:schemeClr val="tx1"/>
                </a:solidFill>
              </a:rPr>
            </a:br>
            <a:r>
              <a:rPr lang="ru-RU" sz="2500" dirty="0">
                <a:solidFill>
                  <a:schemeClr val="tx1"/>
                </a:solidFill>
              </a:rPr>
              <a:t>2. Язва, осложнённая перфорацией: открытой, прикрытой. </a:t>
            </a:r>
            <a:br>
              <a:rPr lang="ru-RU" sz="2500" dirty="0">
                <a:solidFill>
                  <a:schemeClr val="tx1"/>
                </a:solidFill>
              </a:rPr>
            </a:br>
            <a:r>
              <a:rPr lang="ru-RU" sz="2500" dirty="0">
                <a:solidFill>
                  <a:schemeClr val="tx1"/>
                </a:solidFill>
              </a:rPr>
              <a:t>3. Пенетрирующая и каллёзная язва. </a:t>
            </a:r>
            <a:br>
              <a:rPr lang="ru-RU" sz="2500" dirty="0">
                <a:solidFill>
                  <a:schemeClr val="tx1"/>
                </a:solidFill>
              </a:rPr>
            </a:br>
            <a:r>
              <a:rPr lang="ru-RU" sz="2500" dirty="0">
                <a:solidFill>
                  <a:schemeClr val="tx1"/>
                </a:solidFill>
              </a:rPr>
              <a:t>4</a:t>
            </a:r>
            <a:r>
              <a:rPr lang="ru-RU" sz="2500" dirty="0" smtClean="0">
                <a:solidFill>
                  <a:schemeClr val="tx1"/>
                </a:solidFill>
              </a:rPr>
              <a:t>. </a:t>
            </a:r>
            <a:r>
              <a:rPr lang="ru-RU" sz="2500" dirty="0">
                <a:solidFill>
                  <a:schemeClr val="tx1"/>
                </a:solidFill>
              </a:rPr>
              <a:t>Язва,       осложнённая       рубцовыми       деформациями       желудка       и </a:t>
            </a:r>
            <a:br>
              <a:rPr lang="ru-RU" sz="2500" dirty="0">
                <a:solidFill>
                  <a:schemeClr val="tx1"/>
                </a:solidFill>
              </a:rPr>
            </a:br>
            <a:r>
              <a:rPr lang="ru-RU" sz="2500" dirty="0">
                <a:solidFill>
                  <a:schemeClr val="tx1"/>
                </a:solidFill>
              </a:rPr>
              <a:t>двенадцатиперстной    кишки,    стенозом    привратника:    компенсированным, </a:t>
            </a:r>
            <a:br>
              <a:rPr lang="ru-RU" sz="2500" dirty="0">
                <a:solidFill>
                  <a:schemeClr val="tx1"/>
                </a:solidFill>
              </a:rPr>
            </a:br>
            <a:r>
              <a:rPr lang="ru-RU" sz="2500" dirty="0" err="1">
                <a:solidFill>
                  <a:schemeClr val="tx1"/>
                </a:solidFill>
              </a:rPr>
              <a:t>субкомпенсированным</a:t>
            </a:r>
            <a:r>
              <a:rPr lang="ru-RU" sz="2500" dirty="0">
                <a:solidFill>
                  <a:schemeClr val="tx1"/>
                </a:solidFill>
              </a:rPr>
              <a:t>, декомпенсированным. </a:t>
            </a:r>
            <a:br>
              <a:rPr lang="ru-RU" sz="2500" dirty="0">
                <a:solidFill>
                  <a:schemeClr val="tx1"/>
                </a:solidFill>
              </a:rPr>
            </a:br>
            <a:r>
              <a:rPr lang="ru-RU" sz="2500" dirty="0">
                <a:solidFill>
                  <a:schemeClr val="tx1"/>
                </a:solidFill>
              </a:rPr>
              <a:t>5. </a:t>
            </a:r>
            <a:r>
              <a:rPr lang="ru-RU" sz="2500" dirty="0" err="1">
                <a:solidFill>
                  <a:schemeClr val="tx1"/>
                </a:solidFill>
              </a:rPr>
              <a:t>Малигнизированная</a:t>
            </a:r>
            <a:r>
              <a:rPr lang="ru-RU" sz="2500" dirty="0">
                <a:solidFill>
                  <a:schemeClr val="tx1"/>
                </a:solidFill>
              </a:rPr>
              <a:t> язва</a:t>
            </a:r>
          </a:p>
        </p:txBody>
      </p:sp>
    </p:spTree>
    <p:extLst>
      <p:ext uri="{BB962C8B-B14F-4D97-AF65-F5344CB8AC3E}">
        <p14:creationId xmlns:p14="http://schemas.microsoft.com/office/powerpoint/2010/main" val="2842802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5328592"/>
          </a:xfrm>
        </p:spPr>
        <p:txBody>
          <a:bodyPr>
            <a:normAutofit fontScale="90000"/>
          </a:bodyPr>
          <a:lstStyle/>
          <a:p>
            <a:r>
              <a:rPr lang="ru-RU" sz="2800" dirty="0">
                <a:solidFill>
                  <a:srgbClr val="FF0000"/>
                </a:solidFill>
              </a:rPr>
              <a:t>Язвенная болезнь двенадцатиперстной кишки </a:t>
            </a:r>
            <a:r>
              <a:rPr lang="ru-RU" sz="2800" dirty="0" smtClean="0">
                <a:solidFill>
                  <a:srgbClr val="FF0000"/>
                </a:solidFill>
              </a:rPr>
              <a:t/>
            </a:r>
            <a:br>
              <a:rPr lang="ru-RU" sz="2800" dirty="0" smtClean="0">
                <a:solidFill>
                  <a:srgbClr val="FF0000"/>
                </a:solidFill>
              </a:rPr>
            </a:br>
            <a:r>
              <a:rPr lang="ru-RU" sz="2800" dirty="0">
                <a:solidFill>
                  <a:schemeClr val="tx1"/>
                </a:solidFill>
              </a:rPr>
              <a:t/>
            </a:r>
            <a:br>
              <a:rPr lang="ru-RU" sz="2800" dirty="0">
                <a:solidFill>
                  <a:schemeClr val="tx1"/>
                </a:solidFill>
              </a:rPr>
            </a:br>
            <a:r>
              <a:rPr lang="ru-RU" sz="2600" dirty="0">
                <a:solidFill>
                  <a:schemeClr val="tx1"/>
                </a:solidFill>
              </a:rPr>
              <a:t>Распространённость    язвенной    болезни    двенадцатиперстной    кишки </a:t>
            </a:r>
            <a:r>
              <a:rPr lang="ru-RU" sz="2600" dirty="0" smtClean="0">
                <a:solidFill>
                  <a:schemeClr val="tx1"/>
                </a:solidFill>
              </a:rPr>
              <a:t>составляет    </a:t>
            </a:r>
            <a:r>
              <a:rPr lang="ru-RU" sz="2600" dirty="0">
                <a:solidFill>
                  <a:schemeClr val="tx1"/>
                </a:solidFill>
              </a:rPr>
              <a:t>от    6    до    15%.    В    последние    годы    наблюдается    снижение </a:t>
            </a:r>
            <a:r>
              <a:rPr lang="ru-RU" sz="2600" dirty="0" smtClean="0">
                <a:solidFill>
                  <a:schemeClr val="tx1"/>
                </a:solidFill>
              </a:rPr>
              <a:t>заболеваемости</a:t>
            </a:r>
            <a:r>
              <a:rPr lang="ru-RU" sz="2600" dirty="0">
                <a:solidFill>
                  <a:schemeClr val="tx1"/>
                </a:solidFill>
              </a:rPr>
              <a:t>,  особенно  среди  мужчин.  Причины  этого  не  установлены, </a:t>
            </a:r>
            <a:r>
              <a:rPr lang="ru-RU" sz="2600" dirty="0" smtClean="0">
                <a:solidFill>
                  <a:schemeClr val="tx1"/>
                </a:solidFill>
              </a:rPr>
              <a:t>возможно</a:t>
            </a:r>
            <a:r>
              <a:rPr lang="ru-RU" sz="2600" dirty="0">
                <a:solidFill>
                  <a:schemeClr val="tx1"/>
                </a:solidFill>
              </a:rPr>
              <a:t>,  имеет  значение  изменение  эпидемиологии </a:t>
            </a:r>
            <a:r>
              <a:rPr lang="ru-RU" sz="2600" dirty="0" err="1" smtClean="0">
                <a:solidFill>
                  <a:schemeClr val="tx1"/>
                </a:solidFill>
              </a:rPr>
              <a:t>Helicobacter</a:t>
            </a:r>
            <a:r>
              <a:rPr lang="ru-RU" sz="2600" dirty="0" smtClean="0">
                <a:solidFill>
                  <a:schemeClr val="tx1"/>
                </a:solidFill>
              </a:rPr>
              <a:t>  </a:t>
            </a:r>
            <a:r>
              <a:rPr lang="ru-RU" sz="2600" dirty="0" err="1">
                <a:solidFill>
                  <a:schemeClr val="tx1"/>
                </a:solidFill>
              </a:rPr>
              <a:t>pylori</a:t>
            </a:r>
            <a:r>
              <a:rPr lang="ru-RU" sz="2600" dirty="0">
                <a:solidFill>
                  <a:schemeClr val="tx1"/>
                </a:solidFill>
              </a:rPr>
              <a:t>.  В </a:t>
            </a:r>
            <a:r>
              <a:rPr lang="ru-RU" sz="2600" dirty="0" smtClean="0">
                <a:solidFill>
                  <a:schemeClr val="tx1"/>
                </a:solidFill>
              </a:rPr>
              <a:t>настоящее   </a:t>
            </a:r>
            <a:r>
              <a:rPr lang="ru-RU" sz="2600" dirty="0">
                <a:solidFill>
                  <a:schemeClr val="tx1"/>
                </a:solidFill>
              </a:rPr>
              <a:t>время   мужчины   и   женщины   болеют   одинаково   часто.   Язвы </a:t>
            </a:r>
            <a:r>
              <a:rPr lang="ru-RU" sz="2600" dirty="0" smtClean="0">
                <a:solidFill>
                  <a:schemeClr val="tx1"/>
                </a:solidFill>
              </a:rPr>
              <a:t>двенадцатиперстной  </a:t>
            </a:r>
            <a:r>
              <a:rPr lang="ru-RU" sz="2600" dirty="0">
                <a:solidFill>
                  <a:schemeClr val="tx1"/>
                </a:solidFill>
              </a:rPr>
              <a:t>кишки  могут  спонтанно  рубцеваться  и  рецидивировать. </a:t>
            </a:r>
            <a:r>
              <a:rPr lang="ru-RU" sz="2600" dirty="0" smtClean="0">
                <a:solidFill>
                  <a:schemeClr val="tx1"/>
                </a:solidFill>
              </a:rPr>
              <a:t>Частота </a:t>
            </a:r>
            <a:r>
              <a:rPr lang="ru-RU" sz="2600" dirty="0">
                <a:solidFill>
                  <a:schemeClr val="tx1"/>
                </a:solidFill>
              </a:rPr>
              <a:t>рецидивов в течение года после рубцевания язвы составляет 60%, а в </a:t>
            </a:r>
            <a:r>
              <a:rPr lang="ru-RU" sz="2600" dirty="0" smtClean="0">
                <a:solidFill>
                  <a:schemeClr val="tx1"/>
                </a:solidFill>
              </a:rPr>
              <a:t>последующие </a:t>
            </a:r>
            <a:r>
              <a:rPr lang="ru-RU" sz="2600" dirty="0">
                <a:solidFill>
                  <a:schemeClr val="tx1"/>
                </a:solidFill>
              </a:rPr>
              <a:t>два года – 80-90%</a:t>
            </a:r>
          </a:p>
        </p:txBody>
      </p:sp>
    </p:spTree>
    <p:extLst>
      <p:ext uri="{BB962C8B-B14F-4D97-AF65-F5344CB8AC3E}">
        <p14:creationId xmlns:p14="http://schemas.microsoft.com/office/powerpoint/2010/main" val="1618001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80728"/>
            <a:ext cx="8229600" cy="5040560"/>
          </a:xfrm>
        </p:spPr>
        <p:txBody>
          <a:bodyPr>
            <a:normAutofit/>
          </a:bodyPr>
          <a:lstStyle/>
          <a:p>
            <a:r>
              <a:rPr lang="ru-RU" sz="3200" dirty="0"/>
              <a:t> </a:t>
            </a:r>
            <a:r>
              <a:rPr lang="ru-RU" sz="2900" dirty="0">
                <a:solidFill>
                  <a:srgbClr val="FF0000"/>
                </a:solidFill>
              </a:rPr>
              <a:t>Клиническая     </a:t>
            </a:r>
            <a:r>
              <a:rPr lang="ru-RU" sz="2900" dirty="0" smtClean="0">
                <a:solidFill>
                  <a:srgbClr val="FF0000"/>
                </a:solidFill>
              </a:rPr>
              <a:t>картина</a:t>
            </a:r>
            <a:r>
              <a:rPr lang="ru-RU" sz="2900" dirty="0" smtClean="0"/>
              <a:t>.</a:t>
            </a:r>
            <a:br>
              <a:rPr lang="ru-RU" sz="2900" dirty="0" smtClean="0"/>
            </a:br>
            <a:r>
              <a:rPr lang="ru-RU" sz="2900" dirty="0" smtClean="0"/>
              <a:t/>
            </a:r>
            <a:br>
              <a:rPr lang="ru-RU" sz="2900" dirty="0" smtClean="0"/>
            </a:br>
            <a:r>
              <a:rPr lang="ru-RU" sz="2900" dirty="0" smtClean="0">
                <a:solidFill>
                  <a:schemeClr val="tx1"/>
                </a:solidFill>
              </a:rPr>
              <a:t>Самый     </a:t>
            </a:r>
            <a:r>
              <a:rPr lang="ru-RU" sz="2900" dirty="0">
                <a:solidFill>
                  <a:schemeClr val="tx1"/>
                </a:solidFill>
              </a:rPr>
              <a:t>частый     симптом     язвы </a:t>
            </a:r>
            <a:r>
              <a:rPr lang="ru-RU" sz="2900" dirty="0" smtClean="0">
                <a:solidFill>
                  <a:schemeClr val="tx1"/>
                </a:solidFill>
              </a:rPr>
              <a:t>двенадцатиперстной    </a:t>
            </a:r>
            <a:r>
              <a:rPr lang="ru-RU" sz="2900" dirty="0">
                <a:solidFill>
                  <a:schemeClr val="tx1"/>
                </a:solidFill>
              </a:rPr>
              <a:t>кишки    –    острая,    жгучая    или    ноющая    боль    в </a:t>
            </a:r>
            <a:r>
              <a:rPr lang="ru-RU" sz="2900" dirty="0" smtClean="0">
                <a:solidFill>
                  <a:schemeClr val="tx1"/>
                </a:solidFill>
              </a:rPr>
              <a:t>эпигастральной  </a:t>
            </a:r>
            <a:r>
              <a:rPr lang="ru-RU" sz="2900" dirty="0">
                <a:solidFill>
                  <a:schemeClr val="tx1"/>
                </a:solidFill>
              </a:rPr>
              <a:t>области.  Однако  боль  может  быть  неопределённой,  тупой  и </a:t>
            </a:r>
            <a:r>
              <a:rPr lang="ru-RU" sz="2900" dirty="0" smtClean="0">
                <a:solidFill>
                  <a:schemeClr val="tx1"/>
                </a:solidFill>
              </a:rPr>
              <a:t>ощущаться  </a:t>
            </a:r>
            <a:r>
              <a:rPr lang="ru-RU" sz="2900" dirty="0">
                <a:solidFill>
                  <a:schemeClr val="tx1"/>
                </a:solidFill>
              </a:rPr>
              <a:t>как  чувство  переполнения  желудка,  чувство  голода,  тяжести  в </a:t>
            </a:r>
            <a:r>
              <a:rPr lang="ru-RU" sz="2900" dirty="0" smtClean="0">
                <a:solidFill>
                  <a:schemeClr val="tx1"/>
                </a:solidFill>
              </a:rPr>
              <a:t>животе</a:t>
            </a:r>
            <a:r>
              <a:rPr lang="ru-RU" sz="2900" dirty="0">
                <a:solidFill>
                  <a:schemeClr val="tx1"/>
                </a:solidFill>
              </a:rPr>
              <a:t>.  </a:t>
            </a:r>
            <a:endParaRPr lang="ru-RU" sz="3200" dirty="0">
              <a:solidFill>
                <a:schemeClr val="tx1"/>
              </a:solidFill>
            </a:endParaRPr>
          </a:p>
        </p:txBody>
      </p:sp>
    </p:spTree>
    <p:extLst>
      <p:ext uri="{BB962C8B-B14F-4D97-AF65-F5344CB8AC3E}">
        <p14:creationId xmlns:p14="http://schemas.microsoft.com/office/powerpoint/2010/main" val="2646934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5580856"/>
          </a:xfrm>
        </p:spPr>
        <p:txBody>
          <a:bodyPr>
            <a:normAutofit fontScale="90000"/>
          </a:bodyPr>
          <a:lstStyle/>
          <a:p>
            <a:r>
              <a:rPr lang="ru-RU" sz="3600" dirty="0">
                <a:solidFill>
                  <a:schemeClr val="tx1"/>
                </a:solidFill>
              </a:rPr>
              <a:t>Помимо   болевого   синдрома,   для   ЯБДК   характерны   диспепсические </a:t>
            </a:r>
            <a:br>
              <a:rPr lang="ru-RU" sz="3600" dirty="0">
                <a:solidFill>
                  <a:schemeClr val="tx1"/>
                </a:solidFill>
              </a:rPr>
            </a:br>
            <a:r>
              <a:rPr lang="ru-RU" sz="3600" dirty="0">
                <a:solidFill>
                  <a:schemeClr val="tx1"/>
                </a:solidFill>
              </a:rPr>
              <a:t>явления.   Тошнота   и   </a:t>
            </a:r>
            <a:r>
              <a:rPr lang="ru-RU" sz="3600" dirty="0" smtClean="0">
                <a:solidFill>
                  <a:schemeClr val="tx1"/>
                </a:solidFill>
              </a:rPr>
              <a:t>рвота наблюдаются</a:t>
            </a:r>
            <a:r>
              <a:rPr lang="ru-RU" sz="3600" dirty="0">
                <a:solidFill>
                  <a:schemeClr val="tx1"/>
                </a:solidFill>
              </a:rPr>
              <a:t>,   как   правило,   у   пациентов   с </a:t>
            </a:r>
            <a:r>
              <a:rPr lang="ru-RU" sz="3600" dirty="0" smtClean="0">
                <a:solidFill>
                  <a:schemeClr val="tx1"/>
                </a:solidFill>
              </a:rPr>
              <a:t>нарушением </a:t>
            </a:r>
            <a:r>
              <a:rPr lang="ru-RU" sz="3600" dirty="0">
                <a:solidFill>
                  <a:schemeClr val="tx1"/>
                </a:solidFill>
              </a:rPr>
              <a:t>эвакуации желудочного содержимого. Рвота обычно возникает на </a:t>
            </a:r>
            <a:r>
              <a:rPr lang="ru-RU" sz="3600" dirty="0" smtClean="0">
                <a:solidFill>
                  <a:schemeClr val="tx1"/>
                </a:solidFill>
              </a:rPr>
              <a:t>высоте </a:t>
            </a:r>
            <a:r>
              <a:rPr lang="ru-RU" sz="3600" dirty="0">
                <a:solidFill>
                  <a:schemeClr val="tx1"/>
                </a:solidFill>
              </a:rPr>
              <a:t>приступа болей и приносит значительное </a:t>
            </a:r>
            <a:r>
              <a:rPr lang="ru-RU" sz="3600" dirty="0" smtClean="0">
                <a:solidFill>
                  <a:schemeClr val="tx1"/>
                </a:solidFill>
              </a:rPr>
              <a:t>облегчение.</a:t>
            </a:r>
            <a:endParaRPr lang="ru-RU" sz="3600" dirty="0">
              <a:solidFill>
                <a:schemeClr val="tx1"/>
              </a:solidFill>
            </a:endParaRPr>
          </a:p>
        </p:txBody>
      </p:sp>
    </p:spTree>
    <p:extLst>
      <p:ext uri="{BB962C8B-B14F-4D97-AF65-F5344CB8AC3E}">
        <p14:creationId xmlns:p14="http://schemas.microsoft.com/office/powerpoint/2010/main" val="354599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4824536"/>
          </a:xfrm>
        </p:spPr>
        <p:txBody>
          <a:bodyPr>
            <a:normAutofit/>
          </a:bodyPr>
          <a:lstStyle/>
          <a:p>
            <a:r>
              <a:rPr lang="ru-RU" sz="2800" dirty="0" err="1">
                <a:solidFill>
                  <a:schemeClr val="tx1"/>
                </a:solidFill>
              </a:rPr>
              <a:t>Постбульбарные</a:t>
            </a:r>
            <a:r>
              <a:rPr lang="ru-RU" sz="2800" dirty="0">
                <a:solidFill>
                  <a:schemeClr val="tx1"/>
                </a:solidFill>
              </a:rPr>
              <a:t>  язвы  (язвы  </a:t>
            </a:r>
            <a:r>
              <a:rPr lang="ru-RU" sz="2800" dirty="0" err="1">
                <a:solidFill>
                  <a:schemeClr val="tx1"/>
                </a:solidFill>
              </a:rPr>
              <a:t>залуковичного</a:t>
            </a:r>
            <a:r>
              <a:rPr lang="ru-RU" sz="2800" dirty="0">
                <a:solidFill>
                  <a:schemeClr val="tx1"/>
                </a:solidFill>
              </a:rPr>
              <a:t>  </a:t>
            </a:r>
            <a:r>
              <a:rPr lang="ru-RU" sz="2800" dirty="0" smtClean="0">
                <a:solidFill>
                  <a:schemeClr val="tx1"/>
                </a:solidFill>
              </a:rPr>
              <a:t>отдела двенадцатиперстной кишки</a:t>
            </a:r>
            <a:r>
              <a:rPr lang="ru-RU" sz="2800" dirty="0">
                <a:solidFill>
                  <a:schemeClr val="tx1"/>
                </a:solidFill>
              </a:rPr>
              <a:t>) встречаются у 3-10% пациентов с ЯБДК, могут проявляться такими же </a:t>
            </a:r>
            <a:r>
              <a:rPr lang="ru-RU" sz="2800" dirty="0" smtClean="0">
                <a:solidFill>
                  <a:schemeClr val="tx1"/>
                </a:solidFill>
              </a:rPr>
              <a:t>симптомами</a:t>
            </a:r>
            <a:r>
              <a:rPr lang="ru-RU" sz="2800" dirty="0">
                <a:solidFill>
                  <a:schemeClr val="tx1"/>
                </a:solidFill>
              </a:rPr>
              <a:t>,  как  обычные  язвы  луковицы  двенадцатиперстной  кишки,  однако </a:t>
            </a:r>
            <a:r>
              <a:rPr lang="ru-RU" sz="2800" dirty="0" smtClean="0">
                <a:solidFill>
                  <a:schemeClr val="tx1"/>
                </a:solidFill>
              </a:rPr>
              <a:t>имеют  </a:t>
            </a:r>
            <a:r>
              <a:rPr lang="ru-RU" sz="2800" dirty="0">
                <a:solidFill>
                  <a:schemeClr val="tx1"/>
                </a:solidFill>
              </a:rPr>
              <a:t>свои  особенности.  </a:t>
            </a:r>
          </a:p>
        </p:txBody>
      </p:sp>
    </p:spTree>
    <p:extLst>
      <p:ext uri="{BB962C8B-B14F-4D97-AF65-F5344CB8AC3E}">
        <p14:creationId xmlns:p14="http://schemas.microsoft.com/office/powerpoint/2010/main" val="2595806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5472608"/>
          </a:xfrm>
        </p:spPr>
        <p:txBody>
          <a:bodyPr>
            <a:normAutofit/>
          </a:bodyPr>
          <a:lstStyle/>
          <a:p>
            <a:r>
              <a:rPr lang="ru-RU" u="sng" dirty="0">
                <a:solidFill>
                  <a:schemeClr val="tx1"/>
                </a:solidFill>
                <a:effectLst/>
              </a:rPr>
              <a:t>Количество операций при осложнённом течении заболевания в последние годы значительно не </a:t>
            </a:r>
            <a:r>
              <a:rPr lang="ru-RU" u="sng" dirty="0" smtClean="0">
                <a:solidFill>
                  <a:schemeClr val="tx1"/>
                </a:solidFill>
                <a:effectLst/>
              </a:rPr>
              <a:t>меняется.</a:t>
            </a:r>
            <a:br>
              <a:rPr lang="ru-RU" u="sng" dirty="0" smtClean="0">
                <a:solidFill>
                  <a:schemeClr val="tx1"/>
                </a:solidFill>
                <a:effectLst/>
              </a:rPr>
            </a:br>
            <a:r>
              <a:rPr lang="ru-RU" u="dbl" dirty="0" smtClean="0">
                <a:solidFill>
                  <a:srgbClr val="FF0000"/>
                </a:solidFill>
                <a:effectLst/>
                <a:uFill>
                  <a:solidFill>
                    <a:schemeClr val="tx1"/>
                  </a:solidFill>
                </a:uFill>
              </a:rPr>
              <a:t>При </a:t>
            </a:r>
            <a:r>
              <a:rPr lang="ru-RU" u="dbl" dirty="0">
                <a:solidFill>
                  <a:srgbClr val="FF0000"/>
                </a:solidFill>
                <a:effectLst/>
                <a:uFill>
                  <a:solidFill>
                    <a:schemeClr val="tx1"/>
                  </a:solidFill>
                </a:uFill>
              </a:rPr>
              <a:t>этом имеется довольно опасная тенденция к длительному применению различных средств консервативной терапии осложнений язвенной болезни, требующих оперативного лечения</a:t>
            </a:r>
            <a:endParaRPr lang="ru-RU" u="dbl" dirty="0">
              <a:solidFill>
                <a:srgbClr val="FF0000"/>
              </a:solidFill>
              <a:uFill>
                <a:solidFill>
                  <a:schemeClr val="tx1"/>
                </a:solidFill>
              </a:uFill>
            </a:endParaRPr>
          </a:p>
        </p:txBody>
      </p:sp>
    </p:spTree>
    <p:extLst>
      <p:ext uri="{BB962C8B-B14F-4D97-AF65-F5344CB8AC3E}">
        <p14:creationId xmlns:p14="http://schemas.microsoft.com/office/powerpoint/2010/main" val="217852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6012904"/>
          </a:xfrm>
        </p:spPr>
        <p:txBody>
          <a:bodyPr>
            <a:noAutofit/>
          </a:bodyPr>
          <a:lstStyle/>
          <a:p>
            <a:r>
              <a:rPr lang="ru-RU" sz="2400" dirty="0" smtClean="0">
                <a:solidFill>
                  <a:srgbClr val="FF0000"/>
                </a:solidFill>
              </a:rPr>
              <a:t>Диагностика</a:t>
            </a:r>
            <a:br>
              <a:rPr lang="ru-RU" sz="2400" dirty="0" smtClean="0">
                <a:solidFill>
                  <a:srgbClr val="FF0000"/>
                </a:solidFill>
              </a:rPr>
            </a:br>
            <a:r>
              <a:rPr lang="ru-RU" sz="2400" dirty="0" smtClean="0">
                <a:solidFill>
                  <a:srgbClr val="FF0000"/>
                </a:solidFill>
              </a:rPr>
              <a:t/>
            </a:r>
            <a:br>
              <a:rPr lang="ru-RU" sz="2400" dirty="0" smtClean="0">
                <a:solidFill>
                  <a:srgbClr val="FF0000"/>
                </a:solidFill>
              </a:rPr>
            </a:br>
            <a:r>
              <a:rPr lang="ru-RU" sz="2000" dirty="0" smtClean="0">
                <a:solidFill>
                  <a:schemeClr val="tx1"/>
                </a:solidFill>
              </a:rPr>
              <a:t>Наиболее </a:t>
            </a:r>
            <a:r>
              <a:rPr lang="ru-RU" sz="2000" dirty="0">
                <a:solidFill>
                  <a:schemeClr val="tx1"/>
                </a:solidFill>
              </a:rPr>
              <a:t>точный метод диагностики язвенной болезни </a:t>
            </a:r>
            <a:r>
              <a:rPr lang="ru-RU" sz="2000" dirty="0" smtClean="0">
                <a:solidFill>
                  <a:schemeClr val="tx1"/>
                </a:solidFill>
              </a:rPr>
              <a:t>двенадцатиперстной  </a:t>
            </a:r>
            <a:r>
              <a:rPr lang="ru-RU" sz="2000" dirty="0">
                <a:solidFill>
                  <a:schemeClr val="tx1"/>
                </a:solidFill>
              </a:rPr>
              <a:t>кишки  –  </a:t>
            </a:r>
            <a:r>
              <a:rPr lang="ru-RU" sz="2000" b="1" i="1" dirty="0" err="1">
                <a:solidFill>
                  <a:schemeClr val="tx1"/>
                </a:solidFill>
              </a:rPr>
              <a:t>эзофагогастродуоденоскопия</a:t>
            </a:r>
            <a:r>
              <a:rPr lang="ru-RU" sz="2000" dirty="0">
                <a:solidFill>
                  <a:schemeClr val="tx1"/>
                </a:solidFill>
              </a:rPr>
              <a:t>,  </a:t>
            </a:r>
            <a:br>
              <a:rPr lang="ru-RU" sz="2000" dirty="0">
                <a:solidFill>
                  <a:schemeClr val="tx1"/>
                </a:solidFill>
              </a:rPr>
            </a:br>
            <a:r>
              <a:rPr lang="ru-RU" sz="2000" dirty="0">
                <a:solidFill>
                  <a:schemeClr val="tx1"/>
                </a:solidFill>
              </a:rPr>
              <a:t>ценность  в  следующих  </a:t>
            </a:r>
            <a:r>
              <a:rPr lang="ru-RU" sz="2000" dirty="0" smtClean="0">
                <a:solidFill>
                  <a:schemeClr val="tx1"/>
                </a:solidFill>
              </a:rPr>
              <a:t>ситуациях:</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1</a:t>
            </a:r>
            <a:r>
              <a:rPr lang="ru-RU" sz="2000" dirty="0">
                <a:solidFill>
                  <a:schemeClr val="tx1"/>
                </a:solidFill>
              </a:rPr>
              <a:t>)  при  проведении  дифференциальной </a:t>
            </a:r>
            <a:r>
              <a:rPr lang="ru-RU" sz="2000" dirty="0" smtClean="0">
                <a:solidFill>
                  <a:schemeClr val="tx1"/>
                </a:solidFill>
              </a:rPr>
              <a:t>диагностики</a:t>
            </a:r>
            <a:br>
              <a:rPr lang="ru-RU" sz="2000" dirty="0" smtClean="0">
                <a:solidFill>
                  <a:schemeClr val="tx1"/>
                </a:solidFill>
              </a:rPr>
            </a:br>
            <a:r>
              <a:rPr lang="ru-RU" sz="2000" dirty="0" smtClean="0">
                <a:solidFill>
                  <a:schemeClr val="tx1"/>
                </a:solidFill>
              </a:rPr>
              <a:t>2</a:t>
            </a:r>
            <a:r>
              <a:rPr lang="ru-RU" sz="2000" dirty="0">
                <a:solidFill>
                  <a:schemeClr val="tx1"/>
                </a:solidFill>
              </a:rPr>
              <a:t>)   при   динамическом   обследовании   на   предмет   активности </a:t>
            </a:r>
            <a:r>
              <a:rPr lang="ru-RU" sz="2000" dirty="0" smtClean="0">
                <a:solidFill>
                  <a:schemeClr val="tx1"/>
                </a:solidFill>
              </a:rPr>
              <a:t>язвенной  болезни</a:t>
            </a:r>
            <a:br>
              <a:rPr lang="ru-RU" sz="2000" dirty="0" smtClean="0">
                <a:solidFill>
                  <a:schemeClr val="tx1"/>
                </a:solidFill>
              </a:rPr>
            </a:br>
            <a:r>
              <a:rPr lang="ru-RU" sz="2000" dirty="0" smtClean="0">
                <a:solidFill>
                  <a:schemeClr val="tx1"/>
                </a:solidFill>
              </a:rPr>
              <a:t>3</a:t>
            </a:r>
            <a:r>
              <a:rPr lang="ru-RU" sz="2000" dirty="0">
                <a:solidFill>
                  <a:schemeClr val="tx1"/>
                </a:solidFill>
              </a:rPr>
              <a:t>)  при  диагностике  мелких  или  поверхностных  </a:t>
            </a:r>
            <a:r>
              <a:rPr lang="ru-RU" sz="2000" dirty="0" smtClean="0">
                <a:solidFill>
                  <a:schemeClr val="tx1"/>
                </a:solidFill>
              </a:rPr>
              <a:t>язв</a:t>
            </a:r>
            <a:br>
              <a:rPr lang="ru-RU" sz="2000" dirty="0" smtClean="0">
                <a:solidFill>
                  <a:schemeClr val="tx1"/>
                </a:solidFill>
              </a:rPr>
            </a:br>
            <a:r>
              <a:rPr lang="ru-RU" sz="2000" dirty="0" smtClean="0">
                <a:solidFill>
                  <a:schemeClr val="tx1"/>
                </a:solidFill>
              </a:rPr>
              <a:t>4</a:t>
            </a:r>
            <a:r>
              <a:rPr lang="ru-RU" sz="2000" dirty="0">
                <a:solidFill>
                  <a:schemeClr val="tx1"/>
                </a:solidFill>
              </a:rPr>
              <a:t>)  при </a:t>
            </a:r>
            <a:r>
              <a:rPr lang="ru-RU" sz="2000" dirty="0" smtClean="0">
                <a:solidFill>
                  <a:schemeClr val="tx1"/>
                </a:solidFill>
              </a:rPr>
              <a:t>верификации  </a:t>
            </a:r>
            <a:r>
              <a:rPr lang="ru-RU" sz="2000" dirty="0">
                <a:solidFill>
                  <a:schemeClr val="tx1"/>
                </a:solidFill>
              </a:rPr>
              <a:t>желудочно-кишечного  кровотечения.  ЭГДС  позволяет  провести </a:t>
            </a:r>
            <a:r>
              <a:rPr lang="ru-RU" sz="2000" dirty="0" smtClean="0">
                <a:solidFill>
                  <a:schemeClr val="tx1"/>
                </a:solidFill>
              </a:rPr>
              <a:t>визуальную   </a:t>
            </a:r>
            <a:r>
              <a:rPr lang="ru-RU" sz="2000" dirty="0">
                <a:solidFill>
                  <a:schemeClr val="tx1"/>
                </a:solidFill>
              </a:rPr>
              <a:t>оценку   язвенного   дефекта   (размеры,   форму,   локализацию), </a:t>
            </a:r>
            <a:r>
              <a:rPr lang="ru-RU" sz="2000" dirty="0" smtClean="0">
                <a:solidFill>
                  <a:schemeClr val="tx1"/>
                </a:solidFill>
              </a:rPr>
              <a:t>биопсию  </a:t>
            </a:r>
            <a:r>
              <a:rPr lang="ru-RU" sz="2000" dirty="0">
                <a:solidFill>
                  <a:schemeClr val="tx1"/>
                </a:solidFill>
              </a:rPr>
              <a:t>язвы  и  слизистой  антрального  отдела  для  обнаружения  </a:t>
            </a:r>
            <a:r>
              <a:rPr lang="ru-RU" sz="2000" dirty="0" err="1">
                <a:solidFill>
                  <a:schemeClr val="tx1"/>
                </a:solidFill>
              </a:rPr>
              <a:t>Helicobacter</a:t>
            </a:r>
            <a:r>
              <a:rPr lang="ru-RU" sz="2000" dirty="0">
                <a:solidFill>
                  <a:schemeClr val="tx1"/>
                </a:solidFill>
              </a:rPr>
              <a:t> </a:t>
            </a:r>
            <a:r>
              <a:rPr lang="ru-RU" sz="2000" dirty="0" err="1" smtClean="0">
                <a:solidFill>
                  <a:schemeClr val="tx1"/>
                </a:solidFill>
              </a:rPr>
              <a:t>pylori</a:t>
            </a:r>
            <a:r>
              <a:rPr lang="ru-RU" sz="2000" dirty="0">
                <a:solidFill>
                  <a:schemeClr val="tx1"/>
                </a:solidFill>
              </a:rPr>
              <a:t>, оценить эффективность </a:t>
            </a:r>
            <a:r>
              <a:rPr lang="ru-RU" sz="2000" dirty="0" smtClean="0">
                <a:solidFill>
                  <a:schemeClr val="tx1"/>
                </a:solidFill>
              </a:rPr>
              <a:t>лечения.</a:t>
            </a:r>
            <a:endParaRPr lang="ru-RU" sz="2000" dirty="0">
              <a:solidFill>
                <a:schemeClr val="tx1"/>
              </a:solidFill>
            </a:endParaRPr>
          </a:p>
        </p:txBody>
      </p:sp>
    </p:spTree>
    <p:extLst>
      <p:ext uri="{BB962C8B-B14F-4D97-AF65-F5344CB8AC3E}">
        <p14:creationId xmlns:p14="http://schemas.microsoft.com/office/powerpoint/2010/main" val="728452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5760640"/>
          </a:xfrm>
        </p:spPr>
        <p:txBody>
          <a:bodyPr>
            <a:normAutofit fontScale="90000"/>
          </a:bodyPr>
          <a:lstStyle/>
          <a:p>
            <a:pPr algn="just"/>
            <a:r>
              <a:rPr lang="ru-RU" sz="2400" dirty="0">
                <a:solidFill>
                  <a:srgbClr val="FF0000"/>
                </a:solidFill>
              </a:rPr>
              <a:t>Аспирационно-</a:t>
            </a:r>
            <a:r>
              <a:rPr lang="ru-RU" sz="2400" dirty="0" err="1">
                <a:solidFill>
                  <a:srgbClr val="FF0000"/>
                </a:solidFill>
              </a:rPr>
              <a:t>титрационный</a:t>
            </a:r>
            <a:r>
              <a:rPr lang="ru-RU" sz="2400" dirty="0">
                <a:solidFill>
                  <a:srgbClr val="FF0000"/>
                </a:solidFill>
              </a:rPr>
              <a:t>   метод   исследования   секреции   соляной </a:t>
            </a:r>
            <a:r>
              <a:rPr lang="ru-RU" sz="2400" dirty="0" smtClean="0">
                <a:solidFill>
                  <a:srgbClr val="FF0000"/>
                </a:solidFill>
              </a:rPr>
              <a:t>кислоты</a:t>
            </a:r>
            <a:r>
              <a:rPr lang="ru-RU" sz="2400" dirty="0"/>
              <a:t>.  </a:t>
            </a:r>
            <a:r>
              <a:rPr lang="ru-RU" sz="2200" dirty="0">
                <a:solidFill>
                  <a:schemeClr val="tx1"/>
                </a:solidFill>
              </a:rPr>
              <a:t>Материал  для  исследования  получают  (</a:t>
            </a:r>
            <a:r>
              <a:rPr lang="ru-RU" sz="2200" dirty="0" err="1">
                <a:solidFill>
                  <a:schemeClr val="tx1"/>
                </a:solidFill>
              </a:rPr>
              <a:t>аспирируют</a:t>
            </a:r>
            <a:r>
              <a:rPr lang="ru-RU" sz="2200" dirty="0">
                <a:solidFill>
                  <a:schemeClr val="tx1"/>
                </a:solidFill>
              </a:rPr>
              <a:t>)  с  помощью </a:t>
            </a:r>
            <a:r>
              <a:rPr lang="ru-RU" sz="2200" dirty="0" smtClean="0">
                <a:solidFill>
                  <a:schemeClr val="tx1"/>
                </a:solidFill>
              </a:rPr>
              <a:t>желудочного  </a:t>
            </a:r>
            <a:r>
              <a:rPr lang="ru-RU" sz="2200" dirty="0">
                <a:solidFill>
                  <a:schemeClr val="tx1"/>
                </a:solidFill>
              </a:rPr>
              <a:t>зонда.  Для  определения  базальной  секреции  берут  4  порции </a:t>
            </a:r>
            <a:r>
              <a:rPr lang="ru-RU" sz="2200" dirty="0" smtClean="0">
                <a:solidFill>
                  <a:schemeClr val="tx1"/>
                </a:solidFill>
              </a:rPr>
              <a:t>желудочного </a:t>
            </a:r>
            <a:r>
              <a:rPr lang="ru-RU" sz="2200" dirty="0">
                <a:solidFill>
                  <a:schemeClr val="tx1"/>
                </a:solidFill>
              </a:rPr>
              <a:t>содержимого с интервалом в 15  минут. Измеряют объём  каждой </a:t>
            </a:r>
            <a:r>
              <a:rPr lang="ru-RU" sz="2200" dirty="0" smtClean="0">
                <a:solidFill>
                  <a:schemeClr val="tx1"/>
                </a:solidFill>
              </a:rPr>
              <a:t>порции   </a:t>
            </a:r>
            <a:r>
              <a:rPr lang="ru-RU" sz="2200" dirty="0">
                <a:solidFill>
                  <a:schemeClr val="tx1"/>
                </a:solidFill>
              </a:rPr>
              <a:t>и   определяют   концентрацию   соляной   кислоты   путём   титрования </a:t>
            </a:r>
            <a:r>
              <a:rPr lang="ru-RU" sz="2200" dirty="0" smtClean="0">
                <a:solidFill>
                  <a:schemeClr val="tx1"/>
                </a:solidFill>
              </a:rPr>
              <a:t>гидроксидом  </a:t>
            </a:r>
            <a:r>
              <a:rPr lang="ru-RU" sz="2200" dirty="0">
                <a:solidFill>
                  <a:schemeClr val="tx1"/>
                </a:solidFill>
              </a:rPr>
              <a:t>натрия  до  рН  7,0  или  вычисляют  её,  исходя  из  рН  полученного </a:t>
            </a:r>
            <a:r>
              <a:rPr lang="ru-RU" sz="2200" dirty="0" smtClean="0">
                <a:solidFill>
                  <a:schemeClr val="tx1"/>
                </a:solidFill>
              </a:rPr>
              <a:t>желудочного </a:t>
            </a:r>
            <a:r>
              <a:rPr lang="ru-RU" sz="2200" dirty="0">
                <a:solidFill>
                  <a:schemeClr val="tx1"/>
                </a:solidFill>
              </a:rPr>
              <a:t>сока. Для определения максимальной секреции соляной кислоты в </a:t>
            </a:r>
            <a:r>
              <a:rPr lang="ru-RU" sz="2200" dirty="0" smtClean="0">
                <a:solidFill>
                  <a:schemeClr val="tx1"/>
                </a:solidFill>
              </a:rPr>
              <a:t>качестве    стимулятора применяются </a:t>
            </a:r>
            <a:r>
              <a:rPr lang="ru-RU" sz="2200" dirty="0">
                <a:solidFill>
                  <a:schemeClr val="tx1"/>
                </a:solidFill>
              </a:rPr>
              <a:t>гистамин    (тест    </a:t>
            </a:r>
            <a:r>
              <a:rPr lang="ru-RU" sz="2200" dirty="0" err="1">
                <a:solidFill>
                  <a:schemeClr val="tx1"/>
                </a:solidFill>
              </a:rPr>
              <a:t>Кея</a:t>
            </a:r>
            <a:r>
              <a:rPr lang="ru-RU" sz="2200" dirty="0">
                <a:solidFill>
                  <a:schemeClr val="tx1"/>
                </a:solidFill>
              </a:rPr>
              <a:t>),    гастрин</a:t>
            </a:r>
            <a:r>
              <a:rPr lang="ru-RU" sz="2200" dirty="0" smtClean="0">
                <a:solidFill>
                  <a:schemeClr val="tx1"/>
                </a:solidFill>
              </a:rPr>
              <a:t>, </a:t>
            </a:r>
            <a:r>
              <a:rPr lang="ru-RU" sz="2200" dirty="0">
                <a:solidFill>
                  <a:schemeClr val="tx1"/>
                </a:solidFill>
              </a:rPr>
              <a:t>а </a:t>
            </a:r>
            <a:r>
              <a:rPr lang="ru-RU" sz="2200" dirty="0" smtClean="0">
                <a:solidFill>
                  <a:schemeClr val="tx1"/>
                </a:solidFill>
              </a:rPr>
              <a:t>предпочтение  </a:t>
            </a:r>
            <a:r>
              <a:rPr lang="ru-RU" sz="2200" dirty="0">
                <a:solidFill>
                  <a:schemeClr val="tx1"/>
                </a:solidFill>
              </a:rPr>
              <a:t>отдаётся  </a:t>
            </a:r>
            <a:r>
              <a:rPr lang="ru-RU" sz="2200" dirty="0" err="1">
                <a:solidFill>
                  <a:schemeClr val="tx1"/>
                </a:solidFill>
              </a:rPr>
              <a:t>пентагастрину</a:t>
            </a:r>
            <a:r>
              <a:rPr lang="ru-RU" sz="2200" dirty="0">
                <a:solidFill>
                  <a:schemeClr val="tx1"/>
                </a:solidFill>
              </a:rPr>
              <a:t>,  который  после  определения  базальной </a:t>
            </a:r>
            <a:r>
              <a:rPr lang="ru-RU" sz="2200" dirty="0" smtClean="0">
                <a:solidFill>
                  <a:schemeClr val="tx1"/>
                </a:solidFill>
              </a:rPr>
              <a:t>секреции   </a:t>
            </a:r>
            <a:r>
              <a:rPr lang="ru-RU" sz="2200" dirty="0">
                <a:solidFill>
                  <a:schemeClr val="tx1"/>
                </a:solidFill>
              </a:rPr>
              <a:t>вводят   подкожно   в   дозе   4   мкг/кг   и   собирают   ещё   4   порции </a:t>
            </a:r>
            <a:r>
              <a:rPr lang="ru-RU" sz="2200" dirty="0" smtClean="0">
                <a:solidFill>
                  <a:schemeClr val="tx1"/>
                </a:solidFill>
              </a:rPr>
              <a:t>желудочного  </a:t>
            </a:r>
            <a:r>
              <a:rPr lang="ru-RU" sz="2200" dirty="0">
                <a:solidFill>
                  <a:schemeClr val="tx1"/>
                </a:solidFill>
              </a:rPr>
              <a:t>сока  с  интервалом  в  15  минут.  Максимальная  секреция  –  это </a:t>
            </a:r>
            <a:r>
              <a:rPr lang="ru-RU" sz="2200" dirty="0" smtClean="0">
                <a:solidFill>
                  <a:schemeClr val="tx1"/>
                </a:solidFill>
              </a:rPr>
              <a:t>суммарное  </a:t>
            </a:r>
            <a:r>
              <a:rPr lang="ru-RU" sz="2200" dirty="0">
                <a:solidFill>
                  <a:schemeClr val="tx1"/>
                </a:solidFill>
              </a:rPr>
              <a:t>количество  соляной  кислоты,  собранное  в  течение  часа  после </a:t>
            </a:r>
            <a:r>
              <a:rPr lang="ru-RU" sz="2200" dirty="0" smtClean="0">
                <a:solidFill>
                  <a:schemeClr val="tx1"/>
                </a:solidFill>
              </a:rPr>
              <a:t>введения </a:t>
            </a:r>
            <a:r>
              <a:rPr lang="ru-RU" sz="2200" dirty="0" err="1">
                <a:solidFill>
                  <a:schemeClr val="tx1"/>
                </a:solidFill>
              </a:rPr>
              <a:t>пентагастрина</a:t>
            </a:r>
            <a:endParaRPr lang="ru-RU" sz="2200" dirty="0">
              <a:solidFill>
                <a:schemeClr val="tx1"/>
              </a:solidFill>
            </a:endParaRPr>
          </a:p>
        </p:txBody>
      </p:sp>
    </p:spTree>
    <p:extLst>
      <p:ext uri="{BB962C8B-B14F-4D97-AF65-F5344CB8AC3E}">
        <p14:creationId xmlns:p14="http://schemas.microsoft.com/office/powerpoint/2010/main" val="3390859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156920"/>
          </a:xfrm>
        </p:spPr>
        <p:txBody>
          <a:bodyPr>
            <a:noAutofit/>
          </a:bodyPr>
          <a:lstStyle/>
          <a:p>
            <a:r>
              <a:rPr lang="ru-RU" sz="2400" dirty="0">
                <a:solidFill>
                  <a:srgbClr val="FF0000"/>
                </a:solidFill>
              </a:rPr>
              <a:t>Метод  24-х  часовой  внутрижелудочной  рН-метрии</a:t>
            </a:r>
            <a:r>
              <a:rPr lang="ru-RU" sz="2400" dirty="0">
                <a:solidFill>
                  <a:schemeClr val="tx1"/>
                </a:solidFill>
              </a:rPr>
              <a:t> </a:t>
            </a:r>
            <a:r>
              <a:rPr lang="ru-RU" sz="2400" dirty="0" smtClean="0">
                <a:solidFill>
                  <a:schemeClr val="tx1"/>
                </a:solidFill>
              </a:rPr>
              <a:t/>
            </a:r>
            <a:br>
              <a:rPr lang="ru-RU" sz="2400" dirty="0" smtClean="0">
                <a:solidFill>
                  <a:schemeClr val="tx1"/>
                </a:solidFill>
              </a:rPr>
            </a:br>
            <a:r>
              <a:rPr lang="ru-RU" sz="2400" dirty="0" smtClean="0">
                <a:solidFill>
                  <a:schemeClr val="tx1"/>
                </a:solidFill>
              </a:rPr>
              <a:t>позволяет  </a:t>
            </a:r>
            <a:r>
              <a:rPr lang="ru-RU" sz="2400" dirty="0">
                <a:solidFill>
                  <a:schemeClr val="tx1"/>
                </a:solidFill>
              </a:rPr>
              <a:t>детально </a:t>
            </a:r>
            <a:r>
              <a:rPr lang="ru-RU" sz="2400" dirty="0" smtClean="0">
                <a:solidFill>
                  <a:schemeClr val="tx1"/>
                </a:solidFill>
              </a:rPr>
              <a:t>изучить </a:t>
            </a:r>
            <a:r>
              <a:rPr lang="ru-RU" sz="2400" dirty="0">
                <a:solidFill>
                  <a:schemeClr val="tx1"/>
                </a:solidFill>
              </a:rPr>
              <a:t>суточные ритмы секреторной и моторной функции пищевода, желудка </a:t>
            </a:r>
            <a:r>
              <a:rPr lang="ru-RU" sz="2400" dirty="0" smtClean="0">
                <a:solidFill>
                  <a:schemeClr val="tx1"/>
                </a:solidFill>
              </a:rPr>
              <a:t>и   </a:t>
            </a:r>
            <a:r>
              <a:rPr lang="ru-RU" sz="2400" dirty="0">
                <a:solidFill>
                  <a:schemeClr val="tx1"/>
                </a:solidFill>
              </a:rPr>
              <a:t>двенадцатиперстной   кишки,   оценить   скорость   наступления   эффекта   и </a:t>
            </a:r>
            <a:r>
              <a:rPr lang="ru-RU" sz="2400" dirty="0" smtClean="0">
                <a:solidFill>
                  <a:schemeClr val="tx1"/>
                </a:solidFill>
              </a:rPr>
              <a:t>продолжительность </a:t>
            </a:r>
            <a:r>
              <a:rPr lang="ru-RU" sz="2400" dirty="0">
                <a:solidFill>
                  <a:schemeClr val="tx1"/>
                </a:solidFill>
              </a:rPr>
              <a:t>действия </a:t>
            </a:r>
            <a:r>
              <a:rPr lang="ru-RU" sz="2400" dirty="0" err="1">
                <a:solidFill>
                  <a:schemeClr val="tx1"/>
                </a:solidFill>
              </a:rPr>
              <a:t>антисекреторных</a:t>
            </a:r>
            <a:r>
              <a:rPr lang="ru-RU" sz="2400" dirty="0">
                <a:solidFill>
                  <a:schemeClr val="tx1"/>
                </a:solidFill>
              </a:rPr>
              <a:t> препаратов. </a:t>
            </a:r>
            <a:r>
              <a:rPr lang="ru-RU" sz="2300" dirty="0"/>
              <a:t/>
            </a:r>
            <a:br>
              <a:rPr lang="ru-RU" sz="2300" dirty="0"/>
            </a:br>
            <a:endParaRPr lang="ru-RU" sz="2300" dirty="0"/>
          </a:p>
        </p:txBody>
      </p:sp>
    </p:spTree>
    <p:extLst>
      <p:ext uri="{BB962C8B-B14F-4D97-AF65-F5344CB8AC3E}">
        <p14:creationId xmlns:p14="http://schemas.microsoft.com/office/powerpoint/2010/main" val="4118362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5760640"/>
          </a:xfrm>
        </p:spPr>
        <p:txBody>
          <a:bodyPr>
            <a:normAutofit/>
          </a:bodyPr>
          <a:lstStyle/>
          <a:p>
            <a:r>
              <a:rPr lang="ru-RU" sz="2800" dirty="0"/>
              <a:t>Для    выявления    </a:t>
            </a:r>
            <a:r>
              <a:rPr lang="ru-RU" sz="2800" dirty="0" err="1"/>
              <a:t>Helicobacter</a:t>
            </a:r>
            <a:r>
              <a:rPr lang="ru-RU" sz="2800" dirty="0"/>
              <a:t>    </a:t>
            </a:r>
            <a:r>
              <a:rPr lang="ru-RU" sz="2800" dirty="0" err="1"/>
              <a:t>pylori</a:t>
            </a:r>
            <a:r>
              <a:rPr lang="ru-RU" sz="2800" dirty="0"/>
              <a:t>    проводят    гистологическое    и </a:t>
            </a:r>
            <a:r>
              <a:rPr lang="ru-RU" sz="2800" dirty="0" smtClean="0"/>
              <a:t>бактериологическое  </a:t>
            </a:r>
            <a:r>
              <a:rPr lang="ru-RU" sz="2800" dirty="0"/>
              <a:t>исследование  и  </a:t>
            </a:r>
            <a:r>
              <a:rPr lang="ru-RU" sz="2800" dirty="0" err="1"/>
              <a:t>уреазную</a:t>
            </a:r>
            <a:r>
              <a:rPr lang="ru-RU" sz="2800" dirty="0"/>
              <a:t>  пробу  с  биоптатом  слизистой. </a:t>
            </a:r>
            <a:br>
              <a:rPr lang="ru-RU" sz="2800" dirty="0"/>
            </a:br>
            <a:endParaRPr lang="ru-RU" sz="2800" dirty="0"/>
          </a:p>
        </p:txBody>
      </p:sp>
    </p:spTree>
    <p:extLst>
      <p:ext uri="{BB962C8B-B14F-4D97-AF65-F5344CB8AC3E}">
        <p14:creationId xmlns:p14="http://schemas.microsoft.com/office/powerpoint/2010/main" val="3830159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8"/>
            <a:ext cx="8229600" cy="4968552"/>
          </a:xfrm>
        </p:spPr>
        <p:txBody>
          <a:bodyPr>
            <a:normAutofit/>
          </a:bodyPr>
          <a:lstStyle/>
          <a:p>
            <a:r>
              <a:rPr lang="ru-RU" sz="3200" dirty="0"/>
              <a:t>У     инфицированных     пациентов     в     сыворотке     крови     </a:t>
            </a:r>
            <a:r>
              <a:rPr lang="ru-RU" sz="3200" dirty="0" smtClean="0"/>
              <a:t>методом иммуноферментного     </a:t>
            </a:r>
            <a:r>
              <a:rPr lang="ru-RU" sz="3200" dirty="0"/>
              <a:t>анализа     выявляются     специфические     антитела     к </a:t>
            </a:r>
            <a:r>
              <a:rPr lang="ru-RU" sz="3200" dirty="0" smtClean="0"/>
              <a:t>иммуноглобулинам  </a:t>
            </a:r>
            <a:r>
              <a:rPr lang="ru-RU" sz="3200" dirty="0"/>
              <a:t>G  (</a:t>
            </a:r>
            <a:r>
              <a:rPr lang="ru-RU" sz="3200" dirty="0" err="1"/>
              <a:t>IgG</a:t>
            </a:r>
            <a:r>
              <a:rPr lang="ru-RU" sz="3200" dirty="0"/>
              <a:t>)  и  А  (</a:t>
            </a:r>
            <a:r>
              <a:rPr lang="ru-RU" sz="3200" dirty="0" err="1"/>
              <a:t>IgA</a:t>
            </a:r>
            <a:r>
              <a:rPr lang="ru-RU" sz="3200" dirty="0" smtClean="0"/>
              <a:t>).</a:t>
            </a:r>
            <a:br>
              <a:rPr lang="ru-RU" sz="3200" dirty="0" smtClean="0"/>
            </a:br>
            <a:endParaRPr lang="ru-RU" sz="3200" dirty="0"/>
          </a:p>
        </p:txBody>
      </p:sp>
    </p:spTree>
    <p:extLst>
      <p:ext uri="{BB962C8B-B14F-4D97-AF65-F5344CB8AC3E}">
        <p14:creationId xmlns:p14="http://schemas.microsoft.com/office/powerpoint/2010/main" val="2172183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5220816"/>
          </a:xfrm>
        </p:spPr>
        <p:txBody>
          <a:bodyPr>
            <a:normAutofit fontScale="90000"/>
          </a:bodyPr>
          <a:lstStyle/>
          <a:p>
            <a:r>
              <a:rPr lang="ru-RU" sz="3600" dirty="0"/>
              <a:t> </a:t>
            </a:r>
            <a:r>
              <a:rPr lang="ru-RU" sz="3600" dirty="0">
                <a:solidFill>
                  <a:srgbClr val="FF0000"/>
                </a:solidFill>
              </a:rPr>
              <a:t>Дифференциальная  диагностика</a:t>
            </a:r>
            <a:r>
              <a:rPr lang="ru-RU" sz="3600" dirty="0"/>
              <a:t>.  Язвенную  болезнь  необходимо </a:t>
            </a:r>
            <a:br>
              <a:rPr lang="ru-RU" sz="3600" dirty="0"/>
            </a:br>
            <a:r>
              <a:rPr lang="ru-RU" sz="3600" dirty="0"/>
              <a:t>дифференцировать  с  симптоматическими  язвами,  патогенез  которых  связан  с </a:t>
            </a:r>
            <a:br>
              <a:rPr lang="ru-RU" sz="3600" dirty="0"/>
            </a:br>
            <a:r>
              <a:rPr lang="ru-RU" sz="3600" dirty="0"/>
              <a:t>определёнными  фоновыми  заболеваниями  или  конкретными  этиологическими </a:t>
            </a:r>
            <a:r>
              <a:rPr lang="ru-RU" sz="3600" dirty="0" smtClean="0"/>
              <a:t>факторами</a:t>
            </a:r>
            <a:r>
              <a:rPr lang="ru-RU" sz="3600" dirty="0"/>
              <a:t>, например, с приёмом НПВС</a:t>
            </a:r>
          </a:p>
        </p:txBody>
      </p:sp>
    </p:spTree>
    <p:extLst>
      <p:ext uri="{BB962C8B-B14F-4D97-AF65-F5344CB8AC3E}">
        <p14:creationId xmlns:p14="http://schemas.microsoft.com/office/powerpoint/2010/main" val="1689547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052736"/>
            <a:ext cx="8229600" cy="4032448"/>
          </a:xfrm>
        </p:spPr>
        <p:txBody>
          <a:bodyPr>
            <a:normAutofit fontScale="90000"/>
          </a:bodyPr>
          <a:lstStyle/>
          <a:p>
            <a:r>
              <a:rPr lang="ru-RU" sz="2800" dirty="0"/>
              <a:t> </a:t>
            </a:r>
            <a:r>
              <a:rPr lang="ru-RU" sz="2800" dirty="0" smtClean="0">
                <a:solidFill>
                  <a:srgbClr val="FF0000"/>
                </a:solidFill>
              </a:rPr>
              <a:t>Лечение</a:t>
            </a:r>
            <a:r>
              <a:rPr lang="ru-RU" sz="2800" dirty="0"/>
              <a:t/>
            </a:r>
            <a:br>
              <a:rPr lang="ru-RU" sz="2800" dirty="0"/>
            </a:br>
            <a:r>
              <a:rPr lang="ru-RU" sz="2800" dirty="0" smtClean="0">
                <a:solidFill>
                  <a:schemeClr val="tx1"/>
                </a:solidFill>
              </a:rPr>
              <a:t>В   </a:t>
            </a:r>
            <a:r>
              <a:rPr lang="ru-RU" sz="2800" dirty="0">
                <a:solidFill>
                  <a:schemeClr val="tx1"/>
                </a:solidFill>
              </a:rPr>
              <a:t>настоящее   время   консервативная   терапия   является </a:t>
            </a:r>
            <a:r>
              <a:rPr lang="ru-RU" sz="2800" dirty="0" smtClean="0">
                <a:solidFill>
                  <a:schemeClr val="tx1"/>
                </a:solidFill>
              </a:rPr>
              <a:t>вариантом  </a:t>
            </a:r>
            <a:r>
              <a:rPr lang="ru-RU" sz="2800" dirty="0">
                <a:solidFill>
                  <a:schemeClr val="tx1"/>
                </a:solidFill>
              </a:rPr>
              <a:t>выбора  при  определении  способа  лечения  не  осложнённой  формы </a:t>
            </a:r>
            <a:r>
              <a:rPr lang="ru-RU" sz="2800" dirty="0" smtClean="0">
                <a:solidFill>
                  <a:schemeClr val="tx1"/>
                </a:solidFill>
              </a:rPr>
              <a:t>язвенной    </a:t>
            </a:r>
            <a:r>
              <a:rPr lang="ru-RU" sz="2800" dirty="0">
                <a:solidFill>
                  <a:schemeClr val="tx1"/>
                </a:solidFill>
              </a:rPr>
              <a:t>болезни    двенадцатиперстной    кишки.    Высокая    эффективность </a:t>
            </a:r>
            <a:r>
              <a:rPr lang="ru-RU" sz="2800" dirty="0" smtClean="0">
                <a:solidFill>
                  <a:schemeClr val="tx1"/>
                </a:solidFill>
              </a:rPr>
              <a:t>современных противоязвенных     </a:t>
            </a:r>
            <a:r>
              <a:rPr lang="ru-RU" sz="2800" dirty="0">
                <a:solidFill>
                  <a:schemeClr val="tx1"/>
                </a:solidFill>
              </a:rPr>
              <a:t>препаратов     позволила     отказаться     от </a:t>
            </a:r>
            <a:r>
              <a:rPr lang="ru-RU" sz="2800" dirty="0" smtClean="0">
                <a:solidFill>
                  <a:schemeClr val="tx1"/>
                </a:solidFill>
              </a:rPr>
              <a:t>хирургической </a:t>
            </a:r>
            <a:r>
              <a:rPr lang="ru-RU" sz="2800" dirty="0">
                <a:solidFill>
                  <a:schemeClr val="tx1"/>
                </a:solidFill>
              </a:rPr>
              <a:t>коррекции не осложнённой формы </a:t>
            </a:r>
            <a:r>
              <a:rPr lang="ru-RU" sz="2800" dirty="0" smtClean="0">
                <a:solidFill>
                  <a:schemeClr val="tx1"/>
                </a:solidFill>
              </a:rPr>
              <a:t>заболевания.</a:t>
            </a:r>
            <a:endParaRPr lang="ru-RU" sz="2800" dirty="0">
              <a:solidFill>
                <a:schemeClr val="tx1"/>
              </a:solidFill>
            </a:endParaRPr>
          </a:p>
        </p:txBody>
      </p:sp>
    </p:spTree>
    <p:extLst>
      <p:ext uri="{BB962C8B-B14F-4D97-AF65-F5344CB8AC3E}">
        <p14:creationId xmlns:p14="http://schemas.microsoft.com/office/powerpoint/2010/main" val="1332905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5184576"/>
          </a:xfrm>
        </p:spPr>
        <p:txBody>
          <a:bodyPr>
            <a:normAutofit fontScale="90000"/>
          </a:bodyPr>
          <a:lstStyle/>
          <a:p>
            <a:r>
              <a:rPr lang="ru-RU" sz="2400" dirty="0"/>
              <a:t> </a:t>
            </a:r>
            <a:r>
              <a:rPr lang="ru-RU" sz="2400" dirty="0" smtClean="0">
                <a:solidFill>
                  <a:schemeClr val="tx1"/>
                </a:solidFill>
              </a:rPr>
              <a:t>Язвы  </a:t>
            </a:r>
            <a:r>
              <a:rPr lang="ru-RU" sz="2400" dirty="0">
                <a:solidFill>
                  <a:schemeClr val="tx1"/>
                </a:solidFill>
              </a:rPr>
              <a:t>двенадцатиперстной  кишки  и  желудка  рубцуются </a:t>
            </a:r>
            <a:r>
              <a:rPr lang="ru-RU" sz="2400" dirty="0" smtClean="0">
                <a:solidFill>
                  <a:schemeClr val="tx1"/>
                </a:solidFill>
              </a:rPr>
              <a:t>почти  </a:t>
            </a:r>
            <a:r>
              <a:rPr lang="ru-RU" sz="2400" dirty="0">
                <a:solidFill>
                  <a:schemeClr val="tx1"/>
                </a:solidFill>
              </a:rPr>
              <a:t>у  всех  пациентов,  если  в  течение  суток  удаётся  поддерживать  уровень </a:t>
            </a:r>
            <a:r>
              <a:rPr lang="ru-RU" sz="2400" dirty="0" smtClean="0">
                <a:solidFill>
                  <a:schemeClr val="tx1"/>
                </a:solidFill>
              </a:rPr>
              <a:t>внутрижелудочного  </a:t>
            </a:r>
            <a:r>
              <a:rPr lang="ru-RU" sz="2400" dirty="0">
                <a:solidFill>
                  <a:schemeClr val="tx1"/>
                </a:solidFill>
              </a:rPr>
              <a:t>рН  больше  3  около  18  часов.  Этому  правилу  отвечают </a:t>
            </a:r>
            <a:r>
              <a:rPr lang="ru-RU" sz="2400" dirty="0" smtClean="0">
                <a:solidFill>
                  <a:schemeClr val="tx1"/>
                </a:solidFill>
              </a:rPr>
              <a:t>лишь   </a:t>
            </a:r>
            <a:r>
              <a:rPr lang="ru-RU" sz="2400" dirty="0">
                <a:solidFill>
                  <a:schemeClr val="tx1"/>
                </a:solidFill>
              </a:rPr>
              <a:t>блокаторы   протонного   насоса.   Ни   Н²-блокаторы,   ни   селективные </a:t>
            </a:r>
            <a:r>
              <a:rPr lang="ru-RU" sz="2400" dirty="0" err="1" smtClean="0">
                <a:solidFill>
                  <a:schemeClr val="tx1"/>
                </a:solidFill>
              </a:rPr>
              <a:t>холинолитики</a:t>
            </a:r>
            <a:r>
              <a:rPr lang="ru-RU" sz="2400" dirty="0">
                <a:solidFill>
                  <a:schemeClr val="tx1"/>
                </a:solidFill>
              </a:rPr>
              <a:t>,   ни   антациды   выполнить   эту   задачу   не   могут.   Блокаторы </a:t>
            </a:r>
            <a:r>
              <a:rPr lang="ru-RU" sz="2400" dirty="0" smtClean="0">
                <a:solidFill>
                  <a:schemeClr val="tx1"/>
                </a:solidFill>
              </a:rPr>
              <a:t>протонного   </a:t>
            </a:r>
            <a:r>
              <a:rPr lang="ru-RU" sz="2400" dirty="0">
                <a:solidFill>
                  <a:schemeClr val="tx1"/>
                </a:solidFill>
              </a:rPr>
              <a:t>насоса   (</a:t>
            </a:r>
            <a:r>
              <a:rPr lang="ru-RU" sz="2400" dirty="0" err="1">
                <a:solidFill>
                  <a:schemeClr val="tx1"/>
                </a:solidFill>
              </a:rPr>
              <a:t>париет</a:t>
            </a:r>
            <a:r>
              <a:rPr lang="ru-RU" sz="2400" dirty="0">
                <a:solidFill>
                  <a:schemeClr val="tx1"/>
                </a:solidFill>
              </a:rPr>
              <a:t>,   </a:t>
            </a:r>
            <a:r>
              <a:rPr lang="ru-RU" sz="2400" dirty="0" err="1">
                <a:solidFill>
                  <a:schemeClr val="tx1"/>
                </a:solidFill>
              </a:rPr>
              <a:t>омепразол</a:t>
            </a:r>
            <a:r>
              <a:rPr lang="ru-RU" sz="2400" dirty="0">
                <a:solidFill>
                  <a:schemeClr val="tx1"/>
                </a:solidFill>
              </a:rPr>
              <a:t>,   </a:t>
            </a:r>
            <a:r>
              <a:rPr lang="ru-RU" sz="2400" dirty="0" err="1">
                <a:solidFill>
                  <a:schemeClr val="tx1"/>
                </a:solidFill>
              </a:rPr>
              <a:t>лансопразол</a:t>
            </a:r>
            <a:r>
              <a:rPr lang="ru-RU" sz="2400" dirty="0">
                <a:solidFill>
                  <a:schemeClr val="tx1"/>
                </a:solidFill>
              </a:rPr>
              <a:t>,   </a:t>
            </a:r>
            <a:r>
              <a:rPr lang="ru-RU" sz="2400" dirty="0" err="1">
                <a:solidFill>
                  <a:schemeClr val="tx1"/>
                </a:solidFill>
              </a:rPr>
              <a:t>ласек</a:t>
            </a:r>
            <a:r>
              <a:rPr lang="ru-RU" sz="2400" dirty="0">
                <a:solidFill>
                  <a:schemeClr val="tx1"/>
                </a:solidFill>
              </a:rPr>
              <a:t>,   </a:t>
            </a:r>
            <a:r>
              <a:rPr lang="ru-RU" sz="2400" dirty="0" err="1">
                <a:solidFill>
                  <a:schemeClr val="tx1"/>
                </a:solidFill>
              </a:rPr>
              <a:t>пантопразол</a:t>
            </a:r>
            <a:r>
              <a:rPr lang="ru-RU" sz="2400" dirty="0">
                <a:solidFill>
                  <a:schemeClr val="tx1"/>
                </a:solidFill>
              </a:rPr>
              <a:t>) </a:t>
            </a:r>
            <a:r>
              <a:rPr lang="ru-RU" sz="2400" dirty="0" smtClean="0">
                <a:solidFill>
                  <a:schemeClr val="tx1"/>
                </a:solidFill>
              </a:rPr>
              <a:t>являются  </a:t>
            </a:r>
            <a:r>
              <a:rPr lang="ru-RU" sz="2400" dirty="0">
                <a:solidFill>
                  <a:schemeClr val="tx1"/>
                </a:solidFill>
              </a:rPr>
              <a:t>средством  базисной  терапии  обострения  язвенной  болезни.  Они </a:t>
            </a:r>
            <a:r>
              <a:rPr lang="ru-RU" sz="2400" dirty="0" smtClean="0">
                <a:solidFill>
                  <a:schemeClr val="tx1"/>
                </a:solidFill>
              </a:rPr>
              <a:t>назначаются   </a:t>
            </a:r>
            <a:r>
              <a:rPr lang="ru-RU" sz="2400" dirty="0">
                <a:solidFill>
                  <a:schemeClr val="tx1"/>
                </a:solidFill>
              </a:rPr>
              <a:t>с   целью   купирования   болевого   синдрома,   диспепсических </a:t>
            </a:r>
            <a:r>
              <a:rPr lang="ru-RU" sz="2400" dirty="0" smtClean="0">
                <a:solidFill>
                  <a:schemeClr val="tx1"/>
                </a:solidFill>
              </a:rPr>
              <a:t>расстройств</a:t>
            </a:r>
            <a:r>
              <a:rPr lang="ru-RU" sz="2400" dirty="0">
                <a:solidFill>
                  <a:schemeClr val="tx1"/>
                </a:solidFill>
              </a:rPr>
              <a:t>, для достижения рубцевания язвенного дефекта в короткие сроки</a:t>
            </a:r>
          </a:p>
        </p:txBody>
      </p:sp>
    </p:spTree>
    <p:extLst>
      <p:ext uri="{BB962C8B-B14F-4D97-AF65-F5344CB8AC3E}">
        <p14:creationId xmlns:p14="http://schemas.microsoft.com/office/powerpoint/2010/main" val="3529652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5724872"/>
          </a:xfrm>
        </p:spPr>
        <p:txBody>
          <a:bodyPr>
            <a:normAutofit/>
          </a:bodyPr>
          <a:lstStyle/>
          <a:p>
            <a:r>
              <a:rPr lang="ru-RU" sz="2800" dirty="0"/>
              <a:t> </a:t>
            </a:r>
            <a:r>
              <a:rPr lang="ru-RU" sz="2800" dirty="0">
                <a:solidFill>
                  <a:srgbClr val="FF0000"/>
                </a:solidFill>
              </a:rPr>
              <a:t>Осложнения    и    хирургическое    лечение    язвенной    болезни </a:t>
            </a:r>
            <a:r>
              <a:rPr lang="ru-RU" sz="2800" dirty="0" smtClean="0">
                <a:solidFill>
                  <a:srgbClr val="FF0000"/>
                </a:solidFill>
              </a:rPr>
              <a:t>двенадцатиперстной кишки</a:t>
            </a:r>
            <a:r>
              <a:rPr lang="ru-RU" sz="2800" dirty="0"/>
              <a:t/>
            </a:r>
            <a:br>
              <a:rPr lang="ru-RU" sz="2800" dirty="0"/>
            </a:br>
            <a:r>
              <a:rPr lang="ru-RU" sz="2800" dirty="0"/>
              <a:t/>
            </a:r>
            <a:br>
              <a:rPr lang="ru-RU" sz="2800" dirty="0"/>
            </a:br>
            <a:r>
              <a:rPr lang="ru-RU" sz="2800" dirty="0"/>
              <a:t>Рецидивирующее  течение  язвенной  болезни  двенадцатиперстной  кишки, </a:t>
            </a:r>
            <a:r>
              <a:rPr lang="ru-RU" sz="2800" dirty="0" smtClean="0"/>
              <a:t>когда   </a:t>
            </a:r>
            <a:r>
              <a:rPr lang="ru-RU" sz="2800" dirty="0"/>
              <a:t>медикаментозное   подавление   желудочной   секреции   не   приводит   к </a:t>
            </a:r>
            <a:br>
              <a:rPr lang="ru-RU" sz="2800" dirty="0"/>
            </a:br>
            <a:r>
              <a:rPr lang="ru-RU" sz="2800" dirty="0"/>
              <a:t>стойкой     ремиссии     заболевания,     является     показанием     к     плановому </a:t>
            </a:r>
            <a:r>
              <a:rPr lang="ru-RU" sz="2800" dirty="0" smtClean="0"/>
              <a:t>оперативному </a:t>
            </a:r>
            <a:r>
              <a:rPr lang="ru-RU" sz="2800" dirty="0"/>
              <a:t>лечению. </a:t>
            </a:r>
          </a:p>
        </p:txBody>
      </p:sp>
    </p:spTree>
    <p:extLst>
      <p:ext uri="{BB962C8B-B14F-4D97-AF65-F5344CB8AC3E}">
        <p14:creationId xmlns:p14="http://schemas.microsoft.com/office/powerpoint/2010/main" val="3054029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620688"/>
            <a:ext cx="8064896" cy="561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367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156920"/>
          </a:xfrm>
        </p:spPr>
        <p:txBody>
          <a:bodyPr>
            <a:normAutofit fontScale="90000"/>
          </a:bodyPr>
          <a:lstStyle/>
          <a:p>
            <a:r>
              <a:rPr lang="ru-RU" sz="3600" b="1" dirty="0" smtClean="0">
                <a:solidFill>
                  <a:srgbClr val="FF0000"/>
                </a:solidFill>
                <a:effectLst/>
              </a:rPr>
              <a:t>Физиология желудка</a:t>
            </a:r>
            <a:br>
              <a:rPr lang="ru-RU" sz="3600" b="1" dirty="0" smtClean="0">
                <a:solidFill>
                  <a:srgbClr val="FF0000"/>
                </a:solidFill>
                <a:effectLst/>
              </a:rPr>
            </a:br>
            <a:r>
              <a:rPr lang="ru-RU" dirty="0" smtClean="0">
                <a:effectLst/>
              </a:rPr>
              <a:t>Обкладочные </a:t>
            </a:r>
            <a:r>
              <a:rPr lang="ru-RU" dirty="0">
                <a:effectLst/>
              </a:rPr>
              <a:t>клетки, расположенные в железах слизистой тела и дна желудка, используя энергию окислительного фосфорилирования, секретируют соляную кислоту, концентрация которой составляет около </a:t>
            </a:r>
            <a:r>
              <a:rPr lang="ru-RU" sz="3600" dirty="0">
                <a:solidFill>
                  <a:srgbClr val="FF0000"/>
                </a:solidFill>
                <a:effectLst/>
              </a:rPr>
              <a:t>160 ммоль/л</a:t>
            </a:r>
            <a:r>
              <a:rPr lang="ru-RU" sz="3600" dirty="0">
                <a:effectLst/>
              </a:rPr>
              <a:t>. </a:t>
            </a:r>
            <a:r>
              <a:rPr lang="ru-RU" sz="3100" dirty="0">
                <a:effectLst/>
              </a:rPr>
              <a:t>Каждый ион водорода секретируется в просвет желудка вместе с ионом хлора, при этом в кровь высвобождается один ион бикарбоната, поэтому после еды возникает пищеварительный алкалоз.</a:t>
            </a:r>
            <a:endParaRPr lang="ru-RU" sz="3100" dirty="0"/>
          </a:p>
        </p:txBody>
      </p:sp>
    </p:spTree>
    <p:extLst>
      <p:ext uri="{BB962C8B-B14F-4D97-AF65-F5344CB8AC3E}">
        <p14:creationId xmlns:p14="http://schemas.microsoft.com/office/powerpoint/2010/main" val="80791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05078" y="260648"/>
            <a:ext cx="8416213" cy="2448272"/>
          </a:xfrm>
        </p:spPr>
        <p:txBody>
          <a:bodyPr>
            <a:normAutofit/>
          </a:bodyPr>
          <a:lstStyle/>
          <a:p>
            <a:r>
              <a:rPr lang="ru-RU" sz="2000" dirty="0"/>
              <a:t>При  стволовой  ваготомии  с  </a:t>
            </a:r>
            <a:r>
              <a:rPr lang="ru-RU" sz="2000" dirty="0" err="1"/>
              <a:t>антрумэктомией</a:t>
            </a:r>
            <a:r>
              <a:rPr lang="ru-RU" sz="2000" dirty="0"/>
              <a:t>  пересекают  блуждающие </a:t>
            </a:r>
            <a:r>
              <a:rPr lang="ru-RU" sz="2000" dirty="0" smtClean="0"/>
              <a:t>нервы</a:t>
            </a:r>
            <a:r>
              <a:rPr lang="ru-RU" sz="2000" dirty="0"/>
              <a:t>,   удаляют   антральный   отдел   желудка   и   накладывают   анастомоз   с </a:t>
            </a:r>
            <a:r>
              <a:rPr lang="ru-RU" sz="2000" dirty="0" smtClean="0"/>
              <a:t>проксимальным  </a:t>
            </a:r>
            <a:r>
              <a:rPr lang="ru-RU" sz="2000" dirty="0"/>
              <a:t>отделом  двенадцатиперстной  кишки  -  резекция  желудка  по </a:t>
            </a:r>
            <a:r>
              <a:rPr lang="ru-RU" sz="2000" dirty="0" err="1" smtClean="0"/>
              <a:t>Бильрот</a:t>
            </a:r>
            <a:r>
              <a:rPr lang="ru-RU" sz="2000" dirty="0" smtClean="0"/>
              <a:t>-I или </a:t>
            </a:r>
            <a:r>
              <a:rPr lang="ru-RU" sz="2000" dirty="0"/>
              <a:t>с петлёй тощей кишки - резекция желудка по </a:t>
            </a:r>
            <a:r>
              <a:rPr lang="ru-RU" sz="2000" dirty="0" err="1"/>
              <a:t>Бильрот</a:t>
            </a:r>
            <a:r>
              <a:rPr lang="ru-RU" sz="2000" dirty="0"/>
              <a:t>-II</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708920"/>
            <a:ext cx="3816424"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2708920"/>
            <a:ext cx="4105275" cy="352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6249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2412504"/>
          </a:xfrm>
        </p:spPr>
        <p:txBody>
          <a:bodyPr>
            <a:normAutofit fontScale="90000"/>
          </a:bodyPr>
          <a:lstStyle/>
          <a:p>
            <a:r>
              <a:rPr lang="ru-RU" sz="2000" b="1" dirty="0"/>
              <a:t/>
            </a:r>
            <a:br>
              <a:rPr lang="ru-RU" sz="2000" b="1" dirty="0"/>
            </a:br>
            <a:r>
              <a:rPr lang="ru-RU" sz="2000" b="1" dirty="0"/>
              <a:t>Некоторые    хирурги    предпочитают    селективную    ваготомию,    когда </a:t>
            </a:r>
            <a:r>
              <a:rPr lang="ru-RU" sz="2000" b="1" dirty="0" smtClean="0"/>
              <a:t>пересекаются  </a:t>
            </a:r>
            <a:r>
              <a:rPr lang="ru-RU" sz="2000" b="1" dirty="0"/>
              <a:t>все  желудочные  ветви  блуждающих  нервов,  при  сохранении </a:t>
            </a:r>
            <a:r>
              <a:rPr lang="ru-RU" sz="2000" b="1" dirty="0" smtClean="0"/>
              <a:t>ветвей</a:t>
            </a:r>
            <a:r>
              <a:rPr lang="ru-RU" sz="2000" b="1" dirty="0"/>
              <a:t>,   идущих   к   печени   и   чревному   сплетению.   После   этой   операции </a:t>
            </a:r>
            <a:r>
              <a:rPr lang="ru-RU" sz="2000" b="1" dirty="0" smtClean="0"/>
              <a:t>рецидивы  </a:t>
            </a:r>
            <a:r>
              <a:rPr lang="ru-RU" sz="2000" b="1" dirty="0"/>
              <a:t>и  осложнения  встречаются  реже,  чем  после  стволовой  </a:t>
            </a:r>
            <a:r>
              <a:rPr lang="ru-RU" sz="2000" b="1" dirty="0" smtClean="0"/>
              <a:t>ваготомии.</a:t>
            </a:r>
            <a:r>
              <a:rPr lang="ru-RU" sz="2000" dirty="0" smtClean="0"/>
              <a:t> </a:t>
            </a:r>
            <a:endParaRPr lang="ru-RU" sz="2000"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2780928"/>
            <a:ext cx="5832648" cy="3327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7067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5556" y="476672"/>
            <a:ext cx="7992888" cy="2088232"/>
          </a:xfrm>
        </p:spPr>
        <p:txBody>
          <a:bodyPr>
            <a:normAutofit/>
          </a:bodyPr>
          <a:lstStyle/>
          <a:p>
            <a:r>
              <a:rPr lang="ru-RU" sz="2000" b="1" dirty="0"/>
              <a:t>При  селективной  проксимальной  ваготомии  </a:t>
            </a:r>
            <a:r>
              <a:rPr lang="ru-RU" sz="2000" b="1" dirty="0" err="1"/>
              <a:t>денервируют</a:t>
            </a:r>
            <a:r>
              <a:rPr lang="ru-RU" sz="2000" b="1" dirty="0"/>
              <a:t>  дно  и  тело </a:t>
            </a:r>
            <a:r>
              <a:rPr lang="ru-RU" sz="2000" b="1" dirty="0" smtClean="0"/>
              <a:t>желудка</a:t>
            </a:r>
            <a:r>
              <a:rPr lang="ru-RU" sz="2000" b="1" dirty="0"/>
              <a:t>,  сохраняя  ветви  блуждающего  нерва,  </a:t>
            </a:r>
            <a:r>
              <a:rPr lang="ru-RU" sz="2000" b="1" dirty="0" smtClean="0"/>
              <a:t>иннервирующие регулирующие работу  привратника.  </a:t>
            </a:r>
            <a:endParaRPr lang="ru-RU" sz="2000" b="1"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2708920"/>
            <a:ext cx="6336704" cy="3449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4884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12776"/>
            <a:ext cx="8229600" cy="3816424"/>
          </a:xfrm>
        </p:spPr>
        <p:txBody>
          <a:bodyPr>
            <a:normAutofit fontScale="90000"/>
          </a:bodyPr>
          <a:lstStyle/>
          <a:p>
            <a:pPr algn="ctr"/>
            <a:r>
              <a:rPr lang="ru-RU" sz="3600" dirty="0"/>
              <a:t>Абсолютными    показаниями    к    хирургическому    лечению    являются </a:t>
            </a:r>
            <a:br>
              <a:rPr lang="ru-RU" sz="3600" dirty="0"/>
            </a:br>
            <a:r>
              <a:rPr lang="ru-RU" sz="3600" dirty="0"/>
              <a:t>следующие    осложнения    язвенной    болезни    двенадцатиперстной    кишки: </a:t>
            </a:r>
            <a:br>
              <a:rPr lang="ru-RU" sz="3600" dirty="0"/>
            </a:br>
            <a:r>
              <a:rPr lang="ru-RU" sz="3600" dirty="0" smtClean="0">
                <a:solidFill>
                  <a:srgbClr val="FF0000"/>
                </a:solidFill>
              </a:rPr>
              <a:t>кровотечение</a:t>
            </a:r>
            <a:br>
              <a:rPr lang="ru-RU" sz="3600" dirty="0" smtClean="0">
                <a:solidFill>
                  <a:srgbClr val="FF0000"/>
                </a:solidFill>
              </a:rPr>
            </a:br>
            <a:r>
              <a:rPr lang="ru-RU" sz="3600" dirty="0" smtClean="0">
                <a:solidFill>
                  <a:srgbClr val="FF0000"/>
                </a:solidFill>
              </a:rPr>
              <a:t>перфорация</a:t>
            </a:r>
            <a:br>
              <a:rPr lang="ru-RU" sz="3600" dirty="0" smtClean="0">
                <a:solidFill>
                  <a:srgbClr val="FF0000"/>
                </a:solidFill>
              </a:rPr>
            </a:br>
            <a:r>
              <a:rPr lang="ru-RU" sz="3600" dirty="0" smtClean="0">
                <a:solidFill>
                  <a:srgbClr val="FF0000"/>
                </a:solidFill>
              </a:rPr>
              <a:t>стеноз </a:t>
            </a:r>
            <a:r>
              <a:rPr lang="ru-RU" sz="3600" dirty="0">
                <a:solidFill>
                  <a:srgbClr val="FF0000"/>
                </a:solidFill>
              </a:rPr>
              <a:t>выходного отдела </a:t>
            </a:r>
            <a:r>
              <a:rPr lang="ru-RU" sz="3600" dirty="0" smtClean="0">
                <a:solidFill>
                  <a:srgbClr val="FF0000"/>
                </a:solidFill>
              </a:rPr>
              <a:t>желудка</a:t>
            </a:r>
            <a:br>
              <a:rPr lang="ru-RU" sz="3600" dirty="0" smtClean="0">
                <a:solidFill>
                  <a:srgbClr val="FF0000"/>
                </a:solidFill>
              </a:rPr>
            </a:br>
            <a:r>
              <a:rPr lang="ru-RU" sz="3600" dirty="0" err="1" smtClean="0">
                <a:solidFill>
                  <a:srgbClr val="FF0000"/>
                </a:solidFill>
              </a:rPr>
              <a:t>пенетрация</a:t>
            </a:r>
            <a:endParaRPr lang="ru-RU" sz="3600" dirty="0">
              <a:solidFill>
                <a:srgbClr val="FF0000"/>
              </a:solidFill>
            </a:endParaRPr>
          </a:p>
        </p:txBody>
      </p:sp>
    </p:spTree>
    <p:extLst>
      <p:ext uri="{BB962C8B-B14F-4D97-AF65-F5344CB8AC3E}">
        <p14:creationId xmlns:p14="http://schemas.microsoft.com/office/powerpoint/2010/main" val="31565427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620688"/>
            <a:ext cx="8229600" cy="1584176"/>
          </a:xfrm>
        </p:spPr>
        <p:txBody>
          <a:bodyPr>
            <a:normAutofit fontScale="90000"/>
          </a:bodyPr>
          <a:lstStyle/>
          <a:p>
            <a:r>
              <a:rPr lang="ru-RU" sz="2400" dirty="0">
                <a:solidFill>
                  <a:schemeClr val="tx1"/>
                </a:solidFill>
              </a:rPr>
              <a:t>Лабораторный  способ  оценки  объёма  кровотечения  является  наиболее </a:t>
            </a:r>
            <a:r>
              <a:rPr lang="ru-RU" sz="2400" dirty="0" smtClean="0">
                <a:solidFill>
                  <a:schemeClr val="tx1"/>
                </a:solidFill>
              </a:rPr>
              <a:t>информативным</a:t>
            </a:r>
            <a:r>
              <a:rPr lang="ru-RU" sz="2400" dirty="0">
                <a:solidFill>
                  <a:schemeClr val="tx1"/>
                </a:solidFill>
              </a:rPr>
              <a:t>. Например, снижение уровня гемоглобина до 100г/л, от 100 до </a:t>
            </a:r>
            <a:r>
              <a:rPr lang="ru-RU" sz="2400" dirty="0" smtClean="0">
                <a:solidFill>
                  <a:schemeClr val="tx1"/>
                </a:solidFill>
              </a:rPr>
              <a:t>70г/л  </a:t>
            </a:r>
            <a:r>
              <a:rPr lang="ru-RU" sz="2400" dirty="0">
                <a:solidFill>
                  <a:schemeClr val="tx1"/>
                </a:solidFill>
              </a:rPr>
              <a:t>и  ниже  70г/л  соответствует  кровопотере  лёгкой,  средней  и  тяжелой </a:t>
            </a:r>
            <a:r>
              <a:rPr lang="ru-RU" sz="2400" dirty="0" smtClean="0">
                <a:solidFill>
                  <a:schemeClr val="tx1"/>
                </a:solidFill>
              </a:rPr>
              <a:t>степени</a:t>
            </a:r>
            <a:r>
              <a:rPr lang="ru-RU" sz="2400" dirty="0">
                <a:solidFill>
                  <a:schemeClr val="tx1"/>
                </a:solidFill>
              </a:rPr>
              <a:t>, соответственно</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636912"/>
            <a:ext cx="7920879" cy="405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3724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5436840"/>
          </a:xfrm>
        </p:spPr>
        <p:txBody>
          <a:bodyPr>
            <a:normAutofit fontScale="90000"/>
          </a:bodyPr>
          <a:lstStyle/>
          <a:p>
            <a:r>
              <a:rPr lang="ru-RU" sz="2800" dirty="0">
                <a:solidFill>
                  <a:schemeClr val="tx1"/>
                </a:solidFill>
              </a:rPr>
              <a:t>Обильные   носовые   и   лёгочные   кровотечения   могут   сопровождаться </a:t>
            </a:r>
            <a:r>
              <a:rPr lang="ru-RU" sz="2800" dirty="0" smtClean="0">
                <a:solidFill>
                  <a:schemeClr val="tx1"/>
                </a:solidFill>
              </a:rPr>
              <a:t>заглатыванием </a:t>
            </a:r>
            <a:r>
              <a:rPr lang="ru-RU" sz="2800" dirty="0">
                <a:solidFill>
                  <a:schemeClr val="tx1"/>
                </a:solidFill>
              </a:rPr>
              <a:t>крови с последующей рвотой. В этих ситуациях рвотные массы </a:t>
            </a:r>
            <a:r>
              <a:rPr lang="ru-RU" sz="2800" dirty="0" smtClean="0">
                <a:solidFill>
                  <a:schemeClr val="tx1"/>
                </a:solidFill>
              </a:rPr>
              <a:t>могут </a:t>
            </a:r>
            <a:r>
              <a:rPr lang="ru-RU" sz="2800" dirty="0">
                <a:solidFill>
                  <a:schemeClr val="tx1"/>
                </a:solidFill>
              </a:rPr>
              <a:t>содержать как тёмную венозную кровь со сгустками, так и </a:t>
            </a:r>
            <a:r>
              <a:rPr lang="ru-RU" sz="2800" dirty="0" smtClean="0">
                <a:solidFill>
                  <a:schemeClr val="tx1"/>
                </a:solidFill>
              </a:rPr>
              <a:t>алую кровь</a:t>
            </a:r>
            <a:r>
              <a:rPr lang="ru-RU" sz="2800" dirty="0">
                <a:solidFill>
                  <a:schemeClr val="tx1"/>
                </a:solidFill>
              </a:rPr>
              <a:t>.  </a:t>
            </a:r>
            <a:br>
              <a:rPr lang="ru-RU" sz="2800" dirty="0">
                <a:solidFill>
                  <a:schemeClr val="tx1"/>
                </a:solidFill>
              </a:rPr>
            </a:br>
            <a:r>
              <a:rPr lang="ru-RU" sz="2800" dirty="0">
                <a:solidFill>
                  <a:schemeClr val="tx1"/>
                </a:solidFill>
              </a:rPr>
              <a:t>Пальцевое   исследование   прямой   кишки   позволяет   диагностировать </a:t>
            </a:r>
            <a:r>
              <a:rPr lang="ru-RU" sz="2800" dirty="0" err="1" smtClean="0">
                <a:solidFill>
                  <a:schemeClr val="tx1"/>
                </a:solidFill>
              </a:rPr>
              <a:t>мелену</a:t>
            </a:r>
            <a:r>
              <a:rPr lang="ru-RU" sz="2800" dirty="0">
                <a:solidFill>
                  <a:schemeClr val="tx1"/>
                </a:solidFill>
              </a:rPr>
              <a:t>, признаком которой является наличие на перчатке чёрного кала, а также </a:t>
            </a:r>
            <a:r>
              <a:rPr lang="ru-RU" sz="2800" dirty="0" smtClean="0">
                <a:solidFill>
                  <a:schemeClr val="tx1"/>
                </a:solidFill>
              </a:rPr>
              <a:t>верифицировать   </a:t>
            </a:r>
            <a:r>
              <a:rPr lang="ru-RU" sz="2800" dirty="0">
                <a:solidFill>
                  <a:schemeClr val="tx1"/>
                </a:solidFill>
              </a:rPr>
              <a:t>опухоль   прямой   кишки,   при   кровотечении   из   которой </a:t>
            </a:r>
            <a:r>
              <a:rPr lang="ru-RU" sz="2800" dirty="0" smtClean="0">
                <a:solidFill>
                  <a:schemeClr val="tx1"/>
                </a:solidFill>
              </a:rPr>
              <a:t>выделяется </a:t>
            </a:r>
            <a:r>
              <a:rPr lang="ru-RU" sz="2800" dirty="0">
                <a:solidFill>
                  <a:schemeClr val="tx1"/>
                </a:solidFill>
              </a:rPr>
              <a:t>алая кровь</a:t>
            </a:r>
          </a:p>
        </p:txBody>
      </p:sp>
    </p:spTree>
    <p:extLst>
      <p:ext uri="{BB962C8B-B14F-4D97-AF65-F5344CB8AC3E}">
        <p14:creationId xmlns:p14="http://schemas.microsoft.com/office/powerpoint/2010/main" val="3645058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012904"/>
          </a:xfrm>
        </p:spPr>
        <p:txBody>
          <a:bodyPr>
            <a:normAutofit fontScale="90000"/>
          </a:bodyPr>
          <a:lstStyle/>
          <a:p>
            <a:r>
              <a:rPr lang="ru-RU" sz="2700" b="1" dirty="0">
                <a:solidFill>
                  <a:schemeClr val="tx1"/>
                </a:solidFill>
              </a:rPr>
              <a:t>Эзофагогастродуоденоскопия      является      наиболее      информативным </a:t>
            </a:r>
            <a:br>
              <a:rPr lang="ru-RU" sz="2700" b="1" dirty="0">
                <a:solidFill>
                  <a:schemeClr val="tx1"/>
                </a:solidFill>
              </a:rPr>
            </a:br>
            <a:r>
              <a:rPr lang="ru-RU" sz="2700" b="1" dirty="0">
                <a:solidFill>
                  <a:schemeClr val="tx1"/>
                </a:solidFill>
              </a:rPr>
              <a:t>способом диагностики желудочно-кишечного кровотечения, позволяющим: </a:t>
            </a:r>
            <a:r>
              <a:rPr lang="ru-RU" sz="3200" b="1" dirty="0">
                <a:solidFill>
                  <a:schemeClr val="tx1"/>
                </a:solidFill>
              </a:rPr>
              <a:t/>
            </a:r>
            <a:br>
              <a:rPr lang="ru-RU" sz="3200" b="1" dirty="0">
                <a:solidFill>
                  <a:schemeClr val="tx1"/>
                </a:solidFill>
              </a:rPr>
            </a:br>
            <a:r>
              <a:rPr lang="ru-RU" sz="3200" dirty="0">
                <a:solidFill>
                  <a:srgbClr val="FF0000"/>
                </a:solidFill>
              </a:rPr>
              <a:t>-</a:t>
            </a:r>
            <a:r>
              <a:rPr lang="ru-RU" sz="3200" dirty="0"/>
              <a:t> </a:t>
            </a:r>
            <a:r>
              <a:rPr lang="ru-RU" sz="3200" dirty="0">
                <a:solidFill>
                  <a:schemeClr val="tx1"/>
                </a:solidFill>
              </a:rPr>
              <a:t>верифицировать диагноз, </a:t>
            </a:r>
            <a:br>
              <a:rPr lang="ru-RU" sz="3200" dirty="0">
                <a:solidFill>
                  <a:schemeClr val="tx1"/>
                </a:solidFill>
              </a:rPr>
            </a:br>
            <a:r>
              <a:rPr lang="ru-RU" sz="3200" dirty="0">
                <a:solidFill>
                  <a:srgbClr val="FF0000"/>
                </a:solidFill>
              </a:rPr>
              <a:t>-</a:t>
            </a:r>
            <a:r>
              <a:rPr lang="ru-RU" sz="3200" dirty="0">
                <a:solidFill>
                  <a:schemeClr val="tx1"/>
                </a:solidFill>
              </a:rPr>
              <a:t> определить локализацию источника кровотечения, </a:t>
            </a:r>
            <a:br>
              <a:rPr lang="ru-RU" sz="3200" dirty="0">
                <a:solidFill>
                  <a:schemeClr val="tx1"/>
                </a:solidFill>
              </a:rPr>
            </a:br>
            <a:r>
              <a:rPr lang="ru-RU" sz="3200" dirty="0">
                <a:solidFill>
                  <a:srgbClr val="FF0000"/>
                </a:solidFill>
              </a:rPr>
              <a:t>-</a:t>
            </a:r>
            <a:r>
              <a:rPr lang="ru-RU" sz="3200" dirty="0">
                <a:solidFill>
                  <a:schemeClr val="tx1"/>
                </a:solidFill>
              </a:rPr>
              <a:t> </a:t>
            </a:r>
            <a:r>
              <a:rPr lang="ru-RU" sz="3200" dirty="0" smtClean="0">
                <a:solidFill>
                  <a:schemeClr val="tx1"/>
                </a:solidFill>
              </a:rPr>
              <a:t>оценить    </a:t>
            </a:r>
            <a:r>
              <a:rPr lang="ru-RU" sz="3200" dirty="0">
                <a:solidFill>
                  <a:schemeClr val="tx1"/>
                </a:solidFill>
              </a:rPr>
              <a:t>состояние    источника    </a:t>
            </a:r>
            <a:r>
              <a:rPr lang="ru-RU" sz="3200" dirty="0" smtClean="0">
                <a:solidFill>
                  <a:schemeClr val="tx1"/>
                </a:solidFill>
              </a:rPr>
              <a:t>кровотечения </a:t>
            </a:r>
            <a:r>
              <a:rPr lang="ru-RU" sz="3200" dirty="0">
                <a:solidFill>
                  <a:schemeClr val="tx1"/>
                </a:solidFill>
              </a:rPr>
              <a:t>(тромбированный    сосуд, </a:t>
            </a:r>
            <a:br>
              <a:rPr lang="ru-RU" sz="3200" dirty="0">
                <a:solidFill>
                  <a:schemeClr val="tx1"/>
                </a:solidFill>
              </a:rPr>
            </a:br>
            <a:r>
              <a:rPr lang="ru-RU" sz="3200" dirty="0">
                <a:solidFill>
                  <a:schemeClr val="tx1"/>
                </a:solidFill>
              </a:rPr>
              <a:t>продолжающееся кровотечение) и возможность его рецидива, </a:t>
            </a:r>
            <a:br>
              <a:rPr lang="ru-RU" sz="3200" dirty="0">
                <a:solidFill>
                  <a:schemeClr val="tx1"/>
                </a:solidFill>
              </a:rPr>
            </a:br>
            <a:r>
              <a:rPr lang="ru-RU" sz="3200" dirty="0">
                <a:solidFill>
                  <a:srgbClr val="FF0000"/>
                </a:solidFill>
              </a:rPr>
              <a:t>- </a:t>
            </a:r>
            <a:r>
              <a:rPr lang="ru-RU" sz="3200" dirty="0">
                <a:solidFill>
                  <a:schemeClr val="tx1"/>
                </a:solidFill>
              </a:rPr>
              <a:t>выполнить попытку эндоскопического гемостаза, </a:t>
            </a:r>
            <a:br>
              <a:rPr lang="ru-RU" sz="3200" dirty="0">
                <a:solidFill>
                  <a:schemeClr val="tx1"/>
                </a:solidFill>
              </a:rPr>
            </a:br>
            <a:r>
              <a:rPr lang="ru-RU" sz="3200" dirty="0">
                <a:solidFill>
                  <a:srgbClr val="FF0000"/>
                </a:solidFill>
              </a:rPr>
              <a:t>-</a:t>
            </a:r>
            <a:r>
              <a:rPr lang="ru-RU" sz="3200" dirty="0">
                <a:solidFill>
                  <a:schemeClr val="tx1"/>
                </a:solidFill>
              </a:rPr>
              <a:t> определить тактику лечени</a:t>
            </a:r>
            <a:r>
              <a:rPr lang="ru-RU" sz="3200" dirty="0"/>
              <a:t>я</a:t>
            </a:r>
          </a:p>
        </p:txBody>
      </p:sp>
    </p:spTree>
    <p:extLst>
      <p:ext uri="{BB962C8B-B14F-4D97-AF65-F5344CB8AC3E}">
        <p14:creationId xmlns:p14="http://schemas.microsoft.com/office/powerpoint/2010/main" val="40022515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5940896"/>
          </a:xfrm>
        </p:spPr>
        <p:txBody>
          <a:bodyPr>
            <a:normAutofit fontScale="90000"/>
          </a:bodyPr>
          <a:lstStyle/>
          <a:p>
            <a:r>
              <a:rPr lang="ru-RU" sz="2800" dirty="0"/>
              <a:t>Применение     </a:t>
            </a:r>
            <a:r>
              <a:rPr lang="ru-RU" sz="2800" dirty="0" err="1"/>
              <a:t>эрадикационной</a:t>
            </a:r>
            <a:r>
              <a:rPr lang="ru-RU" sz="2800" dirty="0"/>
              <a:t>     терапии,     нехирургических     методов </a:t>
            </a:r>
            <a:r>
              <a:rPr lang="ru-RU" sz="2800" dirty="0" smtClean="0"/>
              <a:t>остановки     </a:t>
            </a:r>
            <a:r>
              <a:rPr lang="ru-RU" sz="2800" dirty="0"/>
              <a:t>язвенного     кровотечения     позволили     значительно     сократить </a:t>
            </a:r>
            <a:r>
              <a:rPr lang="ru-RU" sz="2800" dirty="0" smtClean="0"/>
              <a:t>потребность </a:t>
            </a:r>
            <a:r>
              <a:rPr lang="ru-RU" sz="2800" dirty="0"/>
              <a:t>в хирургических вмешательствах. </a:t>
            </a:r>
            <a:br>
              <a:rPr lang="ru-RU" sz="2800" dirty="0"/>
            </a:br>
            <a:r>
              <a:rPr lang="ru-RU" sz="2800" dirty="0"/>
              <a:t>Однако     в     ситуациях,     когда     кровотечение     самостоятельно     не </a:t>
            </a:r>
            <a:r>
              <a:rPr lang="ru-RU" sz="2800" dirty="0" smtClean="0"/>
              <a:t>остановилось</a:t>
            </a:r>
            <a:r>
              <a:rPr lang="ru-RU" sz="2800" dirty="0"/>
              <a:t>,   а   выполнить </a:t>
            </a:r>
            <a:r>
              <a:rPr lang="ru-RU" sz="2800" dirty="0" smtClean="0"/>
              <a:t>эндоскопический   </a:t>
            </a:r>
            <a:r>
              <a:rPr lang="ru-RU" sz="2800" dirty="0"/>
              <a:t>гемостаз   не   представляется </a:t>
            </a:r>
            <a:r>
              <a:rPr lang="ru-RU" sz="2800" dirty="0" smtClean="0"/>
              <a:t>возможным  </a:t>
            </a:r>
            <a:r>
              <a:rPr lang="ru-RU" sz="2800" dirty="0"/>
              <a:t>(стеноз  двенадцатиперстной  кишки;  активное  кровотечение,  не </a:t>
            </a:r>
            <a:r>
              <a:rPr lang="ru-RU" sz="2800" dirty="0" smtClean="0"/>
              <a:t>позволяющее </a:t>
            </a:r>
            <a:r>
              <a:rPr lang="ru-RU" sz="2800" dirty="0"/>
              <a:t>визуализировать его источник), </a:t>
            </a:r>
            <a:r>
              <a:rPr lang="ru-RU" sz="2800" dirty="0">
                <a:solidFill>
                  <a:srgbClr val="FF0000"/>
                </a:solidFill>
              </a:rPr>
              <a:t>показана экстренная операция</a:t>
            </a:r>
          </a:p>
        </p:txBody>
      </p:sp>
    </p:spTree>
    <p:extLst>
      <p:ext uri="{BB962C8B-B14F-4D97-AF65-F5344CB8AC3E}">
        <p14:creationId xmlns:p14="http://schemas.microsoft.com/office/powerpoint/2010/main" val="1017787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 y="404664"/>
            <a:ext cx="8229600" cy="1641474"/>
          </a:xfrm>
        </p:spPr>
        <p:txBody>
          <a:bodyPr>
            <a:normAutofit fontScale="90000"/>
          </a:bodyPr>
          <a:lstStyle/>
          <a:p>
            <a:r>
              <a:rPr lang="ru-RU" sz="3600" dirty="0"/>
              <a:t>Техника     </a:t>
            </a:r>
            <a:r>
              <a:rPr lang="ru-RU" sz="3600" dirty="0" err="1"/>
              <a:t>пилоропластики</a:t>
            </a:r>
            <a:r>
              <a:rPr lang="ru-RU" sz="3600" dirty="0"/>
              <a:t>     по     </a:t>
            </a:r>
            <a:r>
              <a:rPr lang="ru-RU" sz="3600" dirty="0" err="1" smtClean="0"/>
              <a:t>Финнею</a:t>
            </a:r>
            <a:r>
              <a:rPr lang="ru-RU" sz="3600" dirty="0" smtClean="0"/>
              <a:t> </a:t>
            </a:r>
            <a:r>
              <a:rPr lang="ru-RU" sz="2200" dirty="0" smtClean="0"/>
              <a:t>Разрушение    </a:t>
            </a:r>
            <a:r>
              <a:rPr lang="ru-RU" sz="2200" dirty="0"/>
              <a:t>привратника    является    обязательным    условием    любой </a:t>
            </a:r>
            <a:r>
              <a:rPr lang="ru-RU" sz="2200" dirty="0" err="1" smtClean="0"/>
              <a:t>пилоропластики</a:t>
            </a:r>
            <a:r>
              <a:rPr lang="ru-RU" sz="2200" dirty="0"/>
              <a:t>,  что  позволяет  избежать  стеноза  выходного  отдела  желудка </a:t>
            </a:r>
            <a:r>
              <a:rPr lang="ru-RU" sz="2200" dirty="0" smtClean="0"/>
              <a:t>после </a:t>
            </a:r>
            <a:r>
              <a:rPr lang="ru-RU" sz="2200" dirty="0"/>
              <a:t>ваготомии</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2348880"/>
            <a:ext cx="7056784" cy="403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742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5796880"/>
          </a:xfrm>
        </p:spPr>
        <p:txBody>
          <a:bodyPr>
            <a:normAutofit fontScale="90000"/>
          </a:bodyPr>
          <a:lstStyle/>
          <a:p>
            <a:r>
              <a:rPr lang="ru-RU" sz="3200" dirty="0" err="1">
                <a:solidFill>
                  <a:srgbClr val="FF0000"/>
                </a:solidFill>
              </a:rPr>
              <a:t>Перфоративная</a:t>
            </a:r>
            <a:r>
              <a:rPr lang="ru-RU" sz="3200" dirty="0">
                <a:solidFill>
                  <a:srgbClr val="FF0000"/>
                </a:solidFill>
              </a:rPr>
              <a:t>   язва   </a:t>
            </a:r>
            <a:r>
              <a:rPr lang="ru-RU" sz="3100" dirty="0">
                <a:solidFill>
                  <a:schemeClr val="tx1"/>
                </a:solidFill>
              </a:rPr>
              <a:t>двенадцатиперстной   кишки   встречается   у   2-3% </a:t>
            </a:r>
            <a:r>
              <a:rPr lang="ru-RU" sz="3100" dirty="0" smtClean="0">
                <a:solidFill>
                  <a:schemeClr val="tx1"/>
                </a:solidFill>
              </a:rPr>
              <a:t>больных  </a:t>
            </a:r>
            <a:r>
              <a:rPr lang="ru-RU" sz="3100" dirty="0">
                <a:solidFill>
                  <a:schemeClr val="tx1"/>
                </a:solidFill>
              </a:rPr>
              <a:t>язвенной  болезнью,  причём  у  5-10%  из  них  до  этого  симптомов </a:t>
            </a:r>
            <a:r>
              <a:rPr lang="ru-RU" sz="3100" dirty="0" smtClean="0">
                <a:solidFill>
                  <a:schemeClr val="tx1"/>
                </a:solidFill>
              </a:rPr>
              <a:t>заболевания  </a:t>
            </a:r>
            <a:r>
              <a:rPr lang="ru-RU" sz="3100" dirty="0">
                <a:solidFill>
                  <a:schemeClr val="tx1"/>
                </a:solidFill>
              </a:rPr>
              <a:t>не  было,  у  10%  -  перфорация  сопровождается  кровотечением.  В </a:t>
            </a:r>
            <a:r>
              <a:rPr lang="ru-RU" sz="3100" dirty="0" smtClean="0">
                <a:solidFill>
                  <a:schemeClr val="tx1"/>
                </a:solidFill>
              </a:rPr>
              <a:t>патогенезе  </a:t>
            </a:r>
            <a:r>
              <a:rPr lang="ru-RU" sz="3100" dirty="0">
                <a:solidFill>
                  <a:schemeClr val="tx1"/>
                </a:solidFill>
              </a:rPr>
              <a:t>перфоративной  язвы  ведущее  значение  имеет  истончение  стенки </a:t>
            </a:r>
            <a:br>
              <a:rPr lang="ru-RU" sz="3100" dirty="0">
                <a:solidFill>
                  <a:schemeClr val="tx1"/>
                </a:solidFill>
              </a:rPr>
            </a:br>
            <a:r>
              <a:rPr lang="ru-RU" sz="3100" dirty="0">
                <a:solidFill>
                  <a:schemeClr val="tx1"/>
                </a:solidFill>
              </a:rPr>
              <a:t>двенадцатиперстной     кишки.     Провоцирующими     факторами     выступают </a:t>
            </a:r>
            <a:r>
              <a:rPr lang="ru-RU" sz="3100" dirty="0" smtClean="0">
                <a:solidFill>
                  <a:schemeClr val="tx1"/>
                </a:solidFill>
              </a:rPr>
              <a:t>физическое </a:t>
            </a:r>
            <a:r>
              <a:rPr lang="ru-RU" sz="3100" dirty="0">
                <a:solidFill>
                  <a:schemeClr val="tx1"/>
                </a:solidFill>
              </a:rPr>
              <a:t>напряжение и переедание</a:t>
            </a:r>
          </a:p>
        </p:txBody>
      </p:sp>
    </p:spTree>
    <p:extLst>
      <p:ext uri="{BB962C8B-B14F-4D97-AF65-F5344CB8AC3E}">
        <p14:creationId xmlns:p14="http://schemas.microsoft.com/office/powerpoint/2010/main" val="2585864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88640"/>
            <a:ext cx="7920880" cy="655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06616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012904"/>
          </a:xfrm>
        </p:spPr>
        <p:txBody>
          <a:bodyPr>
            <a:normAutofit/>
          </a:bodyPr>
          <a:lstStyle/>
          <a:p>
            <a:r>
              <a:rPr lang="ru-RU" dirty="0">
                <a:solidFill>
                  <a:schemeClr val="tx1"/>
                </a:solidFill>
              </a:rPr>
              <a:t>Обзорная   рентгенография   брюшной   полости   является   достоверным </a:t>
            </a:r>
            <a:r>
              <a:rPr lang="ru-RU" dirty="0" smtClean="0">
                <a:solidFill>
                  <a:schemeClr val="tx1"/>
                </a:solidFill>
              </a:rPr>
              <a:t>методом  </a:t>
            </a:r>
            <a:r>
              <a:rPr lang="ru-RU" dirty="0">
                <a:solidFill>
                  <a:schemeClr val="tx1"/>
                </a:solidFill>
              </a:rPr>
              <a:t>диагностики  перфоративной  язвы  -  серповидная  полоска  газа  между </a:t>
            </a:r>
            <a:br>
              <a:rPr lang="ru-RU" dirty="0">
                <a:solidFill>
                  <a:schemeClr val="tx1"/>
                </a:solidFill>
              </a:rPr>
            </a:br>
            <a:r>
              <a:rPr lang="ru-RU" dirty="0">
                <a:solidFill>
                  <a:schemeClr val="tx1"/>
                </a:solidFill>
              </a:rPr>
              <a:t>куполом диафрагмы и печенью определяется у 85-90% </a:t>
            </a:r>
            <a:r>
              <a:rPr lang="ru-RU" dirty="0" smtClean="0">
                <a:solidFill>
                  <a:schemeClr val="tx1"/>
                </a:solidFill>
              </a:rPr>
              <a:t>пациентов.</a:t>
            </a:r>
            <a:endParaRPr lang="ru-RU" dirty="0">
              <a:solidFill>
                <a:schemeClr val="tx1"/>
              </a:solidFill>
            </a:endParaRPr>
          </a:p>
        </p:txBody>
      </p:sp>
    </p:spTree>
    <p:extLst>
      <p:ext uri="{BB962C8B-B14F-4D97-AF65-F5344CB8AC3E}">
        <p14:creationId xmlns:p14="http://schemas.microsoft.com/office/powerpoint/2010/main" val="2832193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5580856"/>
          </a:xfrm>
        </p:spPr>
        <p:txBody>
          <a:bodyPr>
            <a:normAutofit fontScale="90000"/>
          </a:bodyPr>
          <a:lstStyle/>
          <a:p>
            <a:r>
              <a:rPr lang="ru-RU" sz="2800" dirty="0"/>
              <a:t>Консервативное  лечение  при  наличии  перфоративной  язвы  проводится </a:t>
            </a:r>
            <a:br>
              <a:rPr lang="ru-RU" sz="2800" dirty="0"/>
            </a:br>
            <a:r>
              <a:rPr lang="ru-RU" sz="2800" dirty="0"/>
              <a:t>лишь  в  тех  ситуациях,  когда  хирургическое  вмешательство  выполнить  </a:t>
            </a:r>
            <a:r>
              <a:rPr lang="ru-RU" sz="2800" dirty="0" smtClean="0"/>
              <a:t>не</a:t>
            </a:r>
            <a:r>
              <a:rPr lang="ru-RU" sz="2800" dirty="0"/>
              <a:t> </a:t>
            </a:r>
            <a:r>
              <a:rPr lang="ru-RU" sz="2800" dirty="0" smtClean="0"/>
              <a:t>представляется   </a:t>
            </a:r>
            <a:r>
              <a:rPr lang="ru-RU" sz="2800" dirty="0"/>
              <a:t>возможным   из-за   крайне   тяжёлого   состояния   или   отказа </a:t>
            </a:r>
            <a:r>
              <a:rPr lang="ru-RU" sz="2800" dirty="0" smtClean="0"/>
              <a:t>больного  </a:t>
            </a:r>
            <a:r>
              <a:rPr lang="ru-RU" sz="2800" dirty="0"/>
              <a:t>от  операции.  В  этих  ситуациях  показана  постоянная  аспирация </a:t>
            </a:r>
            <a:r>
              <a:rPr lang="ru-RU" sz="2800" dirty="0" smtClean="0"/>
              <a:t>желудочного </a:t>
            </a:r>
            <a:r>
              <a:rPr lang="ru-RU" sz="2800" dirty="0"/>
              <a:t>содержимого через </a:t>
            </a:r>
            <a:r>
              <a:rPr lang="ru-RU" sz="2800" dirty="0" err="1"/>
              <a:t>назогастральный</a:t>
            </a:r>
            <a:r>
              <a:rPr lang="ru-RU" sz="2800" dirty="0"/>
              <a:t> зонд, инфузионная терапия с </a:t>
            </a:r>
            <a:r>
              <a:rPr lang="ru-RU" sz="2800" dirty="0" smtClean="0"/>
              <a:t>внутривенным   </a:t>
            </a:r>
            <a:r>
              <a:rPr lang="ru-RU" sz="2800" dirty="0"/>
              <a:t>введением   препаратов,   угнетающих   желудочную   секрецию, </a:t>
            </a:r>
            <a:r>
              <a:rPr lang="ru-RU" sz="2800" dirty="0" smtClean="0"/>
              <a:t>антибиотиков </a:t>
            </a:r>
            <a:r>
              <a:rPr lang="ru-RU" sz="2800" b="1" u="sng" dirty="0"/>
              <a:t>(метод Тейлора)</a:t>
            </a:r>
          </a:p>
        </p:txBody>
      </p:sp>
    </p:spTree>
    <p:extLst>
      <p:ext uri="{BB962C8B-B14F-4D97-AF65-F5344CB8AC3E}">
        <p14:creationId xmlns:p14="http://schemas.microsoft.com/office/powerpoint/2010/main" val="6106553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5940896"/>
          </a:xfrm>
        </p:spPr>
        <p:txBody>
          <a:bodyPr>
            <a:normAutofit/>
          </a:bodyPr>
          <a:lstStyle/>
          <a:p>
            <a:r>
              <a:rPr lang="ru-RU" sz="2800" dirty="0">
                <a:solidFill>
                  <a:schemeClr val="tx1"/>
                </a:solidFill>
              </a:rPr>
              <a:t>Современные    подходы    к    выбору    метода    оперативного    лечения </a:t>
            </a:r>
            <a:r>
              <a:rPr lang="ru-RU" sz="2800" dirty="0" err="1" smtClean="0">
                <a:solidFill>
                  <a:schemeClr val="tx1"/>
                </a:solidFill>
              </a:rPr>
              <a:t>перфоративной</a:t>
            </a:r>
            <a:r>
              <a:rPr lang="ru-RU" sz="2800" dirty="0" smtClean="0">
                <a:solidFill>
                  <a:schemeClr val="tx1"/>
                </a:solidFill>
              </a:rPr>
              <a:t>   язвы двенадцатиперстной   </a:t>
            </a:r>
            <a:r>
              <a:rPr lang="ru-RU" sz="2800" dirty="0">
                <a:solidFill>
                  <a:schemeClr val="tx1"/>
                </a:solidFill>
              </a:rPr>
              <a:t>кишки   основаны   на   высокой </a:t>
            </a:r>
            <a:r>
              <a:rPr lang="ru-RU" sz="2800" dirty="0" smtClean="0">
                <a:solidFill>
                  <a:schemeClr val="tx1"/>
                </a:solidFill>
              </a:rPr>
              <a:t>эффективности    </a:t>
            </a:r>
            <a:r>
              <a:rPr lang="ru-RU" sz="2800" dirty="0">
                <a:solidFill>
                  <a:schemeClr val="tx1"/>
                </a:solidFill>
              </a:rPr>
              <a:t>медикаментозного  лечения  заболевания  после  хирургической </a:t>
            </a:r>
            <a:r>
              <a:rPr lang="ru-RU" sz="2800" dirty="0" smtClean="0">
                <a:solidFill>
                  <a:schemeClr val="tx1"/>
                </a:solidFill>
              </a:rPr>
              <a:t>коррекции  </a:t>
            </a:r>
            <a:r>
              <a:rPr lang="ru-RU" sz="2800" dirty="0">
                <a:solidFill>
                  <a:schemeClr val="tx1"/>
                </a:solidFill>
              </a:rPr>
              <a:t>возникшего  </a:t>
            </a:r>
            <a:r>
              <a:rPr lang="ru-RU" sz="2800" dirty="0" smtClean="0">
                <a:solidFill>
                  <a:schemeClr val="tx1"/>
                </a:solidFill>
              </a:rPr>
              <a:t>осложнения</a:t>
            </a:r>
            <a:endParaRPr lang="ru-RU" sz="2800" dirty="0">
              <a:solidFill>
                <a:schemeClr val="tx1"/>
              </a:solidFill>
            </a:endParaRPr>
          </a:p>
        </p:txBody>
      </p:sp>
    </p:spTree>
    <p:extLst>
      <p:ext uri="{BB962C8B-B14F-4D97-AF65-F5344CB8AC3E}">
        <p14:creationId xmlns:p14="http://schemas.microsoft.com/office/powerpoint/2010/main" val="32682947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229600" cy="1656184"/>
          </a:xfrm>
        </p:spPr>
        <p:txBody>
          <a:bodyPr>
            <a:noAutofit/>
          </a:bodyPr>
          <a:lstStyle/>
          <a:p>
            <a:r>
              <a:rPr lang="ru-RU" sz="2400" dirty="0"/>
              <a:t> </a:t>
            </a:r>
            <a:r>
              <a:rPr lang="ru-RU" sz="2200" dirty="0"/>
              <a:t>При   сочетании   осложнений   язвенной   болезни,   одним   из   которых </a:t>
            </a:r>
            <a:r>
              <a:rPr lang="ru-RU" sz="2200" dirty="0" smtClean="0"/>
              <a:t>является  </a:t>
            </a:r>
            <a:r>
              <a:rPr lang="ru-RU" sz="2200" dirty="0"/>
              <a:t>перфорация,  хирургическая  тактика  меняется  в  сторону  </a:t>
            </a:r>
            <a:r>
              <a:rPr lang="ru-RU" sz="2200" dirty="0" smtClean="0"/>
              <a:t>расширения объёма  </a:t>
            </a:r>
            <a:r>
              <a:rPr lang="ru-RU" sz="2200" dirty="0"/>
              <a:t>операции.  Вариантом  выбора  в  этих  ситуациях  выступает  стволовая </a:t>
            </a:r>
            <a:r>
              <a:rPr lang="ru-RU" sz="2200" dirty="0" err="1" smtClean="0"/>
              <a:t>ваготомия</a:t>
            </a:r>
            <a:r>
              <a:rPr lang="ru-RU" sz="2200" dirty="0" smtClean="0"/>
              <a:t> </a:t>
            </a:r>
            <a:r>
              <a:rPr lang="ru-RU" sz="2200" dirty="0"/>
              <a:t>с </a:t>
            </a:r>
            <a:r>
              <a:rPr lang="ru-RU" sz="2200" dirty="0" err="1"/>
              <a:t>пилоропластикой</a:t>
            </a:r>
            <a:r>
              <a:rPr lang="ru-RU" sz="2200" dirty="0"/>
              <a:t> по </a:t>
            </a:r>
            <a:r>
              <a:rPr lang="ru-RU" sz="2200" dirty="0" err="1"/>
              <a:t>Джадду</a:t>
            </a:r>
            <a:endParaRPr lang="ru-RU" sz="2200"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2636912"/>
            <a:ext cx="6408712"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83599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156920"/>
          </a:xfrm>
        </p:spPr>
        <p:txBody>
          <a:bodyPr>
            <a:normAutofit fontScale="90000"/>
          </a:bodyPr>
          <a:lstStyle/>
          <a:p>
            <a:r>
              <a:rPr lang="ru-RU" sz="2800" dirty="0">
                <a:solidFill>
                  <a:srgbClr val="FF0000"/>
                </a:solidFill>
              </a:rPr>
              <a:t>Стеноз </a:t>
            </a:r>
            <a:r>
              <a:rPr lang="ru-RU" sz="2800" dirty="0"/>
              <a:t> </a:t>
            </a:r>
            <a:r>
              <a:rPr lang="ru-RU" sz="2800" dirty="0" smtClean="0"/>
              <a:t/>
            </a:r>
            <a:br>
              <a:rPr lang="ru-RU" sz="2800" dirty="0" smtClean="0"/>
            </a:br>
            <a:r>
              <a:rPr lang="ru-RU" sz="2800" dirty="0" smtClean="0">
                <a:solidFill>
                  <a:schemeClr val="tx1"/>
                </a:solidFill>
              </a:rPr>
              <a:t>выходного  </a:t>
            </a:r>
            <a:r>
              <a:rPr lang="ru-RU" sz="2800" dirty="0">
                <a:solidFill>
                  <a:schemeClr val="tx1"/>
                </a:solidFill>
              </a:rPr>
              <a:t>отдела  желудка  является  кульминацией  хронического </a:t>
            </a:r>
            <a:r>
              <a:rPr lang="ru-RU" sz="2800" dirty="0" smtClean="0">
                <a:solidFill>
                  <a:schemeClr val="tx1"/>
                </a:solidFill>
              </a:rPr>
              <a:t>течения </a:t>
            </a:r>
            <a:r>
              <a:rPr lang="ru-RU" sz="2800" dirty="0">
                <a:solidFill>
                  <a:schemeClr val="tx1"/>
                </a:solidFill>
              </a:rPr>
              <a:t>язвенной болезни у 2-4% пациентов. Постепенное развитие рубцового </a:t>
            </a:r>
            <a:r>
              <a:rPr lang="ru-RU" sz="2800" dirty="0" smtClean="0">
                <a:solidFill>
                  <a:schemeClr val="tx1"/>
                </a:solidFill>
              </a:rPr>
              <a:t>сужения   </a:t>
            </a:r>
            <a:r>
              <a:rPr lang="ru-RU" sz="2800" dirty="0">
                <a:solidFill>
                  <a:schemeClr val="tx1"/>
                </a:solidFill>
              </a:rPr>
              <a:t>привратника   сопровождается   нарастанием   моторно-эвакуаторных </a:t>
            </a:r>
            <a:r>
              <a:rPr lang="ru-RU" sz="2800" dirty="0" smtClean="0">
                <a:solidFill>
                  <a:schemeClr val="tx1"/>
                </a:solidFill>
              </a:rPr>
              <a:t>расстройств   </a:t>
            </a:r>
            <a:r>
              <a:rPr lang="ru-RU" sz="2800" dirty="0">
                <a:solidFill>
                  <a:schemeClr val="tx1"/>
                </a:solidFill>
              </a:rPr>
              <a:t>желудка.   Причиной   стеноза   в   90%   наблюдений   выступает </a:t>
            </a:r>
            <a:r>
              <a:rPr lang="ru-RU" sz="2800" dirty="0" smtClean="0">
                <a:solidFill>
                  <a:schemeClr val="tx1"/>
                </a:solidFill>
              </a:rPr>
              <a:t>дуоденальная </a:t>
            </a:r>
            <a:r>
              <a:rPr lang="ru-RU" sz="2800" dirty="0">
                <a:solidFill>
                  <a:schemeClr val="tx1"/>
                </a:solidFill>
              </a:rPr>
              <a:t>язва. </a:t>
            </a:r>
            <a:r>
              <a:rPr lang="ru-RU" sz="2800" dirty="0" smtClean="0">
                <a:solidFill>
                  <a:schemeClr val="tx1"/>
                </a:solidFill>
              </a:rPr>
              <a:t>Стеноз   </a:t>
            </a:r>
            <a:r>
              <a:rPr lang="ru-RU" sz="2800" dirty="0">
                <a:solidFill>
                  <a:schemeClr val="tx1"/>
                </a:solidFill>
              </a:rPr>
              <a:t>бывает   органическим,   как   следствие   рубцового   процесса,   и </a:t>
            </a:r>
            <a:r>
              <a:rPr lang="ru-RU" sz="2800" dirty="0" smtClean="0">
                <a:solidFill>
                  <a:schemeClr val="tx1"/>
                </a:solidFill>
              </a:rPr>
              <a:t>функциональным</a:t>
            </a:r>
            <a:r>
              <a:rPr lang="ru-RU" sz="2800" dirty="0">
                <a:solidFill>
                  <a:schemeClr val="tx1"/>
                </a:solidFill>
              </a:rPr>
              <a:t>,  связанным  со  спазмом  и  отёком  пилорического  канала. </a:t>
            </a:r>
            <a:br>
              <a:rPr lang="ru-RU" sz="2800" dirty="0">
                <a:solidFill>
                  <a:schemeClr val="tx1"/>
                </a:solidFill>
              </a:rPr>
            </a:br>
            <a:r>
              <a:rPr lang="ru-RU" sz="2800" dirty="0">
                <a:solidFill>
                  <a:schemeClr val="tx1"/>
                </a:solidFill>
              </a:rPr>
              <a:t>Функциональный   стеноз   бывает </a:t>
            </a:r>
            <a:r>
              <a:rPr lang="ru-RU" sz="2800" dirty="0" smtClean="0">
                <a:solidFill>
                  <a:schemeClr val="tx1"/>
                </a:solidFill>
              </a:rPr>
              <a:t>практически   </a:t>
            </a:r>
            <a:r>
              <a:rPr lang="ru-RU" sz="2800" dirty="0">
                <a:solidFill>
                  <a:schemeClr val="tx1"/>
                </a:solidFill>
              </a:rPr>
              <a:t>у   всех   пациентов   в   фазе </a:t>
            </a:r>
            <a:r>
              <a:rPr lang="ru-RU" sz="2800" dirty="0" smtClean="0">
                <a:solidFill>
                  <a:schemeClr val="tx1"/>
                </a:solidFill>
              </a:rPr>
              <a:t>обострения </a:t>
            </a:r>
            <a:r>
              <a:rPr lang="ru-RU" sz="2800" dirty="0">
                <a:solidFill>
                  <a:schemeClr val="tx1"/>
                </a:solidFill>
              </a:rPr>
              <a:t>язвенной </a:t>
            </a:r>
            <a:r>
              <a:rPr lang="ru-RU" sz="2800" dirty="0" smtClean="0">
                <a:solidFill>
                  <a:schemeClr val="tx1"/>
                </a:solidFill>
              </a:rPr>
              <a:t>болезни.</a:t>
            </a:r>
            <a:endParaRPr lang="ru-RU" sz="2800" dirty="0">
              <a:solidFill>
                <a:schemeClr val="tx1"/>
              </a:solidFill>
            </a:endParaRPr>
          </a:p>
        </p:txBody>
      </p:sp>
    </p:spTree>
    <p:extLst>
      <p:ext uri="{BB962C8B-B14F-4D97-AF65-F5344CB8AC3E}">
        <p14:creationId xmlns:p14="http://schemas.microsoft.com/office/powerpoint/2010/main" val="21461786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229600" cy="4680520"/>
          </a:xfrm>
        </p:spPr>
        <p:txBody>
          <a:bodyPr>
            <a:normAutofit fontScale="90000"/>
          </a:bodyPr>
          <a:lstStyle/>
          <a:p>
            <a:r>
              <a:rPr lang="ru-RU" sz="2800" dirty="0">
                <a:solidFill>
                  <a:schemeClr val="tx1"/>
                </a:solidFill>
              </a:rPr>
              <a:t>Пациентов    с    I-II    стадией    </a:t>
            </a:r>
            <a:r>
              <a:rPr lang="ru-RU" sz="2800" dirty="0" err="1">
                <a:solidFill>
                  <a:schemeClr val="tx1"/>
                </a:solidFill>
              </a:rPr>
              <a:t>пилородуоденального</a:t>
            </a:r>
            <a:r>
              <a:rPr lang="ru-RU" sz="2800" dirty="0">
                <a:solidFill>
                  <a:schemeClr val="tx1"/>
                </a:solidFill>
              </a:rPr>
              <a:t>    стеноза    можно </a:t>
            </a:r>
            <a:r>
              <a:rPr lang="ru-RU" sz="2800" dirty="0" smtClean="0">
                <a:solidFill>
                  <a:schemeClr val="tx1"/>
                </a:solidFill>
              </a:rPr>
              <a:t>оперировать  </a:t>
            </a:r>
            <a:r>
              <a:rPr lang="ru-RU" sz="2800" dirty="0">
                <a:solidFill>
                  <a:schemeClr val="tx1"/>
                </a:solidFill>
              </a:rPr>
              <a:t>после  5-7  дневной  предоперационной  подготовки,  основными </a:t>
            </a:r>
            <a:r>
              <a:rPr lang="ru-RU" sz="2800" dirty="0" smtClean="0">
                <a:solidFill>
                  <a:schemeClr val="tx1"/>
                </a:solidFill>
              </a:rPr>
              <a:t>моментами   </a:t>
            </a:r>
            <a:r>
              <a:rPr lang="ru-RU" sz="2800" dirty="0">
                <a:solidFill>
                  <a:schemeClr val="tx1"/>
                </a:solidFill>
              </a:rPr>
              <a:t>которой   </a:t>
            </a:r>
            <a:r>
              <a:rPr lang="ru-RU" sz="2800" dirty="0" smtClean="0">
                <a:solidFill>
                  <a:schemeClr val="tx1"/>
                </a:solidFill>
              </a:rPr>
              <a:t>являются противоязвенная   </a:t>
            </a:r>
            <a:r>
              <a:rPr lang="ru-RU" sz="2800" dirty="0">
                <a:solidFill>
                  <a:schemeClr val="tx1"/>
                </a:solidFill>
              </a:rPr>
              <a:t>терапия   и   периодическая </a:t>
            </a:r>
            <a:r>
              <a:rPr lang="ru-RU" sz="2800" dirty="0" smtClean="0">
                <a:solidFill>
                  <a:schemeClr val="tx1"/>
                </a:solidFill>
              </a:rPr>
              <a:t>декомпрессия  </a:t>
            </a:r>
            <a:r>
              <a:rPr lang="ru-RU" sz="2800" dirty="0">
                <a:solidFill>
                  <a:schemeClr val="tx1"/>
                </a:solidFill>
              </a:rPr>
              <a:t>желудка.  При  наличии  острой  язвы  оперативное  вмешательство </a:t>
            </a:r>
            <a:r>
              <a:rPr lang="ru-RU" sz="2800" dirty="0" smtClean="0">
                <a:solidFill>
                  <a:schemeClr val="tx1"/>
                </a:solidFill>
              </a:rPr>
              <a:t>более   </a:t>
            </a:r>
            <a:r>
              <a:rPr lang="ru-RU" sz="2800" dirty="0">
                <a:solidFill>
                  <a:schemeClr val="tx1"/>
                </a:solidFill>
              </a:rPr>
              <a:t>оправдано   после   2-3   недельного   курса   противоязвенной   терапии, </a:t>
            </a:r>
            <a:br>
              <a:rPr lang="ru-RU" sz="2800" dirty="0">
                <a:solidFill>
                  <a:schemeClr val="tx1"/>
                </a:solidFill>
              </a:rPr>
            </a:br>
            <a:r>
              <a:rPr lang="ru-RU" sz="2800" dirty="0">
                <a:solidFill>
                  <a:schemeClr val="tx1"/>
                </a:solidFill>
              </a:rPr>
              <a:t>приводящего к регрессии воспалительного процесса и, возможно, рубцеванию </a:t>
            </a:r>
            <a:r>
              <a:rPr lang="ru-RU" sz="2800" dirty="0" smtClean="0">
                <a:solidFill>
                  <a:schemeClr val="tx1"/>
                </a:solidFill>
              </a:rPr>
              <a:t>язвы</a:t>
            </a:r>
            <a:r>
              <a:rPr lang="ru-RU" sz="2800" dirty="0">
                <a:solidFill>
                  <a:schemeClr val="tx1"/>
                </a:solidFill>
              </a:rPr>
              <a:t>. </a:t>
            </a:r>
          </a:p>
        </p:txBody>
      </p:sp>
    </p:spTree>
    <p:extLst>
      <p:ext uri="{BB962C8B-B14F-4D97-AF65-F5344CB8AC3E}">
        <p14:creationId xmlns:p14="http://schemas.microsoft.com/office/powerpoint/2010/main" val="30990002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29600" cy="5940896"/>
          </a:xfrm>
        </p:spPr>
        <p:txBody>
          <a:bodyPr>
            <a:noAutofit/>
          </a:bodyPr>
          <a:lstStyle/>
          <a:p>
            <a:r>
              <a:rPr lang="ru-RU" sz="2300" dirty="0">
                <a:solidFill>
                  <a:schemeClr val="tx1"/>
                </a:solidFill>
              </a:rPr>
              <a:t>Больные  с  III-IV  стадией  стеноза  нуждаются  в  более  длительной  и </a:t>
            </a:r>
            <a:r>
              <a:rPr lang="ru-RU" sz="2300" dirty="0" smtClean="0">
                <a:solidFill>
                  <a:schemeClr val="tx1"/>
                </a:solidFill>
              </a:rPr>
              <a:t>массивной </a:t>
            </a:r>
            <a:r>
              <a:rPr lang="ru-RU" sz="2300" dirty="0">
                <a:solidFill>
                  <a:schemeClr val="tx1"/>
                </a:solidFill>
              </a:rPr>
              <a:t>предоперационной подготовке, включающей в себя: </a:t>
            </a:r>
            <a:br>
              <a:rPr lang="ru-RU" sz="2300" dirty="0">
                <a:solidFill>
                  <a:schemeClr val="tx1"/>
                </a:solidFill>
              </a:rPr>
            </a:br>
            <a:r>
              <a:rPr lang="ru-RU" sz="2300" dirty="0">
                <a:solidFill>
                  <a:schemeClr val="tx1"/>
                </a:solidFill>
              </a:rPr>
              <a:t>1)   восстановление   вводно-электролитного   баланса   и   кислотно-щелочного </a:t>
            </a:r>
            <a:br>
              <a:rPr lang="ru-RU" sz="2300" dirty="0">
                <a:solidFill>
                  <a:schemeClr val="tx1"/>
                </a:solidFill>
              </a:rPr>
            </a:br>
            <a:r>
              <a:rPr lang="ru-RU" sz="2300" dirty="0">
                <a:solidFill>
                  <a:schemeClr val="tx1"/>
                </a:solidFill>
              </a:rPr>
              <a:t>равновесия  путём  трансфузии  большого  количества  растворов,  содержащих </a:t>
            </a:r>
            <a:r>
              <a:rPr lang="ru-RU" sz="2300" dirty="0" smtClean="0">
                <a:solidFill>
                  <a:schemeClr val="tx1"/>
                </a:solidFill>
              </a:rPr>
              <a:t>ионы </a:t>
            </a:r>
            <a:r>
              <a:rPr lang="ru-RU" sz="2300" dirty="0">
                <a:solidFill>
                  <a:schemeClr val="tx1"/>
                </a:solidFill>
              </a:rPr>
              <a:t>калия, натрия и хлора; </a:t>
            </a:r>
            <a:br>
              <a:rPr lang="ru-RU" sz="2300" dirty="0">
                <a:solidFill>
                  <a:schemeClr val="tx1"/>
                </a:solidFill>
              </a:rPr>
            </a:br>
            <a:r>
              <a:rPr lang="ru-RU" sz="2300" dirty="0">
                <a:solidFill>
                  <a:schemeClr val="tx1"/>
                </a:solidFill>
              </a:rPr>
              <a:t>2)  усиленное  парентеральное  питание,  покрывающее  энергетические  затраты, </a:t>
            </a:r>
            <a:r>
              <a:rPr lang="ru-RU" sz="2300" dirty="0" smtClean="0">
                <a:solidFill>
                  <a:schemeClr val="tx1"/>
                </a:solidFill>
              </a:rPr>
              <a:t>суточную </a:t>
            </a:r>
            <a:r>
              <a:rPr lang="ru-RU" sz="2300" dirty="0">
                <a:solidFill>
                  <a:schemeClr val="tx1"/>
                </a:solidFill>
              </a:rPr>
              <a:t>потребность в белках, витаминах, микроэлементах; </a:t>
            </a:r>
            <a:br>
              <a:rPr lang="ru-RU" sz="2300" dirty="0">
                <a:solidFill>
                  <a:schemeClr val="tx1"/>
                </a:solidFill>
              </a:rPr>
            </a:br>
            <a:r>
              <a:rPr lang="ru-RU" sz="2300" dirty="0">
                <a:solidFill>
                  <a:schemeClr val="tx1"/>
                </a:solidFill>
              </a:rPr>
              <a:t>3)   </a:t>
            </a:r>
            <a:r>
              <a:rPr lang="ru-RU" sz="2300" dirty="0" err="1">
                <a:solidFill>
                  <a:schemeClr val="tx1"/>
                </a:solidFill>
              </a:rPr>
              <a:t>противоязвенное</a:t>
            </a:r>
            <a:r>
              <a:rPr lang="ru-RU" sz="2300" dirty="0">
                <a:solidFill>
                  <a:schemeClr val="tx1"/>
                </a:solidFill>
              </a:rPr>
              <a:t>   лечение   с   осторожным   использованием   атропина   и </a:t>
            </a:r>
            <a:r>
              <a:rPr lang="ru-RU" sz="2300" dirty="0" err="1" smtClean="0">
                <a:solidFill>
                  <a:schemeClr val="tx1"/>
                </a:solidFill>
              </a:rPr>
              <a:t>антихолинэргических</a:t>
            </a:r>
            <a:r>
              <a:rPr lang="ru-RU" sz="2300" dirty="0" smtClean="0">
                <a:solidFill>
                  <a:schemeClr val="tx1"/>
                </a:solidFill>
              </a:rPr>
              <a:t>    </a:t>
            </a:r>
            <a:r>
              <a:rPr lang="ru-RU" sz="2300" dirty="0">
                <a:solidFill>
                  <a:schemeClr val="tx1"/>
                </a:solidFill>
              </a:rPr>
              <a:t>средств,    оказывающих    отрицательное    влияние    на </a:t>
            </a:r>
            <a:r>
              <a:rPr lang="ru-RU" sz="2300" dirty="0" smtClean="0">
                <a:solidFill>
                  <a:schemeClr val="tx1"/>
                </a:solidFill>
              </a:rPr>
              <a:t>моторную </a:t>
            </a:r>
            <a:r>
              <a:rPr lang="ru-RU" sz="2300" dirty="0">
                <a:solidFill>
                  <a:schemeClr val="tx1"/>
                </a:solidFill>
              </a:rPr>
              <a:t>функцию желудка; </a:t>
            </a:r>
            <a:br>
              <a:rPr lang="ru-RU" sz="2300" dirty="0">
                <a:solidFill>
                  <a:schemeClr val="tx1"/>
                </a:solidFill>
              </a:rPr>
            </a:br>
            <a:r>
              <a:rPr lang="ru-RU" sz="2300" dirty="0">
                <a:solidFill>
                  <a:schemeClr val="tx1"/>
                </a:solidFill>
              </a:rPr>
              <a:t>4) систематическую декомпрессию желудка</a:t>
            </a:r>
          </a:p>
        </p:txBody>
      </p:sp>
    </p:spTree>
    <p:extLst>
      <p:ext uri="{BB962C8B-B14F-4D97-AF65-F5344CB8AC3E}">
        <p14:creationId xmlns:p14="http://schemas.microsoft.com/office/powerpoint/2010/main" val="19696508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5508848"/>
          </a:xfrm>
        </p:spPr>
        <p:txBody>
          <a:bodyPr>
            <a:normAutofit/>
          </a:bodyPr>
          <a:lstStyle/>
          <a:p>
            <a:r>
              <a:rPr lang="ru-RU" sz="3200" dirty="0">
                <a:solidFill>
                  <a:schemeClr val="tx1"/>
                </a:solidFill>
              </a:rPr>
              <a:t>Выбор   метода   операции   при   язвенном   </a:t>
            </a:r>
            <a:r>
              <a:rPr lang="ru-RU" sz="3200" dirty="0" err="1">
                <a:solidFill>
                  <a:schemeClr val="tx1"/>
                </a:solidFill>
              </a:rPr>
              <a:t>пилородуоденальном</a:t>
            </a:r>
            <a:r>
              <a:rPr lang="ru-RU" sz="3200" dirty="0">
                <a:solidFill>
                  <a:schemeClr val="tx1"/>
                </a:solidFill>
              </a:rPr>
              <a:t>   стенозе </a:t>
            </a:r>
            <a:r>
              <a:rPr lang="ru-RU" sz="3200" dirty="0" smtClean="0">
                <a:solidFill>
                  <a:schemeClr val="tx1"/>
                </a:solidFill>
              </a:rPr>
              <a:t>зависит  </a:t>
            </a:r>
            <a:r>
              <a:rPr lang="ru-RU" sz="3200" dirty="0">
                <a:solidFill>
                  <a:schemeClr val="tx1"/>
                </a:solidFill>
              </a:rPr>
              <a:t>от  следующих  </a:t>
            </a:r>
            <a:r>
              <a:rPr lang="ru-RU" sz="3200" dirty="0" smtClean="0">
                <a:solidFill>
                  <a:schemeClr val="tx1"/>
                </a:solidFill>
              </a:rPr>
              <a:t>факторов:</a:t>
            </a:r>
            <a:br>
              <a:rPr lang="ru-RU" sz="3200" dirty="0" smtClean="0">
                <a:solidFill>
                  <a:schemeClr val="tx1"/>
                </a:solidFill>
              </a:rPr>
            </a:br>
            <a:r>
              <a:rPr lang="ru-RU" sz="3200" dirty="0">
                <a:solidFill>
                  <a:schemeClr val="tx1"/>
                </a:solidFill>
              </a:rPr>
              <a:t>-</a:t>
            </a:r>
            <a:r>
              <a:rPr lang="ru-RU" sz="3200" dirty="0" smtClean="0">
                <a:solidFill>
                  <a:schemeClr val="tx1"/>
                </a:solidFill>
              </a:rPr>
              <a:t>стадии  стеноза</a:t>
            </a:r>
            <a:br>
              <a:rPr lang="ru-RU" sz="3200" dirty="0" smtClean="0">
                <a:solidFill>
                  <a:schemeClr val="tx1"/>
                </a:solidFill>
              </a:rPr>
            </a:br>
            <a:r>
              <a:rPr lang="ru-RU" sz="3200" dirty="0">
                <a:solidFill>
                  <a:schemeClr val="tx1"/>
                </a:solidFill>
              </a:rPr>
              <a:t>-</a:t>
            </a:r>
            <a:r>
              <a:rPr lang="ru-RU" sz="3200" dirty="0" smtClean="0">
                <a:solidFill>
                  <a:schemeClr val="tx1"/>
                </a:solidFill>
              </a:rPr>
              <a:t>длительности  </a:t>
            </a:r>
            <a:r>
              <a:rPr lang="ru-RU" sz="3200" dirty="0">
                <a:solidFill>
                  <a:schemeClr val="tx1"/>
                </a:solidFill>
              </a:rPr>
              <a:t>язвенного </a:t>
            </a:r>
            <a:r>
              <a:rPr lang="ru-RU" sz="3200" dirty="0" smtClean="0">
                <a:solidFill>
                  <a:schemeClr val="tx1"/>
                </a:solidFill>
              </a:rPr>
              <a:t>анамнеза</a:t>
            </a:r>
            <a:br>
              <a:rPr lang="ru-RU" sz="3200" dirty="0" smtClean="0">
                <a:solidFill>
                  <a:schemeClr val="tx1"/>
                </a:solidFill>
              </a:rPr>
            </a:br>
            <a:r>
              <a:rPr lang="ru-RU" sz="3200" dirty="0">
                <a:solidFill>
                  <a:schemeClr val="tx1"/>
                </a:solidFill>
              </a:rPr>
              <a:t>-</a:t>
            </a:r>
            <a:r>
              <a:rPr lang="ru-RU" sz="3200" dirty="0" smtClean="0">
                <a:solidFill>
                  <a:schemeClr val="tx1"/>
                </a:solidFill>
              </a:rPr>
              <a:t>наличия  </a:t>
            </a:r>
            <a:r>
              <a:rPr lang="ru-RU" sz="3200" dirty="0">
                <a:solidFill>
                  <a:schemeClr val="tx1"/>
                </a:solidFill>
              </a:rPr>
              <a:t>других  осложнений  язвенной  </a:t>
            </a:r>
            <a:r>
              <a:rPr lang="ru-RU" sz="3200" dirty="0" smtClean="0">
                <a:solidFill>
                  <a:schemeClr val="tx1"/>
                </a:solidFill>
              </a:rPr>
              <a:t>болезни</a:t>
            </a:r>
            <a:br>
              <a:rPr lang="ru-RU" sz="3200" dirty="0" smtClean="0">
                <a:solidFill>
                  <a:schemeClr val="tx1"/>
                </a:solidFill>
              </a:rPr>
            </a:br>
            <a:r>
              <a:rPr lang="ru-RU" sz="3200" dirty="0">
                <a:solidFill>
                  <a:schemeClr val="tx1"/>
                </a:solidFill>
              </a:rPr>
              <a:t>-</a:t>
            </a:r>
            <a:r>
              <a:rPr lang="ru-RU" sz="3200" dirty="0" smtClean="0">
                <a:solidFill>
                  <a:schemeClr val="tx1"/>
                </a:solidFill>
              </a:rPr>
              <a:t>возраста  пациента</a:t>
            </a:r>
            <a:br>
              <a:rPr lang="ru-RU" sz="3200" dirty="0" smtClean="0">
                <a:solidFill>
                  <a:schemeClr val="tx1"/>
                </a:solidFill>
              </a:rPr>
            </a:br>
            <a:r>
              <a:rPr lang="ru-RU" sz="3200" dirty="0">
                <a:solidFill>
                  <a:schemeClr val="tx1"/>
                </a:solidFill>
              </a:rPr>
              <a:t>-</a:t>
            </a:r>
            <a:r>
              <a:rPr lang="ru-RU" sz="3200" dirty="0" smtClean="0">
                <a:solidFill>
                  <a:schemeClr val="tx1"/>
                </a:solidFill>
              </a:rPr>
              <a:t>степени </a:t>
            </a:r>
            <a:r>
              <a:rPr lang="ru-RU" sz="3200" dirty="0">
                <a:solidFill>
                  <a:schemeClr val="tx1"/>
                </a:solidFill>
              </a:rPr>
              <a:t>выраженности сопутствующей патологии.</a:t>
            </a:r>
          </a:p>
        </p:txBody>
      </p:sp>
    </p:spTree>
    <p:extLst>
      <p:ext uri="{BB962C8B-B14F-4D97-AF65-F5344CB8AC3E}">
        <p14:creationId xmlns:p14="http://schemas.microsoft.com/office/powerpoint/2010/main" val="9974713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76672"/>
            <a:ext cx="7378979" cy="1123527"/>
          </a:xfrm>
        </p:spPr>
        <p:txBody>
          <a:bodyPr>
            <a:noAutofit/>
          </a:bodyPr>
          <a:lstStyle/>
          <a:p>
            <a:r>
              <a:rPr lang="ru-RU" sz="2000" dirty="0" err="1">
                <a:solidFill>
                  <a:schemeClr val="tx1"/>
                </a:solidFill>
              </a:rPr>
              <a:t>Пилоропластика</a:t>
            </a:r>
            <a:r>
              <a:rPr lang="ru-RU" sz="2000" dirty="0">
                <a:solidFill>
                  <a:schemeClr val="tx1"/>
                </a:solidFill>
              </a:rPr>
              <a:t>  по  </a:t>
            </a:r>
            <a:r>
              <a:rPr lang="ru-RU" sz="2000" dirty="0" err="1">
                <a:solidFill>
                  <a:schemeClr val="tx1"/>
                </a:solidFill>
              </a:rPr>
              <a:t>Гейнеке</a:t>
            </a:r>
            <a:r>
              <a:rPr lang="ru-RU" sz="2000" dirty="0">
                <a:solidFill>
                  <a:schemeClr val="tx1"/>
                </a:solidFill>
              </a:rPr>
              <a:t>-Микуличу  является  наиболее  простой  и </a:t>
            </a:r>
            <a:r>
              <a:rPr lang="ru-RU" sz="2000" dirty="0" smtClean="0">
                <a:solidFill>
                  <a:schemeClr val="tx1"/>
                </a:solidFill>
              </a:rPr>
              <a:t>наименее  </a:t>
            </a:r>
            <a:r>
              <a:rPr lang="ru-RU" sz="2000" dirty="0" err="1">
                <a:solidFill>
                  <a:schemeClr val="tx1"/>
                </a:solidFill>
              </a:rPr>
              <a:t>травматичной</a:t>
            </a:r>
            <a:r>
              <a:rPr lang="ru-RU" sz="2000" dirty="0">
                <a:solidFill>
                  <a:schemeClr val="tx1"/>
                </a:solidFill>
              </a:rPr>
              <a:t>  операцией,  позволяющей  устранить  рубцовый  стеноз </a:t>
            </a:r>
            <a:r>
              <a:rPr lang="ru-RU" sz="2000" dirty="0" smtClean="0">
                <a:solidFill>
                  <a:schemeClr val="tx1"/>
                </a:solidFill>
              </a:rPr>
              <a:t>привратника</a:t>
            </a:r>
            <a:endParaRPr lang="ru-RU" sz="2000" dirty="0">
              <a:solidFill>
                <a:schemeClr val="tx1"/>
              </a:solidFill>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827213"/>
            <a:ext cx="6984776" cy="433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8193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 y="447948"/>
            <a:ext cx="8229600" cy="1612900"/>
          </a:xfrm>
        </p:spPr>
        <p:txBody>
          <a:bodyPr>
            <a:noAutofit/>
          </a:bodyPr>
          <a:lstStyle/>
          <a:p>
            <a:r>
              <a:rPr lang="ru-RU" sz="2000" dirty="0" err="1" smtClean="0">
                <a:solidFill>
                  <a:schemeClr val="tx1"/>
                </a:solidFill>
              </a:rPr>
              <a:t>Гастродуоденостомия</a:t>
            </a:r>
            <a:r>
              <a:rPr lang="ru-RU" sz="2000" dirty="0" smtClean="0">
                <a:solidFill>
                  <a:schemeClr val="tx1"/>
                </a:solidFill>
              </a:rPr>
              <a:t> по </a:t>
            </a:r>
            <a:r>
              <a:rPr lang="ru-RU" sz="2000" dirty="0" err="1">
                <a:solidFill>
                  <a:schemeClr val="tx1"/>
                </a:solidFill>
              </a:rPr>
              <a:t>Жабулею</a:t>
            </a:r>
            <a:r>
              <a:rPr lang="ru-RU" sz="2000" dirty="0">
                <a:solidFill>
                  <a:schemeClr val="tx1"/>
                </a:solidFill>
              </a:rPr>
              <a:t>     выполняется     при     наличии </a:t>
            </a:r>
            <a:r>
              <a:rPr lang="ru-RU" sz="2000" dirty="0" smtClean="0">
                <a:solidFill>
                  <a:schemeClr val="tx1"/>
                </a:solidFill>
              </a:rPr>
              <a:t>протяжённого  </a:t>
            </a:r>
            <a:r>
              <a:rPr lang="ru-RU" sz="2000" dirty="0" err="1">
                <a:solidFill>
                  <a:schemeClr val="tx1"/>
                </a:solidFill>
              </a:rPr>
              <a:t>пилородуоденального</a:t>
            </a:r>
            <a:r>
              <a:rPr lang="ru-RU" sz="2000" dirty="0">
                <a:solidFill>
                  <a:schemeClr val="tx1"/>
                </a:solidFill>
              </a:rPr>
              <a:t> </a:t>
            </a:r>
            <a:r>
              <a:rPr lang="ru-RU" sz="2000" dirty="0" smtClean="0">
                <a:solidFill>
                  <a:schemeClr val="tx1"/>
                </a:solidFill>
              </a:rPr>
              <a:t> стеноза с выраженной </a:t>
            </a:r>
            <a:r>
              <a:rPr lang="ru-RU" sz="2000" dirty="0">
                <a:solidFill>
                  <a:schemeClr val="tx1"/>
                </a:solidFill>
              </a:rPr>
              <a:t>рубцовой </a:t>
            </a:r>
            <a:r>
              <a:rPr lang="ru-RU" sz="2000" dirty="0" smtClean="0">
                <a:solidFill>
                  <a:schemeClr val="tx1"/>
                </a:solidFill>
              </a:rPr>
              <a:t>деформацией </a:t>
            </a:r>
            <a:r>
              <a:rPr lang="ru-RU" sz="2000" dirty="0">
                <a:solidFill>
                  <a:schemeClr val="tx1"/>
                </a:solidFill>
              </a:rPr>
              <a:t>верхней горизонтальной части двенадцатиперстной кишки, когда </a:t>
            </a:r>
            <a:r>
              <a:rPr lang="ru-RU" sz="2000" dirty="0" smtClean="0">
                <a:solidFill>
                  <a:schemeClr val="tx1"/>
                </a:solidFill>
              </a:rPr>
              <a:t>выполнить </a:t>
            </a:r>
            <a:r>
              <a:rPr lang="ru-RU" sz="2000" dirty="0" err="1">
                <a:solidFill>
                  <a:schemeClr val="tx1"/>
                </a:solidFill>
              </a:rPr>
              <a:t>пилоропластику</a:t>
            </a:r>
            <a:r>
              <a:rPr lang="ru-RU" sz="2000" dirty="0">
                <a:solidFill>
                  <a:schemeClr val="tx1"/>
                </a:solidFill>
              </a:rPr>
              <a:t> не представляется возможным</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204864"/>
            <a:ext cx="6408712" cy="425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32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5832648"/>
          </a:xfrm>
        </p:spPr>
        <p:txBody>
          <a:bodyPr>
            <a:noAutofit/>
          </a:bodyPr>
          <a:lstStyle/>
          <a:p>
            <a:r>
              <a:rPr lang="ru-RU" sz="2000" dirty="0" smtClean="0">
                <a:solidFill>
                  <a:srgbClr val="FF0000"/>
                </a:solidFill>
              </a:rPr>
              <a:t>Этиология и патогенез</a:t>
            </a:r>
            <a:r>
              <a:rPr lang="ru-RU" sz="2000" dirty="0" smtClean="0"/>
              <a:t/>
            </a:r>
            <a:br>
              <a:rPr lang="ru-RU" sz="2000" dirty="0" smtClean="0"/>
            </a:br>
            <a:r>
              <a:rPr lang="ru-RU" sz="2000" dirty="0" smtClean="0">
                <a:solidFill>
                  <a:schemeClr val="tx1"/>
                </a:solidFill>
              </a:rPr>
              <a:t>За  </a:t>
            </a:r>
            <a:r>
              <a:rPr lang="ru-RU" sz="2000" dirty="0">
                <a:solidFill>
                  <a:schemeClr val="tx1"/>
                </a:solidFill>
              </a:rPr>
              <a:t>всю  историю  изучения  язвенной  болезни  существовало  достаточно </a:t>
            </a:r>
            <a:r>
              <a:rPr lang="ru-RU" sz="2000" dirty="0" smtClean="0">
                <a:solidFill>
                  <a:schemeClr val="tx1"/>
                </a:solidFill>
              </a:rPr>
              <a:t>много  </a:t>
            </a:r>
            <a:r>
              <a:rPr lang="ru-RU" sz="2000" dirty="0">
                <a:solidFill>
                  <a:schemeClr val="tx1"/>
                </a:solidFill>
              </a:rPr>
              <a:t>теорий  её  этиологии  и  </a:t>
            </a:r>
            <a:r>
              <a:rPr lang="ru-RU" sz="2000" dirty="0" smtClean="0">
                <a:solidFill>
                  <a:schemeClr val="tx1"/>
                </a:solidFill>
              </a:rPr>
              <a:t>патогенеза:</a:t>
            </a:r>
            <a:br>
              <a:rPr lang="ru-RU" sz="2000" dirty="0" smtClean="0">
                <a:solidFill>
                  <a:schemeClr val="tx1"/>
                </a:solidFill>
              </a:rPr>
            </a:br>
            <a:r>
              <a:rPr lang="ru-RU" sz="2000" dirty="0" smtClean="0">
                <a:solidFill>
                  <a:schemeClr val="tx1"/>
                </a:solidFill>
              </a:rPr>
              <a:t>1. воспалительная  </a:t>
            </a:r>
            <a:r>
              <a:rPr lang="ru-RU" sz="2000" dirty="0">
                <a:solidFill>
                  <a:schemeClr val="tx1"/>
                </a:solidFill>
              </a:rPr>
              <a:t>(Ф.  </a:t>
            </a:r>
            <a:r>
              <a:rPr lang="ru-RU" sz="2000" dirty="0" err="1">
                <a:solidFill>
                  <a:schemeClr val="tx1"/>
                </a:solidFill>
              </a:rPr>
              <a:t>Уден</a:t>
            </a:r>
            <a:r>
              <a:rPr lang="ru-RU" sz="2000" dirty="0">
                <a:solidFill>
                  <a:schemeClr val="tx1"/>
                </a:solidFill>
              </a:rPr>
              <a:t>,  1917;  </a:t>
            </a:r>
            <a:r>
              <a:rPr lang="en-US" sz="2000" dirty="0">
                <a:solidFill>
                  <a:schemeClr val="tx1"/>
                </a:solidFill>
              </a:rPr>
              <a:t>C. </a:t>
            </a:r>
            <a:r>
              <a:rPr lang="en-US" sz="2000" dirty="0" err="1" smtClean="0">
                <a:solidFill>
                  <a:schemeClr val="tx1"/>
                </a:solidFill>
              </a:rPr>
              <a:t>Rokitansky</a:t>
            </a:r>
            <a:r>
              <a:rPr lang="en-US" sz="2000" dirty="0">
                <a:solidFill>
                  <a:schemeClr val="tx1"/>
                </a:solidFill>
              </a:rPr>
              <a:t>,   1842</a:t>
            </a:r>
            <a:r>
              <a:rPr lang="en-US" sz="2000" dirty="0" smtClean="0">
                <a:solidFill>
                  <a:schemeClr val="tx1"/>
                </a:solidFill>
              </a:rPr>
              <a:t>),</a:t>
            </a:r>
            <a:r>
              <a:rPr lang="ru-RU" sz="2000" dirty="0" smtClean="0">
                <a:solidFill>
                  <a:schemeClr val="tx1"/>
                </a:solidFill>
              </a:rPr>
              <a:t/>
            </a:r>
            <a:br>
              <a:rPr lang="ru-RU" sz="2000" dirty="0" smtClean="0">
                <a:solidFill>
                  <a:schemeClr val="tx1"/>
                </a:solidFill>
              </a:rPr>
            </a:br>
            <a:r>
              <a:rPr lang="ru-RU" sz="2000" dirty="0" smtClean="0">
                <a:solidFill>
                  <a:schemeClr val="tx1"/>
                </a:solidFill>
              </a:rPr>
              <a:t>2. </a:t>
            </a:r>
            <a:r>
              <a:rPr lang="ru-RU" sz="2000" dirty="0" err="1" smtClean="0">
                <a:solidFill>
                  <a:schemeClr val="tx1"/>
                </a:solidFill>
              </a:rPr>
              <a:t>гастритическая</a:t>
            </a:r>
            <a:r>
              <a:rPr lang="ru-RU" sz="2000" dirty="0" smtClean="0">
                <a:solidFill>
                  <a:schemeClr val="tx1"/>
                </a:solidFill>
              </a:rPr>
              <a:t>   </a:t>
            </a:r>
            <a:r>
              <a:rPr lang="ru-RU" sz="2000" dirty="0">
                <a:solidFill>
                  <a:schemeClr val="tx1"/>
                </a:solidFill>
              </a:rPr>
              <a:t>(</a:t>
            </a:r>
            <a:r>
              <a:rPr lang="en-US" sz="2000" dirty="0">
                <a:solidFill>
                  <a:schemeClr val="tx1"/>
                </a:solidFill>
              </a:rPr>
              <a:t>J.   </a:t>
            </a:r>
            <a:r>
              <a:rPr lang="en-US" sz="2000" dirty="0" err="1">
                <a:solidFill>
                  <a:schemeClr val="tx1"/>
                </a:solidFill>
              </a:rPr>
              <a:t>Cruveilhier</a:t>
            </a:r>
            <a:r>
              <a:rPr lang="en-US" sz="2000" dirty="0">
                <a:solidFill>
                  <a:schemeClr val="tx1"/>
                </a:solidFill>
              </a:rPr>
              <a:t>,   1829), </a:t>
            </a:r>
            <a:r>
              <a:rPr lang="ru-RU" sz="2000" dirty="0" smtClean="0">
                <a:solidFill>
                  <a:schemeClr val="tx1"/>
                </a:solidFill>
              </a:rPr>
              <a:t/>
            </a:r>
            <a:br>
              <a:rPr lang="ru-RU" sz="2000" dirty="0" smtClean="0">
                <a:solidFill>
                  <a:schemeClr val="tx1"/>
                </a:solidFill>
              </a:rPr>
            </a:br>
            <a:r>
              <a:rPr lang="ru-RU" sz="2000" dirty="0" smtClean="0">
                <a:solidFill>
                  <a:schemeClr val="tx1"/>
                </a:solidFill>
              </a:rPr>
              <a:t>3. пептическая   </a:t>
            </a:r>
            <a:r>
              <a:rPr lang="ru-RU" sz="2000" dirty="0">
                <a:solidFill>
                  <a:schemeClr val="tx1"/>
                </a:solidFill>
              </a:rPr>
              <a:t>(</a:t>
            </a:r>
            <a:r>
              <a:rPr lang="en-US" sz="2000" dirty="0">
                <a:solidFill>
                  <a:schemeClr val="tx1"/>
                </a:solidFill>
              </a:rPr>
              <a:t>H. </a:t>
            </a:r>
            <a:r>
              <a:rPr lang="en-US" sz="2000" dirty="0" err="1" smtClean="0">
                <a:solidFill>
                  <a:schemeClr val="tx1"/>
                </a:solidFill>
              </a:rPr>
              <a:t>Quincke</a:t>
            </a:r>
            <a:r>
              <a:rPr lang="en-US" sz="2000" dirty="0">
                <a:solidFill>
                  <a:schemeClr val="tx1"/>
                </a:solidFill>
              </a:rPr>
              <a:t>,  1882</a:t>
            </a:r>
            <a:r>
              <a:rPr lang="en-US" sz="2000" dirty="0" smtClean="0">
                <a:solidFill>
                  <a:schemeClr val="tx1"/>
                </a:solidFill>
              </a:rPr>
              <a:t>),</a:t>
            </a:r>
            <a:r>
              <a:rPr lang="ru-RU" sz="2000" dirty="0" smtClean="0">
                <a:solidFill>
                  <a:schemeClr val="tx1"/>
                </a:solidFill>
              </a:rPr>
              <a:t/>
            </a:r>
            <a:br>
              <a:rPr lang="ru-RU" sz="2000" dirty="0" smtClean="0">
                <a:solidFill>
                  <a:schemeClr val="tx1"/>
                </a:solidFill>
              </a:rPr>
            </a:br>
            <a:r>
              <a:rPr lang="ru-RU" sz="2000" dirty="0" smtClean="0">
                <a:solidFill>
                  <a:schemeClr val="tx1"/>
                </a:solidFill>
              </a:rPr>
              <a:t>4. сосудистая  </a:t>
            </a:r>
            <a:r>
              <a:rPr lang="ru-RU" sz="2000" dirty="0">
                <a:solidFill>
                  <a:schemeClr val="tx1"/>
                </a:solidFill>
              </a:rPr>
              <a:t>(</a:t>
            </a:r>
            <a:r>
              <a:rPr lang="en-US" sz="2000" dirty="0">
                <a:solidFill>
                  <a:schemeClr val="tx1"/>
                </a:solidFill>
              </a:rPr>
              <a:t>R.  </a:t>
            </a:r>
            <a:r>
              <a:rPr lang="en-US" sz="2000" dirty="0" err="1">
                <a:solidFill>
                  <a:schemeClr val="tx1"/>
                </a:solidFill>
              </a:rPr>
              <a:t>Virchov</a:t>
            </a:r>
            <a:r>
              <a:rPr lang="en-US" sz="2000" dirty="0">
                <a:solidFill>
                  <a:schemeClr val="tx1"/>
                </a:solidFill>
              </a:rPr>
              <a:t>,  1853</a:t>
            </a:r>
            <a:r>
              <a:rPr lang="en-US" sz="2000" dirty="0" smtClean="0">
                <a:solidFill>
                  <a:schemeClr val="tx1"/>
                </a:solidFill>
              </a:rPr>
              <a:t>),</a:t>
            </a:r>
            <a:r>
              <a:rPr lang="ru-RU" sz="2000" dirty="0" smtClean="0">
                <a:solidFill>
                  <a:schemeClr val="tx1"/>
                </a:solidFill>
              </a:rPr>
              <a:t/>
            </a:r>
            <a:br>
              <a:rPr lang="ru-RU" sz="2000" dirty="0" smtClean="0">
                <a:solidFill>
                  <a:schemeClr val="tx1"/>
                </a:solidFill>
              </a:rPr>
            </a:br>
            <a:r>
              <a:rPr lang="ru-RU" sz="2000" dirty="0" smtClean="0">
                <a:solidFill>
                  <a:schemeClr val="tx1"/>
                </a:solidFill>
              </a:rPr>
              <a:t>5. спастическая  </a:t>
            </a:r>
            <a:r>
              <a:rPr lang="ru-RU" sz="2000" dirty="0">
                <a:solidFill>
                  <a:schemeClr val="tx1"/>
                </a:solidFill>
              </a:rPr>
              <a:t>(</a:t>
            </a:r>
            <a:r>
              <a:rPr lang="en-US" sz="2000" dirty="0">
                <a:solidFill>
                  <a:schemeClr val="tx1"/>
                </a:solidFill>
              </a:rPr>
              <a:t>A.  Kay,  1870</a:t>
            </a:r>
            <a:r>
              <a:rPr lang="en-US" sz="2000" dirty="0" smtClean="0">
                <a:solidFill>
                  <a:schemeClr val="tx1"/>
                </a:solidFill>
              </a:rPr>
              <a:t>),</a:t>
            </a:r>
            <a:r>
              <a:rPr lang="ru-RU" sz="2000" dirty="0" smtClean="0">
                <a:solidFill>
                  <a:schemeClr val="tx1"/>
                </a:solidFill>
              </a:rPr>
              <a:t/>
            </a:r>
            <a:br>
              <a:rPr lang="ru-RU" sz="2000" dirty="0" smtClean="0">
                <a:solidFill>
                  <a:schemeClr val="tx1"/>
                </a:solidFill>
              </a:rPr>
            </a:br>
            <a:r>
              <a:rPr lang="ru-RU" sz="2000" dirty="0" smtClean="0">
                <a:solidFill>
                  <a:schemeClr val="tx1"/>
                </a:solidFill>
              </a:rPr>
              <a:t>6. инфекционная  </a:t>
            </a:r>
            <a:r>
              <a:rPr lang="ru-RU" sz="2000" dirty="0">
                <a:solidFill>
                  <a:schemeClr val="tx1"/>
                </a:solidFill>
              </a:rPr>
              <a:t>(</a:t>
            </a:r>
            <a:r>
              <a:rPr lang="en-US" sz="2000" dirty="0" err="1">
                <a:solidFill>
                  <a:schemeClr val="tx1"/>
                </a:solidFill>
              </a:rPr>
              <a:t>Labert</a:t>
            </a:r>
            <a:r>
              <a:rPr lang="en-US" sz="2000" dirty="0">
                <a:solidFill>
                  <a:schemeClr val="tx1"/>
                </a:solidFill>
              </a:rPr>
              <a:t>,  1851;  M.  </a:t>
            </a:r>
            <a:r>
              <a:rPr lang="en-US" sz="2000" dirty="0" err="1">
                <a:solidFill>
                  <a:schemeClr val="tx1"/>
                </a:solidFill>
              </a:rPr>
              <a:t>Letull</a:t>
            </a:r>
            <a:r>
              <a:rPr lang="en-US" sz="2000" dirty="0">
                <a:solidFill>
                  <a:schemeClr val="tx1"/>
                </a:solidFill>
              </a:rPr>
              <a:t>,  1888;  E.  </a:t>
            </a:r>
            <a:r>
              <a:rPr lang="en-US" sz="2000" dirty="0" err="1">
                <a:solidFill>
                  <a:schemeClr val="tx1"/>
                </a:solidFill>
              </a:rPr>
              <a:t>Payr</a:t>
            </a:r>
            <a:r>
              <a:rPr lang="en-US" sz="2000" dirty="0">
                <a:solidFill>
                  <a:schemeClr val="tx1"/>
                </a:solidFill>
              </a:rPr>
              <a:t>,  1907</a:t>
            </a:r>
            <a:r>
              <a:rPr lang="en-US" sz="2000" dirty="0" smtClean="0">
                <a:solidFill>
                  <a:schemeClr val="tx1"/>
                </a:solidFill>
              </a:rPr>
              <a:t>),</a:t>
            </a:r>
            <a:r>
              <a:rPr lang="ru-RU" sz="2000" dirty="0" smtClean="0">
                <a:solidFill>
                  <a:schemeClr val="tx1"/>
                </a:solidFill>
              </a:rPr>
              <a:t/>
            </a:r>
            <a:br>
              <a:rPr lang="ru-RU" sz="2000" dirty="0" smtClean="0">
                <a:solidFill>
                  <a:schemeClr val="tx1"/>
                </a:solidFill>
              </a:rPr>
            </a:br>
            <a:r>
              <a:rPr lang="ru-RU" sz="2000" dirty="0" smtClean="0">
                <a:solidFill>
                  <a:schemeClr val="tx1"/>
                </a:solidFill>
              </a:rPr>
              <a:t>7. механическая  </a:t>
            </a:r>
            <a:r>
              <a:rPr lang="ru-RU" sz="2000" dirty="0">
                <a:solidFill>
                  <a:schemeClr val="tx1"/>
                </a:solidFill>
              </a:rPr>
              <a:t>(</a:t>
            </a:r>
            <a:r>
              <a:rPr lang="en-US" sz="2000" dirty="0">
                <a:solidFill>
                  <a:schemeClr val="tx1"/>
                </a:solidFill>
              </a:rPr>
              <a:t>A. </a:t>
            </a:r>
            <a:r>
              <a:rPr lang="en-US" sz="2000" dirty="0" smtClean="0">
                <a:solidFill>
                  <a:schemeClr val="tx1"/>
                </a:solidFill>
              </a:rPr>
              <a:t>Forster</a:t>
            </a:r>
            <a:r>
              <a:rPr lang="en-US" sz="2000" dirty="0">
                <a:solidFill>
                  <a:schemeClr val="tx1"/>
                </a:solidFill>
              </a:rPr>
              <a:t>,  1854;  Dekker,  1887;  L.  </a:t>
            </a:r>
            <a:r>
              <a:rPr lang="en-US" sz="2000" dirty="0" err="1">
                <a:solidFill>
                  <a:schemeClr val="tx1"/>
                </a:solidFill>
              </a:rPr>
              <a:t>Aschoff</a:t>
            </a:r>
            <a:r>
              <a:rPr lang="en-US" sz="2000" dirty="0" smtClean="0">
                <a:solidFill>
                  <a:schemeClr val="tx1"/>
                </a:solidFill>
              </a:rPr>
              <a:t>),</a:t>
            </a:r>
            <a:r>
              <a:rPr lang="ru-RU" sz="2000" dirty="0" smtClean="0">
                <a:solidFill>
                  <a:schemeClr val="tx1"/>
                </a:solidFill>
              </a:rPr>
              <a:t/>
            </a:r>
            <a:br>
              <a:rPr lang="ru-RU" sz="2000" dirty="0" smtClean="0">
                <a:solidFill>
                  <a:schemeClr val="tx1"/>
                </a:solidFill>
              </a:rPr>
            </a:br>
            <a:r>
              <a:rPr lang="ru-RU" sz="2000" dirty="0" smtClean="0">
                <a:solidFill>
                  <a:schemeClr val="tx1"/>
                </a:solidFill>
              </a:rPr>
              <a:t>8. нарушения вегетативной иннервации желудка (</a:t>
            </a:r>
            <a:r>
              <a:rPr lang="en-US" sz="2000" dirty="0" smtClean="0">
                <a:solidFill>
                  <a:schemeClr val="tx1"/>
                </a:solidFill>
              </a:rPr>
              <a:t>G.Bergmann,1913</a:t>
            </a:r>
            <a:r>
              <a:rPr lang="en-US" sz="2000" dirty="0">
                <a:solidFill>
                  <a:schemeClr val="tx1"/>
                </a:solidFill>
              </a:rPr>
              <a:t>), </a:t>
            </a:r>
            <a:r>
              <a:rPr lang="ru-RU" sz="2000" dirty="0" smtClean="0">
                <a:solidFill>
                  <a:schemeClr val="tx1"/>
                </a:solidFill>
              </a:rPr>
              <a:t/>
            </a:r>
            <a:br>
              <a:rPr lang="ru-RU" sz="2000" dirty="0" smtClean="0">
                <a:solidFill>
                  <a:schemeClr val="tx1"/>
                </a:solidFill>
              </a:rPr>
            </a:br>
            <a:r>
              <a:rPr lang="ru-RU" sz="2000" dirty="0" smtClean="0">
                <a:solidFill>
                  <a:schemeClr val="tx1"/>
                </a:solidFill>
              </a:rPr>
              <a:t>9. нейротрофическая   </a:t>
            </a:r>
            <a:r>
              <a:rPr lang="ru-RU" sz="2000" dirty="0">
                <a:solidFill>
                  <a:schemeClr val="tx1"/>
                </a:solidFill>
              </a:rPr>
              <a:t>(Н.Д.   </a:t>
            </a:r>
            <a:r>
              <a:rPr lang="ru-RU" sz="2000" dirty="0" err="1">
                <a:solidFill>
                  <a:schemeClr val="tx1"/>
                </a:solidFill>
              </a:rPr>
              <a:t>Стражеско</a:t>
            </a:r>
            <a:r>
              <a:rPr lang="ru-RU" sz="2000" dirty="0">
                <a:solidFill>
                  <a:schemeClr val="tx1"/>
                </a:solidFill>
              </a:rPr>
              <a:t>,   1944</a:t>
            </a:r>
            <a:r>
              <a:rPr lang="ru-RU" sz="2000" dirty="0" smtClean="0">
                <a:solidFill>
                  <a:schemeClr val="tx1"/>
                </a:solidFill>
              </a:rPr>
              <a:t>),</a:t>
            </a:r>
            <a:br>
              <a:rPr lang="ru-RU" sz="2000" dirty="0" smtClean="0">
                <a:solidFill>
                  <a:schemeClr val="tx1"/>
                </a:solidFill>
              </a:rPr>
            </a:br>
            <a:r>
              <a:rPr lang="ru-RU" sz="2000" dirty="0" smtClean="0">
                <a:solidFill>
                  <a:schemeClr val="tx1"/>
                </a:solidFill>
              </a:rPr>
              <a:t>10. </a:t>
            </a:r>
            <a:r>
              <a:rPr lang="ru-RU" sz="2000" dirty="0" err="1" smtClean="0">
                <a:solidFill>
                  <a:schemeClr val="tx1"/>
                </a:solidFill>
              </a:rPr>
              <a:t>кортико</a:t>
            </a:r>
            <a:r>
              <a:rPr lang="ru-RU" sz="2000" dirty="0" smtClean="0">
                <a:solidFill>
                  <a:schemeClr val="tx1"/>
                </a:solidFill>
              </a:rPr>
              <a:t>-висцеральная (</a:t>
            </a:r>
            <a:r>
              <a:rPr lang="ru-RU" sz="2000" dirty="0" err="1" smtClean="0">
                <a:solidFill>
                  <a:schemeClr val="tx1"/>
                </a:solidFill>
              </a:rPr>
              <a:t>К.М.Быков</a:t>
            </a:r>
            <a:r>
              <a:rPr lang="ru-RU" sz="2000" dirty="0">
                <a:solidFill>
                  <a:schemeClr val="tx1"/>
                </a:solidFill>
              </a:rPr>
              <a:t>, </a:t>
            </a:r>
            <a:r>
              <a:rPr lang="ru-RU" sz="2000" dirty="0" smtClean="0">
                <a:solidFill>
                  <a:schemeClr val="tx1"/>
                </a:solidFill>
              </a:rPr>
              <a:t>1949</a:t>
            </a:r>
            <a:r>
              <a:rPr lang="ru-RU" sz="2000" dirty="0">
                <a:solidFill>
                  <a:schemeClr val="tx1"/>
                </a:solidFill>
              </a:rPr>
              <a:t>;  И.Т. </a:t>
            </a:r>
            <a:r>
              <a:rPr lang="ru-RU" sz="2000" dirty="0" smtClean="0">
                <a:solidFill>
                  <a:schemeClr val="tx1"/>
                </a:solidFill>
              </a:rPr>
              <a:t>Курцин,1952),</a:t>
            </a:r>
            <a:br>
              <a:rPr lang="ru-RU" sz="2000" dirty="0" smtClean="0">
                <a:solidFill>
                  <a:schemeClr val="tx1"/>
                </a:solidFill>
              </a:rPr>
            </a:br>
            <a:r>
              <a:rPr lang="ru-RU" sz="2000" dirty="0" smtClean="0">
                <a:solidFill>
                  <a:schemeClr val="tx1"/>
                </a:solidFill>
              </a:rPr>
              <a:t>11. теория  </a:t>
            </a:r>
            <a:r>
              <a:rPr lang="ru-RU" sz="2000" dirty="0" err="1">
                <a:solidFill>
                  <a:schemeClr val="tx1"/>
                </a:solidFill>
              </a:rPr>
              <a:t>Селье</a:t>
            </a:r>
            <a:r>
              <a:rPr lang="ru-RU" sz="2000" dirty="0">
                <a:solidFill>
                  <a:schemeClr val="tx1"/>
                </a:solidFill>
              </a:rPr>
              <a:t>  о </a:t>
            </a:r>
            <a:r>
              <a:rPr lang="ru-RU" sz="2000" dirty="0" smtClean="0">
                <a:solidFill>
                  <a:schemeClr val="tx1"/>
                </a:solidFill>
              </a:rPr>
              <a:t>влиянии   </a:t>
            </a:r>
            <a:r>
              <a:rPr lang="ru-RU" sz="2000" dirty="0">
                <a:solidFill>
                  <a:schemeClr val="tx1"/>
                </a:solidFill>
              </a:rPr>
              <a:t>стресса</a:t>
            </a:r>
          </a:p>
        </p:txBody>
      </p:sp>
    </p:spTree>
    <p:extLst>
      <p:ext uri="{BB962C8B-B14F-4D97-AF65-F5344CB8AC3E}">
        <p14:creationId xmlns:p14="http://schemas.microsoft.com/office/powerpoint/2010/main" val="8365910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3528392"/>
          </a:xfrm>
        </p:spPr>
        <p:txBody>
          <a:bodyPr>
            <a:normAutofit fontScale="90000"/>
          </a:bodyPr>
          <a:lstStyle/>
          <a:p>
            <a:r>
              <a:rPr lang="ru-RU" sz="2800" dirty="0"/>
              <a:t>Резекция 2/3 желудка при </a:t>
            </a:r>
            <a:r>
              <a:rPr lang="ru-RU" sz="2800" dirty="0" err="1"/>
              <a:t>пилородуоденальном</a:t>
            </a:r>
            <a:r>
              <a:rPr lang="ru-RU" sz="2800" dirty="0"/>
              <a:t> стенозе показана:  </a:t>
            </a:r>
            <a:br>
              <a:rPr lang="ru-RU" sz="2800" dirty="0"/>
            </a:br>
            <a:r>
              <a:rPr lang="ru-RU" sz="2800" dirty="0"/>
              <a:t>-  </a:t>
            </a:r>
            <a:r>
              <a:rPr lang="ru-RU" sz="2200" dirty="0"/>
              <a:t>у  пациентов  молодой  и  средней  возрастной  групп  с  невысокой  степенью </a:t>
            </a:r>
            <a:r>
              <a:rPr lang="ru-RU" sz="2200" dirty="0" smtClean="0"/>
              <a:t> операционного  </a:t>
            </a:r>
            <a:r>
              <a:rPr lang="ru-RU" sz="2200" dirty="0"/>
              <a:t>риска,  при  наличии  активной  язвы  с  высокой  секрецией  и </a:t>
            </a:r>
            <a:r>
              <a:rPr lang="ru-RU" sz="2200" dirty="0" smtClean="0"/>
              <a:t>выраженными    </a:t>
            </a:r>
            <a:r>
              <a:rPr lang="ru-RU" sz="2200" dirty="0"/>
              <a:t>нарушениями    желудочной    моторики    -    по    </a:t>
            </a:r>
            <a:r>
              <a:rPr lang="ru-RU" sz="2200" dirty="0" err="1"/>
              <a:t>Бильрот</a:t>
            </a:r>
            <a:r>
              <a:rPr lang="ru-RU" sz="2200" dirty="0"/>
              <a:t>-II    в </a:t>
            </a:r>
            <a:r>
              <a:rPr lang="ru-RU" sz="2200" dirty="0" smtClean="0"/>
              <a:t>модификации </a:t>
            </a:r>
            <a:r>
              <a:rPr lang="ru-RU" sz="2200" dirty="0"/>
              <a:t>Гофмейстера-</a:t>
            </a:r>
            <a:r>
              <a:rPr lang="ru-RU" sz="2200" dirty="0" err="1"/>
              <a:t>Финстерера</a:t>
            </a:r>
            <a:r>
              <a:rPr lang="ru-RU" sz="2200" dirty="0"/>
              <a:t>; </a:t>
            </a:r>
            <a:br>
              <a:rPr lang="ru-RU" sz="2200" dirty="0"/>
            </a:br>
            <a:r>
              <a:rPr lang="ru-RU" sz="2200" dirty="0"/>
              <a:t>- при сочетании рубцового стеноза с язвой желудка или </a:t>
            </a:r>
            <a:r>
              <a:rPr lang="ru-RU" sz="2200" dirty="0" err="1" smtClean="0"/>
              <a:t>дуоденостазом</a:t>
            </a:r>
            <a:r>
              <a:rPr lang="ru-RU" sz="2200" dirty="0" smtClean="0"/>
              <a:t> </a:t>
            </a:r>
            <a:r>
              <a:rPr lang="ru-RU" sz="2200" dirty="0"/>
              <a:t>- по </a:t>
            </a:r>
            <a:r>
              <a:rPr lang="ru-RU" sz="2200" dirty="0" err="1"/>
              <a:t>Ру</a:t>
            </a:r>
            <a:endParaRPr lang="ru-RU" sz="2200"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861048"/>
            <a:ext cx="5688632" cy="273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45885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96752"/>
            <a:ext cx="8229600" cy="3816424"/>
          </a:xfrm>
        </p:spPr>
        <p:txBody>
          <a:bodyPr>
            <a:normAutofit fontScale="90000"/>
          </a:bodyPr>
          <a:lstStyle/>
          <a:p>
            <a:r>
              <a:rPr lang="ru-RU" sz="2400" dirty="0" err="1">
                <a:solidFill>
                  <a:srgbClr val="FF0000"/>
                </a:solidFill>
              </a:rPr>
              <a:t>Пенетрация</a:t>
            </a:r>
            <a:r>
              <a:rPr lang="ru-RU" sz="2400" dirty="0"/>
              <a:t>  –  </a:t>
            </a:r>
            <a:r>
              <a:rPr lang="ru-RU" sz="2400" dirty="0">
                <a:solidFill>
                  <a:schemeClr val="tx1"/>
                </a:solidFill>
              </a:rPr>
              <a:t>это  язвенное  поражение  двенадцатиперстной  кишки  (или </a:t>
            </a:r>
            <a:r>
              <a:rPr lang="ru-RU" sz="2400" dirty="0" smtClean="0">
                <a:solidFill>
                  <a:schemeClr val="tx1"/>
                </a:solidFill>
              </a:rPr>
              <a:t>желудка</a:t>
            </a:r>
            <a:r>
              <a:rPr lang="ru-RU" sz="2400" dirty="0">
                <a:solidFill>
                  <a:schemeClr val="tx1"/>
                </a:solidFill>
              </a:rPr>
              <a:t>)    с    проникновением    язвы    в    окружающие    органы    и    ткани. </a:t>
            </a:r>
            <a:br>
              <a:rPr lang="ru-RU" sz="2400" dirty="0">
                <a:solidFill>
                  <a:schemeClr val="tx1"/>
                </a:solidFill>
              </a:rPr>
            </a:br>
            <a:r>
              <a:rPr lang="ru-RU" sz="2400" dirty="0">
                <a:solidFill>
                  <a:schemeClr val="tx1"/>
                </a:solidFill>
              </a:rPr>
              <a:t>Пенетрирующая язва имеет 3 стадии развития</a:t>
            </a:r>
            <a:r>
              <a:rPr lang="ru-RU" sz="2400" dirty="0"/>
              <a:t>:  </a:t>
            </a:r>
            <a:br>
              <a:rPr lang="ru-RU" sz="2400" dirty="0"/>
            </a:br>
            <a:r>
              <a:rPr lang="ru-RU" sz="2400" dirty="0">
                <a:solidFill>
                  <a:srgbClr val="FF0000"/>
                </a:solidFill>
              </a:rPr>
              <a:t>1</a:t>
            </a:r>
            <a:r>
              <a:rPr lang="ru-RU" sz="2400" dirty="0"/>
              <a:t>)  </a:t>
            </a:r>
            <a:r>
              <a:rPr lang="ru-RU" sz="2400" dirty="0">
                <a:solidFill>
                  <a:schemeClr val="tx1"/>
                </a:solidFill>
              </a:rPr>
              <a:t>проникновения  через  все  анатомические  слои  двенадцатиперстной  кишки </a:t>
            </a:r>
            <a:br>
              <a:rPr lang="ru-RU" sz="2400" dirty="0">
                <a:solidFill>
                  <a:schemeClr val="tx1"/>
                </a:solidFill>
              </a:rPr>
            </a:br>
            <a:r>
              <a:rPr lang="ru-RU" sz="2400" dirty="0">
                <a:solidFill>
                  <a:schemeClr val="tx1"/>
                </a:solidFill>
              </a:rPr>
              <a:t>(или желудка), </a:t>
            </a:r>
            <a:br>
              <a:rPr lang="ru-RU" sz="2400" dirty="0">
                <a:solidFill>
                  <a:schemeClr val="tx1"/>
                </a:solidFill>
              </a:rPr>
            </a:br>
            <a:r>
              <a:rPr lang="ru-RU" sz="2400" dirty="0">
                <a:solidFill>
                  <a:srgbClr val="FF0000"/>
                </a:solidFill>
              </a:rPr>
              <a:t>2</a:t>
            </a:r>
            <a:r>
              <a:rPr lang="ru-RU" sz="2400" dirty="0"/>
              <a:t>) </a:t>
            </a:r>
            <a:r>
              <a:rPr lang="ru-RU" sz="2400" dirty="0">
                <a:solidFill>
                  <a:schemeClr val="tx1"/>
                </a:solidFill>
              </a:rPr>
              <a:t>фиброзного сращения с прилежащим органом,   </a:t>
            </a:r>
            <a:r>
              <a:rPr lang="ru-RU" sz="2400" dirty="0"/>
              <a:t/>
            </a:r>
            <a:br>
              <a:rPr lang="ru-RU" sz="2400" dirty="0"/>
            </a:br>
            <a:r>
              <a:rPr lang="ru-RU" sz="2400" dirty="0">
                <a:solidFill>
                  <a:srgbClr val="FF0000"/>
                </a:solidFill>
              </a:rPr>
              <a:t>3</a:t>
            </a:r>
            <a:r>
              <a:rPr lang="ru-RU" sz="2400" dirty="0"/>
              <a:t>) </a:t>
            </a:r>
            <a:r>
              <a:rPr lang="ru-RU" sz="2400" dirty="0">
                <a:solidFill>
                  <a:schemeClr val="tx1"/>
                </a:solidFill>
              </a:rPr>
              <a:t>завершённой пенетрации в ткань прилежащего органа</a:t>
            </a:r>
          </a:p>
        </p:txBody>
      </p:sp>
    </p:spTree>
    <p:extLst>
      <p:ext uri="{BB962C8B-B14F-4D97-AF65-F5344CB8AC3E}">
        <p14:creationId xmlns:p14="http://schemas.microsoft.com/office/powerpoint/2010/main" val="29326804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5076800"/>
          </a:xfrm>
        </p:spPr>
        <p:txBody>
          <a:bodyPr>
            <a:normAutofit/>
          </a:bodyPr>
          <a:lstStyle/>
          <a:p>
            <a:r>
              <a:rPr lang="ru-RU" dirty="0"/>
              <a:t> </a:t>
            </a:r>
            <a:r>
              <a:rPr lang="ru-RU" dirty="0">
                <a:solidFill>
                  <a:srgbClr val="FF0000"/>
                </a:solidFill>
              </a:rPr>
              <a:t>Язвенная болезнь желудка </a:t>
            </a:r>
            <a:r>
              <a:rPr lang="ru-RU" dirty="0" smtClean="0">
                <a:solidFill>
                  <a:srgbClr val="FF0000"/>
                </a:solidFill>
              </a:rPr>
              <a:t/>
            </a:r>
            <a:br>
              <a:rPr lang="ru-RU" dirty="0" smtClean="0">
                <a:solidFill>
                  <a:srgbClr val="FF0000"/>
                </a:solidFill>
              </a:rPr>
            </a:br>
            <a:r>
              <a:rPr lang="ru-RU" dirty="0"/>
              <a:t/>
            </a:r>
            <a:br>
              <a:rPr lang="ru-RU" dirty="0"/>
            </a:br>
            <a:r>
              <a:rPr lang="ru-RU" dirty="0">
                <a:solidFill>
                  <a:schemeClr val="tx1"/>
                </a:solidFill>
              </a:rPr>
              <a:t>Пик   заболеваемости   язвой   желудка   приходится   на   50-60   лет,   что </a:t>
            </a:r>
            <a:r>
              <a:rPr lang="ru-RU" dirty="0" smtClean="0">
                <a:solidFill>
                  <a:schemeClr val="tx1"/>
                </a:solidFill>
              </a:rPr>
              <a:t>примерно </a:t>
            </a:r>
            <a:r>
              <a:rPr lang="ru-RU" dirty="0">
                <a:solidFill>
                  <a:schemeClr val="tx1"/>
                </a:solidFill>
              </a:rPr>
              <a:t>на 10 лет позже, чем для язвы двенадцатиперстной кишки. Мужчины </a:t>
            </a:r>
            <a:r>
              <a:rPr lang="ru-RU" dirty="0" smtClean="0">
                <a:solidFill>
                  <a:schemeClr val="tx1"/>
                </a:solidFill>
              </a:rPr>
              <a:t>болеют   </a:t>
            </a:r>
            <a:r>
              <a:rPr lang="ru-RU" dirty="0">
                <a:solidFill>
                  <a:schemeClr val="tx1"/>
                </a:solidFill>
              </a:rPr>
              <a:t>несколько   чаще. </a:t>
            </a:r>
          </a:p>
        </p:txBody>
      </p:sp>
    </p:spTree>
    <p:extLst>
      <p:ext uri="{BB962C8B-B14F-4D97-AF65-F5344CB8AC3E}">
        <p14:creationId xmlns:p14="http://schemas.microsoft.com/office/powerpoint/2010/main" val="10829144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6084912"/>
          </a:xfrm>
        </p:spPr>
        <p:txBody>
          <a:bodyPr>
            <a:normAutofit/>
          </a:bodyPr>
          <a:lstStyle/>
          <a:p>
            <a:r>
              <a:rPr lang="ru-RU" sz="2800" dirty="0">
                <a:solidFill>
                  <a:schemeClr val="tx1"/>
                </a:solidFill>
              </a:rPr>
              <a:t>Особенностью   клинической   картины   язв   верхних   отделов   желудка </a:t>
            </a:r>
            <a:br>
              <a:rPr lang="ru-RU" sz="2800" dirty="0">
                <a:solidFill>
                  <a:schemeClr val="tx1"/>
                </a:solidFill>
              </a:rPr>
            </a:br>
            <a:r>
              <a:rPr lang="ru-RU" sz="2800" dirty="0">
                <a:solidFill>
                  <a:schemeClr val="tx1"/>
                </a:solidFill>
              </a:rPr>
              <a:t>выступает  стёртая  симптоматика:  слабая  выраженность  болевого  синдрома, </a:t>
            </a:r>
            <a:r>
              <a:rPr lang="ru-RU" sz="2800" dirty="0" smtClean="0">
                <a:solidFill>
                  <a:schemeClr val="tx1"/>
                </a:solidFill>
              </a:rPr>
              <a:t>атипичная  </a:t>
            </a:r>
            <a:r>
              <a:rPr lang="ru-RU" sz="2800" dirty="0">
                <a:solidFill>
                  <a:schemeClr val="tx1"/>
                </a:solidFill>
              </a:rPr>
              <a:t>локализация  и  иррадиация  болей.  Боль  может  локализоваться  за </a:t>
            </a:r>
            <a:r>
              <a:rPr lang="ru-RU" sz="2800" dirty="0" smtClean="0">
                <a:solidFill>
                  <a:schemeClr val="tx1"/>
                </a:solidFill>
              </a:rPr>
              <a:t>мечевидным  </a:t>
            </a:r>
            <a:r>
              <a:rPr lang="ru-RU" sz="2800" dirty="0">
                <a:solidFill>
                  <a:schemeClr val="tx1"/>
                </a:solidFill>
              </a:rPr>
              <a:t>отростком  и  грудиной,  иррадиировать  в  область  сердца,  левое </a:t>
            </a:r>
            <a:r>
              <a:rPr lang="ru-RU" sz="2800" dirty="0" smtClean="0">
                <a:solidFill>
                  <a:schemeClr val="tx1"/>
                </a:solidFill>
              </a:rPr>
              <a:t>плечо  </a:t>
            </a:r>
            <a:r>
              <a:rPr lang="ru-RU" sz="2800" dirty="0">
                <a:solidFill>
                  <a:schemeClr val="tx1"/>
                </a:solidFill>
              </a:rPr>
              <a:t>и  лопатку  и  напоминать  приступ  стенокардии.  </a:t>
            </a:r>
          </a:p>
        </p:txBody>
      </p:sp>
    </p:spTree>
    <p:extLst>
      <p:ext uri="{BB962C8B-B14F-4D97-AF65-F5344CB8AC3E}">
        <p14:creationId xmlns:p14="http://schemas.microsoft.com/office/powerpoint/2010/main" val="16617638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229600" cy="5400600"/>
          </a:xfrm>
        </p:spPr>
        <p:txBody>
          <a:bodyPr>
            <a:noAutofit/>
          </a:bodyPr>
          <a:lstStyle/>
          <a:p>
            <a:r>
              <a:rPr lang="ru-RU" sz="2800" dirty="0">
                <a:solidFill>
                  <a:schemeClr val="tx1"/>
                </a:solidFill>
              </a:rPr>
              <a:t>По клиническим особенностям и характеру изменения секреции соляной </a:t>
            </a:r>
            <a:r>
              <a:rPr lang="ru-RU" sz="2800" dirty="0" smtClean="0">
                <a:solidFill>
                  <a:schemeClr val="tx1"/>
                </a:solidFill>
              </a:rPr>
              <a:t>кислоты  </a:t>
            </a:r>
            <a:r>
              <a:rPr lang="ru-RU" sz="2800" dirty="0">
                <a:solidFill>
                  <a:schemeClr val="tx1"/>
                </a:solidFill>
              </a:rPr>
              <a:t>язвы  привратника  чаще  относят  к  язвам  двенадцатиперстной  кишки. </a:t>
            </a:r>
            <a:br>
              <a:rPr lang="ru-RU" sz="2800" dirty="0">
                <a:solidFill>
                  <a:schemeClr val="tx1"/>
                </a:solidFill>
              </a:rPr>
            </a:br>
            <a:endParaRPr lang="ru-RU" sz="2800" dirty="0">
              <a:solidFill>
                <a:schemeClr val="tx1"/>
              </a:solidFill>
            </a:endParaRPr>
          </a:p>
        </p:txBody>
      </p:sp>
    </p:spTree>
    <p:extLst>
      <p:ext uri="{BB962C8B-B14F-4D97-AF65-F5344CB8AC3E}">
        <p14:creationId xmlns:p14="http://schemas.microsoft.com/office/powerpoint/2010/main" val="27657275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300936"/>
          </a:xfrm>
        </p:spPr>
        <p:txBody>
          <a:bodyPr>
            <a:normAutofit fontScale="90000"/>
          </a:bodyPr>
          <a:lstStyle/>
          <a:p>
            <a:r>
              <a:rPr lang="ru-RU" dirty="0"/>
              <a:t> </a:t>
            </a:r>
            <a:r>
              <a:rPr lang="ru-RU" dirty="0" smtClean="0">
                <a:solidFill>
                  <a:schemeClr val="tx1"/>
                </a:solidFill>
              </a:rPr>
              <a:t>В</a:t>
            </a:r>
            <a:r>
              <a:rPr lang="ru-RU" sz="3100" dirty="0" smtClean="0">
                <a:solidFill>
                  <a:schemeClr val="tx1"/>
                </a:solidFill>
              </a:rPr>
              <a:t>арианты  </a:t>
            </a:r>
            <a:r>
              <a:rPr lang="ru-RU" sz="3100" dirty="0">
                <a:solidFill>
                  <a:schemeClr val="tx1"/>
                </a:solidFill>
              </a:rPr>
              <a:t>клинического  течения  язвенной </a:t>
            </a:r>
            <a:br>
              <a:rPr lang="ru-RU" sz="3100" dirty="0">
                <a:solidFill>
                  <a:schemeClr val="tx1"/>
                </a:solidFill>
              </a:rPr>
            </a:br>
            <a:r>
              <a:rPr lang="ru-RU" sz="3100" dirty="0">
                <a:solidFill>
                  <a:schemeClr val="tx1"/>
                </a:solidFill>
              </a:rPr>
              <a:t>болезни  у  пациентов  этой  возрастной  </a:t>
            </a:r>
            <a:r>
              <a:rPr lang="ru-RU" sz="3100" dirty="0" smtClean="0">
                <a:solidFill>
                  <a:schemeClr val="tx1"/>
                </a:solidFill>
              </a:rPr>
              <a:t>категории:</a:t>
            </a:r>
            <a:br>
              <a:rPr lang="ru-RU" sz="3100" dirty="0" smtClean="0">
                <a:solidFill>
                  <a:schemeClr val="tx1"/>
                </a:solidFill>
              </a:rPr>
            </a:br>
            <a:r>
              <a:rPr lang="ru-RU" sz="3100" dirty="0" smtClean="0">
                <a:solidFill>
                  <a:schemeClr val="tx1"/>
                </a:solidFill>
              </a:rPr>
              <a:t>1</a:t>
            </a:r>
            <a:r>
              <a:rPr lang="ru-RU" sz="3100" dirty="0">
                <a:solidFill>
                  <a:schemeClr val="tx1"/>
                </a:solidFill>
              </a:rPr>
              <a:t>)  длительно  протекающая </a:t>
            </a:r>
            <a:r>
              <a:rPr lang="ru-RU" sz="3100" dirty="0" smtClean="0">
                <a:solidFill>
                  <a:schemeClr val="tx1"/>
                </a:solidFill>
              </a:rPr>
              <a:t>язвенная  </a:t>
            </a:r>
            <a:r>
              <a:rPr lang="ru-RU" sz="3100" dirty="0">
                <a:solidFill>
                  <a:schemeClr val="tx1"/>
                </a:solidFill>
              </a:rPr>
              <a:t>болезнь,  начавшаяся  в  молодом  или  зрелом  </a:t>
            </a:r>
            <a:r>
              <a:rPr lang="ru-RU" sz="3100" dirty="0" smtClean="0">
                <a:solidFill>
                  <a:schemeClr val="tx1"/>
                </a:solidFill>
              </a:rPr>
              <a:t>возрасте</a:t>
            </a:r>
            <a:br>
              <a:rPr lang="ru-RU" sz="3100" dirty="0" smtClean="0">
                <a:solidFill>
                  <a:schemeClr val="tx1"/>
                </a:solidFill>
              </a:rPr>
            </a:br>
            <a:r>
              <a:rPr lang="ru-RU" sz="3100" dirty="0" smtClean="0">
                <a:solidFill>
                  <a:schemeClr val="tx1"/>
                </a:solidFill>
              </a:rPr>
              <a:t>2</a:t>
            </a:r>
            <a:r>
              <a:rPr lang="ru-RU" sz="3100" dirty="0">
                <a:solidFill>
                  <a:schemeClr val="tx1"/>
                </a:solidFill>
              </a:rPr>
              <a:t>)  поздняя </a:t>
            </a:r>
            <a:r>
              <a:rPr lang="ru-RU" sz="3100" dirty="0" smtClean="0">
                <a:solidFill>
                  <a:schemeClr val="tx1"/>
                </a:solidFill>
              </a:rPr>
              <a:t>язвенная   </a:t>
            </a:r>
            <a:r>
              <a:rPr lang="ru-RU" sz="3100" dirty="0">
                <a:solidFill>
                  <a:schemeClr val="tx1"/>
                </a:solidFill>
              </a:rPr>
              <a:t>болезнь,   начавшаяся   в   пожилом   </a:t>
            </a:r>
            <a:r>
              <a:rPr lang="ru-RU" sz="3100" dirty="0" smtClean="0">
                <a:solidFill>
                  <a:schemeClr val="tx1"/>
                </a:solidFill>
              </a:rPr>
              <a:t>возрасте</a:t>
            </a:r>
            <a:br>
              <a:rPr lang="ru-RU" sz="3100" dirty="0" smtClean="0">
                <a:solidFill>
                  <a:schemeClr val="tx1"/>
                </a:solidFill>
              </a:rPr>
            </a:br>
            <a:r>
              <a:rPr lang="ru-RU" sz="3100" dirty="0" smtClean="0">
                <a:solidFill>
                  <a:schemeClr val="tx1"/>
                </a:solidFill>
              </a:rPr>
              <a:t>3</a:t>
            </a:r>
            <a:r>
              <a:rPr lang="ru-RU" sz="3100" dirty="0">
                <a:solidFill>
                  <a:schemeClr val="tx1"/>
                </a:solidFill>
              </a:rPr>
              <a:t>)   так   называемые </a:t>
            </a:r>
            <a:r>
              <a:rPr lang="ru-RU" sz="3100" dirty="0" smtClean="0">
                <a:solidFill>
                  <a:schemeClr val="tx1"/>
                </a:solidFill>
              </a:rPr>
              <a:t>старческие    </a:t>
            </a:r>
            <a:r>
              <a:rPr lang="ru-RU" sz="3100" dirty="0">
                <a:solidFill>
                  <a:schemeClr val="tx1"/>
                </a:solidFill>
              </a:rPr>
              <a:t>язвы,    основными    звеньями    патогенеза    которых    выступают </a:t>
            </a:r>
            <a:r>
              <a:rPr lang="ru-RU" sz="3100" dirty="0" smtClean="0">
                <a:solidFill>
                  <a:schemeClr val="tx1"/>
                </a:solidFill>
              </a:rPr>
              <a:t>атеросклероз    </a:t>
            </a:r>
            <a:r>
              <a:rPr lang="ru-RU" sz="3100" dirty="0">
                <a:solidFill>
                  <a:schemeClr val="tx1"/>
                </a:solidFill>
              </a:rPr>
              <a:t>и    атрофический    гастрит,    что   </a:t>
            </a:r>
            <a:r>
              <a:rPr lang="ru-RU" sz="3100" dirty="0" smtClean="0">
                <a:solidFill>
                  <a:schemeClr val="tx1"/>
                </a:solidFill>
              </a:rPr>
              <a:t>позволяет    </a:t>
            </a:r>
            <a:r>
              <a:rPr lang="ru-RU" sz="3100" dirty="0">
                <a:solidFill>
                  <a:schemeClr val="tx1"/>
                </a:solidFill>
              </a:rPr>
              <a:t>относить    их    </a:t>
            </a:r>
            <a:r>
              <a:rPr lang="ru-RU" sz="3100" dirty="0" smtClean="0">
                <a:solidFill>
                  <a:schemeClr val="tx1"/>
                </a:solidFill>
              </a:rPr>
              <a:t>к симптоматическим</a:t>
            </a:r>
            <a:endParaRPr lang="ru-RU" sz="3100" dirty="0">
              <a:solidFill>
                <a:schemeClr val="tx1"/>
              </a:solidFill>
            </a:endParaRPr>
          </a:p>
        </p:txBody>
      </p:sp>
    </p:spTree>
    <p:extLst>
      <p:ext uri="{BB962C8B-B14F-4D97-AF65-F5344CB8AC3E}">
        <p14:creationId xmlns:p14="http://schemas.microsoft.com/office/powerpoint/2010/main" val="7207661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373616" cy="6048672"/>
          </a:xfrm>
        </p:spPr>
        <p:txBody>
          <a:bodyPr>
            <a:normAutofit/>
          </a:bodyPr>
          <a:lstStyle/>
          <a:p>
            <a:r>
              <a:rPr lang="ru-RU" sz="3200" dirty="0"/>
              <a:t> </a:t>
            </a:r>
            <a:r>
              <a:rPr lang="ru-RU" sz="3200" dirty="0" smtClean="0">
                <a:solidFill>
                  <a:srgbClr val="FF0000"/>
                </a:solidFill>
              </a:rPr>
              <a:t>Диагностика.</a:t>
            </a:r>
            <a:r>
              <a:rPr lang="ru-RU" sz="3200" dirty="0" smtClean="0"/>
              <a:t/>
            </a:r>
            <a:br>
              <a:rPr lang="ru-RU" sz="3200" dirty="0" smtClean="0"/>
            </a:br>
            <a:r>
              <a:rPr lang="ru-RU" sz="3200" dirty="0" smtClean="0"/>
              <a:t>Для верификации    </a:t>
            </a:r>
            <a:r>
              <a:rPr lang="ru-RU" sz="3200" dirty="0"/>
              <a:t>диагноза    применяют    контрастное    рентгенологическое    и </a:t>
            </a:r>
            <a:br>
              <a:rPr lang="ru-RU" sz="3200" dirty="0"/>
            </a:br>
            <a:r>
              <a:rPr lang="ru-RU" sz="3200" dirty="0"/>
              <a:t>эндоскопическое  исследование  желудка.</a:t>
            </a:r>
            <a:br>
              <a:rPr lang="ru-RU" sz="3200" dirty="0"/>
            </a:br>
            <a:r>
              <a:rPr lang="ru-RU" sz="3200" dirty="0"/>
              <a:t> </a:t>
            </a:r>
            <a:endParaRPr lang="ru-RU" sz="2200" dirty="0"/>
          </a:p>
        </p:txBody>
      </p:sp>
    </p:spTree>
    <p:extLst>
      <p:ext uri="{BB962C8B-B14F-4D97-AF65-F5344CB8AC3E}">
        <p14:creationId xmlns:p14="http://schemas.microsoft.com/office/powerpoint/2010/main" val="22576590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5076800"/>
          </a:xfrm>
        </p:spPr>
        <p:txBody>
          <a:bodyPr>
            <a:normAutofit/>
          </a:bodyPr>
          <a:lstStyle/>
          <a:p>
            <a:r>
              <a:rPr lang="ru-RU" sz="2800" dirty="0">
                <a:solidFill>
                  <a:srgbClr val="FF0000"/>
                </a:solidFill>
              </a:rPr>
              <a:t>Дифференциальная   диагностика</a:t>
            </a:r>
            <a:r>
              <a:rPr lang="ru-RU" sz="2800" dirty="0"/>
              <a:t>.   </a:t>
            </a:r>
            <a:r>
              <a:rPr lang="ru-RU" sz="2800" dirty="0" smtClean="0"/>
              <a:t/>
            </a:r>
            <a:br>
              <a:rPr lang="ru-RU" sz="2800" dirty="0" smtClean="0"/>
            </a:br>
            <a:r>
              <a:rPr lang="ru-RU" sz="2800" dirty="0" smtClean="0"/>
              <a:t>При   </a:t>
            </a:r>
            <a:r>
              <a:rPr lang="ru-RU" sz="2800" dirty="0"/>
              <a:t>верификации   язвенных </a:t>
            </a:r>
            <a:br>
              <a:rPr lang="ru-RU" sz="2800" dirty="0"/>
            </a:br>
            <a:r>
              <a:rPr lang="ru-RU" sz="2800" dirty="0"/>
              <a:t>дефектов  в  желудке  необходимо  проводить  дифференциальную  диагностику </a:t>
            </a:r>
            <a:r>
              <a:rPr lang="ru-RU" sz="2800" dirty="0" smtClean="0"/>
              <a:t>между </a:t>
            </a:r>
            <a:r>
              <a:rPr lang="ru-RU" sz="2800" dirty="0"/>
              <a:t>доброкачественными язвами, малигнизацией язвы и первично-язвенной </a:t>
            </a:r>
            <a:r>
              <a:rPr lang="ru-RU" sz="2800" dirty="0" smtClean="0"/>
              <a:t>формой  </a:t>
            </a:r>
            <a:r>
              <a:rPr lang="ru-RU" sz="2800" dirty="0"/>
              <a:t>рака  желудка.  </a:t>
            </a:r>
          </a:p>
        </p:txBody>
      </p:sp>
    </p:spTree>
    <p:extLst>
      <p:ext uri="{BB962C8B-B14F-4D97-AF65-F5344CB8AC3E}">
        <p14:creationId xmlns:p14="http://schemas.microsoft.com/office/powerpoint/2010/main" val="36489480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5508848"/>
          </a:xfrm>
        </p:spPr>
        <p:txBody>
          <a:bodyPr>
            <a:normAutofit/>
          </a:bodyPr>
          <a:lstStyle/>
          <a:p>
            <a:r>
              <a:rPr lang="ru-RU" dirty="0"/>
              <a:t> </a:t>
            </a:r>
            <a:r>
              <a:rPr lang="ru-RU" dirty="0">
                <a:solidFill>
                  <a:srgbClr val="FF0000"/>
                </a:solidFill>
              </a:rPr>
              <a:t>Лечение.</a:t>
            </a:r>
            <a:r>
              <a:rPr lang="ru-RU" dirty="0"/>
              <a:t>   Важным   моментом   в   современной   фармакотерапии </a:t>
            </a:r>
            <a:br>
              <a:rPr lang="ru-RU" dirty="0"/>
            </a:br>
            <a:r>
              <a:rPr lang="ru-RU" dirty="0"/>
              <a:t>язвенной болезни является отсутствие принципиальных различий в подходах к </a:t>
            </a:r>
            <a:br>
              <a:rPr lang="ru-RU" dirty="0"/>
            </a:br>
            <a:r>
              <a:rPr lang="ru-RU" dirty="0"/>
              <a:t>лечению   язв   желудка   и   двенадцатиперстной   кишки</a:t>
            </a:r>
          </a:p>
        </p:txBody>
      </p:sp>
    </p:spTree>
    <p:extLst>
      <p:ext uri="{BB962C8B-B14F-4D97-AF65-F5344CB8AC3E}">
        <p14:creationId xmlns:p14="http://schemas.microsoft.com/office/powerpoint/2010/main" val="14416408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5868888"/>
          </a:xfrm>
        </p:spPr>
        <p:txBody>
          <a:bodyPr>
            <a:normAutofit fontScale="90000"/>
          </a:bodyPr>
          <a:lstStyle/>
          <a:p>
            <a:r>
              <a:rPr lang="ru-RU" sz="2800" dirty="0"/>
              <a:t> </a:t>
            </a:r>
            <a:r>
              <a:rPr lang="ru-RU" sz="2800" dirty="0">
                <a:solidFill>
                  <a:srgbClr val="FF0000"/>
                </a:solidFill>
              </a:rPr>
              <a:t>Осложнения язвенной болезни  желудка</a:t>
            </a:r>
            <a:r>
              <a:rPr lang="ru-RU" sz="2800" dirty="0"/>
              <a:t>. </a:t>
            </a:r>
            <a:br>
              <a:rPr lang="ru-RU" sz="2800" dirty="0"/>
            </a:br>
            <a:r>
              <a:rPr lang="ru-RU" sz="2800" dirty="0">
                <a:solidFill>
                  <a:srgbClr val="FF0000"/>
                </a:solidFill>
              </a:rPr>
              <a:t>Малигнизация</a:t>
            </a:r>
            <a:r>
              <a:rPr lang="ru-RU" sz="2800" dirty="0"/>
              <a:t>   –   это   процесс   перерождения   язвы   в   рак,   которому </a:t>
            </a:r>
            <a:r>
              <a:rPr lang="ru-RU" sz="2800" dirty="0" smtClean="0"/>
              <a:t>подвергаются     </a:t>
            </a:r>
            <a:r>
              <a:rPr lang="ru-RU" sz="2800" dirty="0"/>
              <a:t>только     желудочные     язвы.     К     клиническим     признакам </a:t>
            </a:r>
            <a:br>
              <a:rPr lang="ru-RU" sz="2800" dirty="0"/>
            </a:br>
            <a:r>
              <a:rPr lang="ru-RU" sz="2800" dirty="0"/>
              <a:t>малигнизации относятся: </a:t>
            </a:r>
            <a:br>
              <a:rPr lang="ru-RU" sz="2800" dirty="0"/>
            </a:br>
            <a:r>
              <a:rPr lang="ru-RU" sz="2800" dirty="0"/>
              <a:t>- потеря связи болей с едой, которые приобретают постоянный характер; </a:t>
            </a:r>
            <a:br>
              <a:rPr lang="ru-RU" sz="2800" dirty="0"/>
            </a:br>
            <a:r>
              <a:rPr lang="ru-RU" sz="2800" dirty="0"/>
              <a:t>- снижение интенсивности, а иногда полное исчезновение болевого синдрома; </a:t>
            </a:r>
            <a:br>
              <a:rPr lang="ru-RU" sz="2800" dirty="0"/>
            </a:br>
            <a:r>
              <a:rPr lang="ru-RU" sz="2800" dirty="0"/>
              <a:t>- потеря аппетита и веса; </a:t>
            </a:r>
            <a:br>
              <a:rPr lang="ru-RU" sz="2800" dirty="0"/>
            </a:br>
            <a:r>
              <a:rPr lang="ru-RU" sz="2800" dirty="0"/>
              <a:t>- анемия, увеличение СОЭ; </a:t>
            </a:r>
            <a:br>
              <a:rPr lang="ru-RU" sz="2800" dirty="0"/>
            </a:br>
            <a:r>
              <a:rPr lang="ru-RU" sz="2800" dirty="0"/>
              <a:t>- снижение желудочной секреции вплоть до </a:t>
            </a:r>
            <a:r>
              <a:rPr lang="ru-RU" sz="2800" dirty="0" err="1"/>
              <a:t>ахлоргидрии</a:t>
            </a:r>
            <a:endParaRPr lang="ru-RU" sz="2800" dirty="0"/>
          </a:p>
        </p:txBody>
      </p:sp>
    </p:spTree>
    <p:extLst>
      <p:ext uri="{BB962C8B-B14F-4D97-AF65-F5344CB8AC3E}">
        <p14:creationId xmlns:p14="http://schemas.microsoft.com/office/powerpoint/2010/main" val="2729698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60648"/>
            <a:ext cx="820891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Объект 4"/>
          <p:cNvGraphicFramePr>
            <a:graphicFrameLocks noGrp="1"/>
          </p:cNvGraphicFramePr>
          <p:nvPr>
            <p:ph idx="1"/>
            <p:extLst>
              <p:ext uri="{D42A27DB-BD31-4B8C-83A1-F6EECF244321}">
                <p14:modId xmlns:p14="http://schemas.microsoft.com/office/powerpoint/2010/main" val="372309507"/>
              </p:ext>
            </p:extLst>
          </p:nvPr>
        </p:nvGraphicFramePr>
        <p:xfrm>
          <a:off x="497136" y="3717032"/>
          <a:ext cx="8179320" cy="2143256"/>
        </p:xfrm>
        <a:graphic>
          <a:graphicData uri="http://schemas.openxmlformats.org/drawingml/2006/table">
            <a:tbl>
              <a:tblPr firstRow="1" firstCol="1" bandRow="1">
                <a:tableStyleId>{5C22544A-7EE6-4342-B048-85BDC9FD1C3A}</a:tableStyleId>
              </a:tblPr>
              <a:tblGrid>
                <a:gridCol w="4089660"/>
                <a:gridCol w="4089660"/>
              </a:tblGrid>
              <a:tr h="261029">
                <a:tc>
                  <a:txBody>
                    <a:bodyPr/>
                    <a:lstStyle/>
                    <a:p>
                      <a:pPr marL="76200" indent="-317500">
                        <a:lnSpc>
                          <a:spcPts val="2400"/>
                        </a:lnSpc>
                        <a:spcAft>
                          <a:spcPts val="0"/>
                        </a:spcAft>
                      </a:pPr>
                      <a:r>
                        <a:rPr lang="ru-RU" sz="1350" baseline="0" dirty="0">
                          <a:solidFill>
                            <a:schemeClr val="tx1"/>
                          </a:solidFill>
                          <a:effectLst/>
                        </a:rPr>
                        <a:t>1. Резистентность гастродуоденальной</a:t>
                      </a:r>
                      <a:endParaRPr lang="ru-RU" sz="1350" baseline="0" dirty="0">
                        <a:solidFill>
                          <a:schemeClr val="tx1"/>
                        </a:solidFill>
                        <a:effectLst/>
                        <a:latin typeface="Times New Roman"/>
                        <a:ea typeface="Times New Roman"/>
                      </a:endParaRPr>
                    </a:p>
                  </a:txBody>
                  <a:tcPr marL="6350" marR="6350" marT="0" marB="0"/>
                </a:tc>
                <a:tc>
                  <a:txBody>
                    <a:bodyPr/>
                    <a:lstStyle/>
                    <a:p>
                      <a:pPr marL="76200" indent="-317500">
                        <a:lnSpc>
                          <a:spcPts val="2400"/>
                        </a:lnSpc>
                        <a:spcAft>
                          <a:spcPts val="0"/>
                        </a:spcAft>
                      </a:pPr>
                      <a:r>
                        <a:rPr lang="ru-RU" sz="1350" baseline="0" dirty="0">
                          <a:solidFill>
                            <a:schemeClr val="tx1"/>
                          </a:solidFill>
                          <a:effectLst/>
                        </a:rPr>
                        <a:t>1. </a:t>
                      </a:r>
                      <a:r>
                        <a:rPr lang="ru-RU" sz="1350" baseline="0" dirty="0" err="1">
                          <a:solidFill>
                            <a:schemeClr val="tx1"/>
                          </a:solidFill>
                          <a:effectLst/>
                        </a:rPr>
                        <a:t>Гиперпродукция</a:t>
                      </a:r>
                      <a:r>
                        <a:rPr lang="ru-RU" sz="1350" baseline="0" dirty="0">
                          <a:solidFill>
                            <a:schemeClr val="tx1"/>
                          </a:solidFill>
                          <a:effectLst/>
                        </a:rPr>
                        <a:t> соляной кислоты и</a:t>
                      </a:r>
                      <a:endParaRPr lang="ru-RU" sz="1350" baseline="0" dirty="0">
                        <a:solidFill>
                          <a:schemeClr val="tx1"/>
                        </a:solidFill>
                        <a:effectLst/>
                        <a:latin typeface="Times New Roman"/>
                        <a:ea typeface="Times New Roman"/>
                      </a:endParaRPr>
                    </a:p>
                  </a:txBody>
                  <a:tcPr marL="6350" marR="6350" marT="0" marB="0"/>
                </a:tc>
              </a:tr>
              <a:tr h="261029">
                <a:tc>
                  <a:txBody>
                    <a:bodyPr/>
                    <a:lstStyle/>
                    <a:p>
                      <a:pPr marL="76200" indent="-317500">
                        <a:lnSpc>
                          <a:spcPts val="2400"/>
                        </a:lnSpc>
                        <a:spcAft>
                          <a:spcPts val="0"/>
                        </a:spcAft>
                      </a:pPr>
                      <a:r>
                        <a:rPr lang="ru-RU" sz="1350" baseline="0" dirty="0">
                          <a:solidFill>
                            <a:schemeClr val="tx1"/>
                          </a:solidFill>
                          <a:effectLst/>
                        </a:rPr>
                        <a:t>слизистой:</a:t>
                      </a:r>
                      <a:endParaRPr lang="ru-RU" sz="1350" baseline="0" dirty="0">
                        <a:solidFill>
                          <a:schemeClr val="tx1"/>
                        </a:solidFill>
                        <a:effectLst/>
                        <a:latin typeface="Times New Roman"/>
                        <a:ea typeface="Times New Roman"/>
                      </a:endParaRPr>
                    </a:p>
                  </a:txBody>
                  <a:tcPr marL="6350" marR="6350" marT="0" marB="0"/>
                </a:tc>
                <a:tc>
                  <a:txBody>
                    <a:bodyPr/>
                    <a:lstStyle/>
                    <a:p>
                      <a:pPr marL="76200" indent="-317500">
                        <a:lnSpc>
                          <a:spcPts val="2400"/>
                        </a:lnSpc>
                        <a:spcAft>
                          <a:spcPts val="0"/>
                        </a:spcAft>
                      </a:pPr>
                      <a:r>
                        <a:rPr lang="ru-RU" sz="1350" baseline="0" dirty="0">
                          <a:solidFill>
                            <a:schemeClr val="tx1"/>
                          </a:solidFill>
                          <a:effectLst/>
                        </a:rPr>
                        <a:t>пепсина:</a:t>
                      </a:r>
                      <a:endParaRPr lang="ru-RU" sz="1350" baseline="0" dirty="0">
                        <a:solidFill>
                          <a:schemeClr val="tx1"/>
                        </a:solidFill>
                        <a:effectLst/>
                        <a:latin typeface="Times New Roman"/>
                        <a:ea typeface="Times New Roman"/>
                      </a:endParaRPr>
                    </a:p>
                  </a:txBody>
                  <a:tcPr marL="6350" marR="6350" marT="0" marB="0"/>
                </a:tc>
              </a:tr>
              <a:tr h="261029">
                <a:tc>
                  <a:txBody>
                    <a:bodyPr/>
                    <a:lstStyle/>
                    <a:p>
                      <a:pPr marL="76200" indent="-317500">
                        <a:lnSpc>
                          <a:spcPts val="2400"/>
                        </a:lnSpc>
                        <a:spcAft>
                          <a:spcPts val="0"/>
                        </a:spcAft>
                      </a:pPr>
                      <a:r>
                        <a:rPr lang="ru-RU" sz="1350" baseline="0" dirty="0">
                          <a:solidFill>
                            <a:schemeClr val="tx1"/>
                          </a:solidFill>
                          <a:effectLst/>
                        </a:rPr>
                        <a:t>- защитный слизистый барьер;</a:t>
                      </a:r>
                      <a:endParaRPr lang="ru-RU" sz="1350" baseline="0" dirty="0">
                        <a:solidFill>
                          <a:schemeClr val="tx1"/>
                        </a:solidFill>
                        <a:effectLst/>
                        <a:latin typeface="Times New Roman"/>
                        <a:ea typeface="Times New Roman"/>
                      </a:endParaRPr>
                    </a:p>
                  </a:txBody>
                  <a:tcPr marL="6350" marR="6350" marT="0" marB="0"/>
                </a:tc>
                <a:tc>
                  <a:txBody>
                    <a:bodyPr/>
                    <a:lstStyle/>
                    <a:p>
                      <a:pPr marL="76200" indent="-317500">
                        <a:lnSpc>
                          <a:spcPts val="2400"/>
                        </a:lnSpc>
                        <a:spcAft>
                          <a:spcPts val="0"/>
                        </a:spcAft>
                      </a:pPr>
                      <a:r>
                        <a:rPr lang="ru-RU" sz="1350" baseline="0" dirty="0">
                          <a:solidFill>
                            <a:schemeClr val="tx1"/>
                          </a:solidFill>
                          <a:effectLst/>
                        </a:rPr>
                        <a:t>- гиперплазия </a:t>
                      </a:r>
                      <a:r>
                        <a:rPr lang="ru-RU" sz="1350" baseline="0" dirty="0" err="1">
                          <a:solidFill>
                            <a:schemeClr val="tx1"/>
                          </a:solidFill>
                          <a:effectLst/>
                        </a:rPr>
                        <a:t>фундальной</a:t>
                      </a:r>
                      <a:r>
                        <a:rPr lang="ru-RU" sz="1350" baseline="0" dirty="0">
                          <a:solidFill>
                            <a:schemeClr val="tx1"/>
                          </a:solidFill>
                          <a:effectLst/>
                        </a:rPr>
                        <a:t> слизистой;</a:t>
                      </a:r>
                      <a:endParaRPr lang="ru-RU" sz="1350" baseline="0" dirty="0">
                        <a:solidFill>
                          <a:schemeClr val="tx1"/>
                        </a:solidFill>
                        <a:effectLst/>
                        <a:latin typeface="Times New Roman"/>
                        <a:ea typeface="Times New Roman"/>
                      </a:endParaRPr>
                    </a:p>
                  </a:txBody>
                  <a:tcPr marL="6350" marR="6350" marT="0" marB="0"/>
                </a:tc>
              </a:tr>
              <a:tr h="261029">
                <a:tc>
                  <a:txBody>
                    <a:bodyPr/>
                    <a:lstStyle/>
                    <a:p>
                      <a:pPr marL="76200" indent="-317500">
                        <a:lnSpc>
                          <a:spcPts val="2400"/>
                        </a:lnSpc>
                        <a:spcAft>
                          <a:spcPts val="0"/>
                        </a:spcAft>
                      </a:pPr>
                      <a:r>
                        <a:rPr lang="ru-RU" sz="1350" baseline="0" dirty="0">
                          <a:solidFill>
                            <a:schemeClr val="tx1"/>
                          </a:solidFill>
                          <a:effectLst/>
                        </a:rPr>
                        <a:t>- активная регенерация;</a:t>
                      </a:r>
                      <a:endParaRPr lang="ru-RU" sz="1350" baseline="0" dirty="0">
                        <a:solidFill>
                          <a:schemeClr val="tx1"/>
                        </a:solidFill>
                        <a:effectLst/>
                        <a:latin typeface="Times New Roman"/>
                        <a:ea typeface="Times New Roman"/>
                      </a:endParaRPr>
                    </a:p>
                  </a:txBody>
                  <a:tcPr marL="6350" marR="6350" marT="0" marB="0"/>
                </a:tc>
                <a:tc>
                  <a:txBody>
                    <a:bodyPr/>
                    <a:lstStyle/>
                    <a:p>
                      <a:pPr marL="76200" indent="-317500">
                        <a:lnSpc>
                          <a:spcPts val="2400"/>
                        </a:lnSpc>
                        <a:spcAft>
                          <a:spcPts val="0"/>
                        </a:spcAft>
                      </a:pPr>
                      <a:r>
                        <a:rPr lang="ru-RU" sz="1350" baseline="0" dirty="0">
                          <a:solidFill>
                            <a:schemeClr val="tx1"/>
                          </a:solidFill>
                          <a:effectLst/>
                        </a:rPr>
                        <a:t>- </a:t>
                      </a:r>
                      <a:r>
                        <a:rPr lang="ru-RU" sz="1350" baseline="0" dirty="0" err="1">
                          <a:solidFill>
                            <a:schemeClr val="tx1"/>
                          </a:solidFill>
                          <a:effectLst/>
                        </a:rPr>
                        <a:t>гиперпродукция</a:t>
                      </a:r>
                      <a:r>
                        <a:rPr lang="ru-RU" sz="1350" baseline="0" dirty="0">
                          <a:solidFill>
                            <a:schemeClr val="tx1"/>
                          </a:solidFill>
                          <a:effectLst/>
                        </a:rPr>
                        <a:t> </a:t>
                      </a:r>
                      <a:r>
                        <a:rPr lang="ru-RU" sz="1350" baseline="0" dirty="0" err="1">
                          <a:solidFill>
                            <a:schemeClr val="tx1"/>
                          </a:solidFill>
                          <a:effectLst/>
                        </a:rPr>
                        <a:t>гастрина</a:t>
                      </a:r>
                      <a:r>
                        <a:rPr lang="ru-RU" sz="1350" baseline="0" dirty="0">
                          <a:solidFill>
                            <a:schemeClr val="tx1"/>
                          </a:solidFill>
                          <a:effectLst/>
                        </a:rPr>
                        <a:t>;</a:t>
                      </a:r>
                      <a:endParaRPr lang="ru-RU" sz="1350" baseline="0" dirty="0">
                        <a:solidFill>
                          <a:schemeClr val="tx1"/>
                        </a:solidFill>
                        <a:effectLst/>
                        <a:latin typeface="Times New Roman"/>
                        <a:ea typeface="Times New Roman"/>
                      </a:endParaRPr>
                    </a:p>
                  </a:txBody>
                  <a:tcPr marL="6350" marR="6350" marT="0" marB="0"/>
                </a:tc>
              </a:tr>
              <a:tr h="261029">
                <a:tc>
                  <a:txBody>
                    <a:bodyPr/>
                    <a:lstStyle/>
                    <a:p>
                      <a:pPr marL="76200" indent="-317500">
                        <a:lnSpc>
                          <a:spcPts val="2400"/>
                        </a:lnSpc>
                        <a:spcAft>
                          <a:spcPts val="0"/>
                        </a:spcAft>
                      </a:pPr>
                      <a:r>
                        <a:rPr lang="ru-RU" sz="1350" baseline="0" dirty="0">
                          <a:solidFill>
                            <a:schemeClr val="tx1"/>
                          </a:solidFill>
                          <a:effectLst/>
                        </a:rPr>
                        <a:t>- достаточное кровоснабжение.</a:t>
                      </a:r>
                      <a:endParaRPr lang="ru-RU" sz="1350" baseline="0" dirty="0">
                        <a:solidFill>
                          <a:schemeClr val="tx1"/>
                        </a:solidFill>
                        <a:effectLst/>
                        <a:latin typeface="Times New Roman"/>
                        <a:ea typeface="Times New Roman"/>
                      </a:endParaRPr>
                    </a:p>
                  </a:txBody>
                  <a:tcPr marL="6350" marR="6350" marT="0" marB="0"/>
                </a:tc>
                <a:tc>
                  <a:txBody>
                    <a:bodyPr/>
                    <a:lstStyle/>
                    <a:p>
                      <a:pPr marL="76200" indent="-317500">
                        <a:lnSpc>
                          <a:spcPts val="2400"/>
                        </a:lnSpc>
                        <a:spcAft>
                          <a:spcPts val="0"/>
                        </a:spcAft>
                      </a:pPr>
                      <a:r>
                        <a:rPr lang="ru-RU" sz="1350" baseline="0" dirty="0">
                          <a:solidFill>
                            <a:schemeClr val="tx1"/>
                          </a:solidFill>
                          <a:effectLst/>
                        </a:rPr>
                        <a:t>- </a:t>
                      </a:r>
                      <a:r>
                        <a:rPr lang="ru-RU" sz="1350" baseline="0" dirty="0" err="1">
                          <a:solidFill>
                            <a:schemeClr val="tx1"/>
                          </a:solidFill>
                          <a:effectLst/>
                        </a:rPr>
                        <a:t>гиперактивность</a:t>
                      </a:r>
                      <a:r>
                        <a:rPr lang="ru-RU" sz="1350" baseline="0" dirty="0">
                          <a:solidFill>
                            <a:schemeClr val="tx1"/>
                          </a:solidFill>
                          <a:effectLst/>
                        </a:rPr>
                        <a:t> обкладочных клеток</a:t>
                      </a:r>
                      <a:endParaRPr lang="ru-RU" sz="1350" baseline="0" dirty="0">
                        <a:solidFill>
                          <a:schemeClr val="tx1"/>
                        </a:solidFill>
                        <a:effectLst/>
                        <a:latin typeface="Times New Roman"/>
                        <a:ea typeface="Times New Roman"/>
                      </a:endParaRPr>
                    </a:p>
                  </a:txBody>
                  <a:tcPr marL="6350" marR="6350" marT="0" marB="0"/>
                </a:tc>
              </a:tr>
              <a:tr h="261029">
                <a:tc>
                  <a:txBody>
                    <a:bodyPr/>
                    <a:lstStyle/>
                    <a:p>
                      <a:pPr marL="76200" indent="-317500">
                        <a:lnSpc>
                          <a:spcPts val="2400"/>
                        </a:lnSpc>
                        <a:spcAft>
                          <a:spcPts val="0"/>
                        </a:spcAft>
                      </a:pPr>
                      <a:r>
                        <a:rPr lang="ru-RU" sz="1350" baseline="0" dirty="0">
                          <a:solidFill>
                            <a:schemeClr val="tx1"/>
                          </a:solidFill>
                          <a:effectLst/>
                        </a:rPr>
                        <a:t>2. </a:t>
                      </a:r>
                      <a:r>
                        <a:rPr lang="ru-RU" sz="1350" baseline="0" dirty="0" err="1">
                          <a:solidFill>
                            <a:schemeClr val="tx1"/>
                          </a:solidFill>
                          <a:effectLst/>
                        </a:rPr>
                        <a:t>Антродуоденальный</a:t>
                      </a:r>
                      <a:r>
                        <a:rPr lang="ru-RU" sz="1350" baseline="0" dirty="0">
                          <a:solidFill>
                            <a:schemeClr val="tx1"/>
                          </a:solidFill>
                          <a:effectLst/>
                        </a:rPr>
                        <a:t> кислотный</a:t>
                      </a:r>
                      <a:endParaRPr lang="ru-RU" sz="1350" baseline="0" dirty="0">
                        <a:solidFill>
                          <a:schemeClr val="tx1"/>
                        </a:solidFill>
                        <a:effectLst/>
                        <a:latin typeface="Times New Roman"/>
                        <a:ea typeface="Times New Roman"/>
                      </a:endParaRPr>
                    </a:p>
                  </a:txBody>
                  <a:tcPr marL="6350" marR="6350" marT="0" marB="0"/>
                </a:tc>
                <a:tc>
                  <a:txBody>
                    <a:bodyPr/>
                    <a:lstStyle/>
                    <a:p>
                      <a:pPr marL="76200" indent="-317500">
                        <a:lnSpc>
                          <a:spcPts val="2400"/>
                        </a:lnSpc>
                        <a:spcAft>
                          <a:spcPts val="0"/>
                        </a:spcAft>
                      </a:pPr>
                      <a:r>
                        <a:rPr lang="ru-RU" sz="1350" baseline="0" dirty="0">
                          <a:solidFill>
                            <a:schemeClr val="tx1"/>
                          </a:solidFill>
                          <a:effectLst/>
                        </a:rPr>
                        <a:t>2. </a:t>
                      </a:r>
                      <a:r>
                        <a:rPr lang="ru-RU" sz="1350" baseline="0" dirty="0" err="1">
                          <a:solidFill>
                            <a:schemeClr val="tx1"/>
                          </a:solidFill>
                          <a:effectLst/>
                        </a:rPr>
                        <a:t>Травматизация</a:t>
                      </a:r>
                      <a:r>
                        <a:rPr lang="ru-RU" sz="1350" baseline="0" dirty="0">
                          <a:solidFill>
                            <a:schemeClr val="tx1"/>
                          </a:solidFill>
                          <a:effectLst/>
                        </a:rPr>
                        <a:t> гастродуоденальной</a:t>
                      </a:r>
                      <a:endParaRPr lang="ru-RU" sz="1350" baseline="0" dirty="0">
                        <a:solidFill>
                          <a:schemeClr val="tx1"/>
                        </a:solidFill>
                        <a:effectLst/>
                        <a:latin typeface="Times New Roman"/>
                        <a:ea typeface="Times New Roman"/>
                      </a:endParaRPr>
                    </a:p>
                  </a:txBody>
                  <a:tcPr marL="6350" marR="6350" marT="0" marB="0"/>
                </a:tc>
              </a:tr>
              <a:tr h="261029">
                <a:tc>
                  <a:txBody>
                    <a:bodyPr/>
                    <a:lstStyle/>
                    <a:p>
                      <a:pPr marL="76200" indent="-317500">
                        <a:lnSpc>
                          <a:spcPts val="2400"/>
                        </a:lnSpc>
                        <a:spcAft>
                          <a:spcPts val="0"/>
                        </a:spcAft>
                      </a:pPr>
                      <a:r>
                        <a:rPr lang="ru-RU" sz="1350" baseline="0" dirty="0">
                          <a:solidFill>
                            <a:schemeClr val="tx1"/>
                          </a:solidFill>
                          <a:effectLst/>
                        </a:rPr>
                        <a:t>«тормоз»</a:t>
                      </a:r>
                      <a:endParaRPr lang="ru-RU" sz="1350" baseline="0" dirty="0">
                        <a:solidFill>
                          <a:schemeClr val="tx1"/>
                        </a:solidFill>
                        <a:effectLst/>
                        <a:latin typeface="Times New Roman"/>
                        <a:ea typeface="Times New Roman"/>
                      </a:endParaRPr>
                    </a:p>
                  </a:txBody>
                  <a:tcPr marL="6350" marR="6350" marT="0" marB="0"/>
                </a:tc>
                <a:tc>
                  <a:txBody>
                    <a:bodyPr/>
                    <a:lstStyle/>
                    <a:p>
                      <a:pPr marL="76200" indent="-317500">
                        <a:lnSpc>
                          <a:spcPts val="2400"/>
                        </a:lnSpc>
                        <a:spcAft>
                          <a:spcPts val="0"/>
                        </a:spcAft>
                      </a:pPr>
                      <a:r>
                        <a:rPr lang="ru-RU" sz="1350" baseline="0" dirty="0">
                          <a:solidFill>
                            <a:schemeClr val="tx1"/>
                          </a:solidFill>
                          <a:effectLst/>
                        </a:rPr>
                        <a:t>слизистой</a:t>
                      </a:r>
                      <a:endParaRPr lang="ru-RU" sz="1350" baseline="0" dirty="0">
                        <a:solidFill>
                          <a:schemeClr val="tx1"/>
                        </a:solidFill>
                        <a:effectLst/>
                        <a:latin typeface="Times New Roman"/>
                        <a:ea typeface="Times New Roman"/>
                      </a:endParaRPr>
                    </a:p>
                  </a:txBody>
                  <a:tcPr marL="6350" marR="6350" marT="0" marB="0"/>
                </a:tc>
              </a:tr>
              <a:tr h="261029">
                <a:tc>
                  <a:txBody>
                    <a:bodyPr/>
                    <a:lstStyle/>
                    <a:p>
                      <a:pPr>
                        <a:spcAft>
                          <a:spcPts val="0"/>
                        </a:spcAft>
                      </a:pPr>
                      <a:r>
                        <a:rPr lang="ru-RU" sz="500" dirty="0">
                          <a:effectLst/>
                        </a:rPr>
                        <a:t> </a:t>
                      </a:r>
                      <a:endParaRPr lang="ru-RU" sz="1200" dirty="0">
                        <a:solidFill>
                          <a:srgbClr val="000000"/>
                        </a:solidFill>
                        <a:effectLst/>
                        <a:latin typeface="Arial Unicode MS"/>
                      </a:endParaRPr>
                    </a:p>
                  </a:txBody>
                  <a:tcPr marL="6350" marR="6350" marT="0" marB="0"/>
                </a:tc>
                <a:tc>
                  <a:txBody>
                    <a:bodyPr/>
                    <a:lstStyle/>
                    <a:p>
                      <a:pPr marL="76200" indent="-317500">
                        <a:lnSpc>
                          <a:spcPts val="2400"/>
                        </a:lnSpc>
                        <a:spcAft>
                          <a:spcPts val="0"/>
                        </a:spcAft>
                      </a:pPr>
                      <a:r>
                        <a:rPr lang="ru-RU" sz="1350" baseline="0" dirty="0">
                          <a:solidFill>
                            <a:schemeClr val="tx1"/>
                          </a:solidFill>
                          <a:effectLst/>
                        </a:rPr>
                        <a:t>3. </a:t>
                      </a:r>
                      <a:r>
                        <a:rPr lang="ru-RU" sz="1350" baseline="0" dirty="0" err="1">
                          <a:solidFill>
                            <a:schemeClr val="tx1"/>
                          </a:solidFill>
                          <a:effectLst/>
                        </a:rPr>
                        <a:t>Гастродуоденальная</a:t>
                      </a:r>
                      <a:r>
                        <a:rPr lang="ru-RU" sz="1350" baseline="0" dirty="0">
                          <a:solidFill>
                            <a:schemeClr val="tx1"/>
                          </a:solidFill>
                          <a:effectLst/>
                        </a:rPr>
                        <a:t> </a:t>
                      </a:r>
                      <a:r>
                        <a:rPr lang="ru-RU" sz="1350" baseline="0" dirty="0" err="1">
                          <a:solidFill>
                            <a:schemeClr val="tx1"/>
                          </a:solidFill>
                          <a:effectLst/>
                        </a:rPr>
                        <a:t>дисмоторика</a:t>
                      </a:r>
                      <a:r>
                        <a:rPr lang="ru-RU" sz="1350" baseline="0" dirty="0">
                          <a:solidFill>
                            <a:schemeClr val="tx1"/>
                          </a:solidFill>
                          <a:effectLst/>
                        </a:rPr>
                        <a:t>.</a:t>
                      </a:r>
                      <a:endParaRPr lang="ru-RU" sz="1350" baseline="0" dirty="0">
                        <a:solidFill>
                          <a:schemeClr val="tx1"/>
                        </a:solidFill>
                        <a:effectLst/>
                        <a:latin typeface="Times New Roman"/>
                        <a:ea typeface="Times New Roman"/>
                      </a:endParaRPr>
                    </a:p>
                  </a:txBody>
                  <a:tcPr marL="6350" marR="6350" marT="0" marB="0"/>
                </a:tc>
              </a:tr>
            </a:tbl>
          </a:graphicData>
        </a:graphic>
      </p:graphicFrame>
      <p:sp>
        <p:nvSpPr>
          <p:cNvPr id="6" name="TextBox 5"/>
          <p:cNvSpPr txBox="1"/>
          <p:nvPr/>
        </p:nvSpPr>
        <p:spPr>
          <a:xfrm>
            <a:off x="673133" y="6021288"/>
            <a:ext cx="3911648" cy="369332"/>
          </a:xfrm>
          <a:prstGeom prst="rect">
            <a:avLst/>
          </a:prstGeom>
          <a:noFill/>
        </p:spPr>
        <p:txBody>
          <a:bodyPr wrap="none" rtlCol="0">
            <a:spAutoFit/>
          </a:bodyPr>
          <a:lstStyle/>
          <a:p>
            <a:r>
              <a:rPr lang="ru-RU" dirty="0" err="1" smtClean="0"/>
              <a:t>Нейро</a:t>
            </a:r>
            <a:r>
              <a:rPr lang="ru-RU" dirty="0" smtClean="0"/>
              <a:t>-эндокринная регуляция</a:t>
            </a:r>
            <a:endParaRPr lang="ru-RU" dirty="0"/>
          </a:p>
        </p:txBody>
      </p:sp>
      <p:sp>
        <p:nvSpPr>
          <p:cNvPr id="8" name="TextBox 7"/>
          <p:cNvSpPr txBox="1"/>
          <p:nvPr/>
        </p:nvSpPr>
        <p:spPr>
          <a:xfrm>
            <a:off x="4932040" y="6021288"/>
            <a:ext cx="2953053" cy="369332"/>
          </a:xfrm>
          <a:prstGeom prst="rect">
            <a:avLst/>
          </a:prstGeom>
          <a:noFill/>
        </p:spPr>
        <p:txBody>
          <a:bodyPr wrap="none" rtlCol="0">
            <a:spAutoFit/>
          </a:bodyPr>
          <a:lstStyle/>
          <a:p>
            <a:r>
              <a:rPr lang="ru-RU" dirty="0" smtClean="0"/>
              <a:t>Генетические факторы</a:t>
            </a:r>
            <a:endParaRPr lang="ru-RU" dirty="0"/>
          </a:p>
        </p:txBody>
      </p:sp>
      <p:cxnSp>
        <p:nvCxnSpPr>
          <p:cNvPr id="14" name="Прямая со стрелкой 13"/>
          <p:cNvCxnSpPr/>
          <p:nvPr/>
        </p:nvCxnSpPr>
        <p:spPr>
          <a:xfrm>
            <a:off x="2176632" y="5701523"/>
            <a:ext cx="214892" cy="513348"/>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a:off x="3707904" y="5958197"/>
            <a:ext cx="1224136" cy="131808"/>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3275856" y="5805264"/>
            <a:ext cx="1656184" cy="40069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flipH="1">
            <a:off x="7308304" y="5805264"/>
            <a:ext cx="360040" cy="40069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6214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96752"/>
            <a:ext cx="8229600" cy="3888432"/>
          </a:xfrm>
        </p:spPr>
        <p:txBody>
          <a:bodyPr>
            <a:normAutofit fontScale="90000"/>
          </a:bodyPr>
          <a:lstStyle/>
          <a:p>
            <a:r>
              <a:rPr lang="ru-RU" sz="2800" dirty="0">
                <a:solidFill>
                  <a:srgbClr val="FF0000"/>
                </a:solidFill>
              </a:rPr>
              <a:t>Кровотечение</a:t>
            </a:r>
            <a:r>
              <a:rPr lang="ru-RU" sz="2800" dirty="0">
                <a:solidFill>
                  <a:schemeClr val="bg1"/>
                </a:solidFill>
              </a:rPr>
              <a:t> </a:t>
            </a:r>
            <a:r>
              <a:rPr lang="ru-RU" sz="2800" dirty="0"/>
              <a:t> из  желудочных  язв  встречается  в  4-5  раз  реже,  чем  из </a:t>
            </a:r>
            <a:r>
              <a:rPr lang="ru-RU" sz="2800" dirty="0" smtClean="0"/>
              <a:t>дуоденальных. При </a:t>
            </a:r>
            <a:r>
              <a:rPr lang="ru-RU" sz="2800" dirty="0"/>
              <a:t>неэффективности        </a:t>
            </a:r>
            <a:r>
              <a:rPr lang="ru-RU" sz="2800" dirty="0" err="1" smtClean="0"/>
              <a:t>гемостатической</a:t>
            </a:r>
            <a:r>
              <a:rPr lang="ru-RU" sz="2800" dirty="0" smtClean="0"/>
              <a:t> терапии, эндоскопических  </a:t>
            </a:r>
            <a:r>
              <a:rPr lang="ru-RU" sz="2800" dirty="0"/>
              <a:t>манипуляций  проводится  оперативное  вмешательство.  При </a:t>
            </a:r>
            <a:r>
              <a:rPr lang="ru-RU" sz="2800" dirty="0" smtClean="0"/>
              <a:t>подозрении </a:t>
            </a:r>
            <a:r>
              <a:rPr lang="ru-RU" sz="2800" dirty="0"/>
              <a:t>на малигнизацию кровоточащей язвы у больных с малой степенью </a:t>
            </a:r>
            <a:r>
              <a:rPr lang="ru-RU" sz="2800" dirty="0" smtClean="0"/>
              <a:t>операционного </a:t>
            </a:r>
            <a:r>
              <a:rPr lang="ru-RU" sz="2800" dirty="0"/>
              <a:t>риска показана резекция желудка</a:t>
            </a:r>
          </a:p>
        </p:txBody>
      </p:sp>
    </p:spTree>
    <p:extLst>
      <p:ext uri="{BB962C8B-B14F-4D97-AF65-F5344CB8AC3E}">
        <p14:creationId xmlns:p14="http://schemas.microsoft.com/office/powerpoint/2010/main" val="7238719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568952" cy="6741368"/>
          </a:xfrm>
        </p:spPr>
        <p:txBody>
          <a:bodyPr/>
          <a:lstStyle/>
          <a:p>
            <a:r>
              <a:rPr lang="ru-RU" sz="2200" dirty="0"/>
              <a:t>	Все пациенты с язвенными </a:t>
            </a:r>
            <a:r>
              <a:rPr lang="ru-RU" sz="2200" dirty="0" err="1"/>
              <a:t>гастродуоденальными</a:t>
            </a:r>
            <a:r>
              <a:rPr lang="ru-RU" sz="2200" dirty="0"/>
              <a:t> кровотечениями должны быть госпитализированы в хирургический стационар или ОРИТ;</a:t>
            </a:r>
            <a:br>
              <a:rPr lang="ru-RU" sz="2200" dirty="0"/>
            </a:br>
            <a:r>
              <a:rPr lang="ru-RU" sz="2200" dirty="0"/>
              <a:t>	Возможно введение ингибиторов протонной помпы на </a:t>
            </a:r>
            <a:r>
              <a:rPr lang="ru-RU" sz="2200" dirty="0" err="1"/>
              <a:t>догоспитальном</a:t>
            </a:r>
            <a:r>
              <a:rPr lang="ru-RU" sz="2200" dirty="0"/>
              <a:t> этапе;</a:t>
            </a:r>
            <a:br>
              <a:rPr lang="ru-RU" sz="2200" dirty="0"/>
            </a:br>
            <a:r>
              <a:rPr lang="ru-RU" sz="2200" dirty="0"/>
              <a:t>	Рекомендуется постоянная </a:t>
            </a:r>
            <a:r>
              <a:rPr lang="ru-RU" sz="2200" dirty="0" err="1"/>
              <a:t>назогастральная</a:t>
            </a:r>
            <a:r>
              <a:rPr lang="ru-RU" sz="2200" dirty="0"/>
              <a:t> интубация;</a:t>
            </a:r>
            <a:br>
              <a:rPr lang="ru-RU" sz="2200" dirty="0"/>
            </a:br>
            <a:r>
              <a:rPr lang="ru-RU" sz="2200" dirty="0"/>
              <a:t>	Для определения степени тяжести кровопотери рекомендуется использовать оценочные шкалы (</a:t>
            </a:r>
            <a:r>
              <a:rPr lang="ru-RU" sz="2200" dirty="0" err="1"/>
              <a:t>Горбашко</a:t>
            </a:r>
            <a:r>
              <a:rPr lang="ru-RU" sz="2200" dirty="0"/>
              <a:t> А.И., 1974) и определение параметров ОЦК;</a:t>
            </a:r>
            <a:br>
              <a:rPr lang="ru-RU" sz="2200" dirty="0"/>
            </a:br>
            <a:r>
              <a:rPr lang="ru-RU" sz="2200" dirty="0"/>
              <a:t>	При кровопотере тяжелой кровопотери необходима госпитализация пациента в ОРИТ;</a:t>
            </a:r>
            <a:br>
              <a:rPr lang="ru-RU" sz="2200" dirty="0"/>
            </a:br>
            <a:r>
              <a:rPr lang="ru-RU" sz="2200" dirty="0"/>
              <a:t>	Протоколы клинического обследования пациентов с язвенными </a:t>
            </a:r>
            <a:r>
              <a:rPr lang="ru-RU" sz="2200" dirty="0" err="1"/>
              <a:t>гастродуоденальными</a:t>
            </a:r>
            <a:r>
              <a:rPr lang="ru-RU" sz="2200" dirty="0"/>
              <a:t> кровотечениями, необходимых лабораторных и инструментальных исследований должны быть стандартизированы каждым лечебным учреждением самостоятельно;</a:t>
            </a:r>
          </a:p>
        </p:txBody>
      </p:sp>
    </p:spTree>
    <p:extLst>
      <p:ext uri="{BB962C8B-B14F-4D97-AF65-F5344CB8AC3E}">
        <p14:creationId xmlns:p14="http://schemas.microsoft.com/office/powerpoint/2010/main" val="24660618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784976" cy="6597352"/>
          </a:xfrm>
        </p:spPr>
        <p:txBody>
          <a:bodyPr/>
          <a:lstStyle/>
          <a:p>
            <a:r>
              <a:rPr lang="ru-RU" sz="2400" b="1" i="1" u="sng" dirty="0"/>
              <a:t>Диагностическая и лечебная эндоскопия</a:t>
            </a:r>
            <a:r>
              <a:rPr lang="ru-RU" sz="2400" dirty="0"/>
              <a:t/>
            </a:r>
            <a:br>
              <a:rPr lang="ru-RU" sz="2400" dirty="0"/>
            </a:br>
            <a:r>
              <a:rPr lang="ru-RU" sz="2400" dirty="0"/>
              <a:t/>
            </a:r>
            <a:br>
              <a:rPr lang="ru-RU" sz="2400" dirty="0"/>
            </a:br>
            <a:r>
              <a:rPr lang="ru-RU" sz="2400" dirty="0"/>
              <a:t>	Пациентами с язвенными </a:t>
            </a:r>
            <a:r>
              <a:rPr lang="ru-RU" sz="2400" dirty="0" err="1"/>
              <a:t>гастродуоденальными</a:t>
            </a:r>
            <a:r>
              <a:rPr lang="ru-RU" sz="2400" dirty="0"/>
              <a:t> кровотечениями рекомендовано выполнение ЭГДС в течение первых двух часов от госпитализации;</a:t>
            </a:r>
            <a:br>
              <a:rPr lang="ru-RU" sz="2400" dirty="0"/>
            </a:br>
            <a:r>
              <a:rPr lang="ru-RU" sz="2400" dirty="0"/>
              <a:t>	Рекомендована стратификация пациентов по классификации J.F. </a:t>
            </a:r>
            <a:r>
              <a:rPr lang="ru-RU" sz="2400" dirty="0" err="1"/>
              <a:t>Forrest</a:t>
            </a:r>
            <a:r>
              <a:rPr lang="ru-RU" sz="2400" dirty="0"/>
              <a:t> (1974);</a:t>
            </a:r>
            <a:br>
              <a:rPr lang="ru-RU" sz="2400" dirty="0"/>
            </a:br>
            <a:r>
              <a:rPr lang="ru-RU" sz="2400" dirty="0"/>
              <a:t>	При продолжающемся кровотечении из язвы (FI-A, FI-B) необходим эндоскопический гемостаз;</a:t>
            </a:r>
            <a:br>
              <a:rPr lang="ru-RU" sz="2400" dirty="0"/>
            </a:br>
            <a:r>
              <a:rPr lang="ru-RU" sz="2400" dirty="0"/>
              <a:t>	При кровотечении FII-A, FII-B рекомендуется эндоскопическая профилактика рецидива кровотечения;</a:t>
            </a:r>
            <a:br>
              <a:rPr lang="ru-RU" sz="2400" dirty="0"/>
            </a:br>
            <a:r>
              <a:rPr lang="ru-RU" sz="2400" dirty="0"/>
              <a:t>	При наличии сгустка в дне язвы рекомендуется полностью его удалить с помощью орошения с последующей обработкой язвы;</a:t>
            </a:r>
            <a:br>
              <a:rPr lang="ru-RU" sz="2400" dirty="0"/>
            </a:br>
            <a:endParaRPr lang="ru-RU" sz="2400" dirty="0"/>
          </a:p>
        </p:txBody>
      </p:sp>
    </p:spTree>
    <p:extLst>
      <p:ext uri="{BB962C8B-B14F-4D97-AF65-F5344CB8AC3E}">
        <p14:creationId xmlns:p14="http://schemas.microsoft.com/office/powerpoint/2010/main" val="36358686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84976" cy="6552728"/>
          </a:xfrm>
        </p:spPr>
        <p:txBody>
          <a:bodyPr/>
          <a:lstStyle/>
          <a:p>
            <a:r>
              <a:rPr lang="ru-RU" sz="2400" dirty="0"/>
              <a:t>	Инъекционный метод в качестве </a:t>
            </a:r>
            <a:r>
              <a:rPr lang="ru-RU" sz="2400" dirty="0" err="1"/>
              <a:t>монотерапии</a:t>
            </a:r>
            <a:r>
              <a:rPr lang="ru-RU" sz="2400" dirty="0"/>
              <a:t> неэффективен. Методом выбора является комбинированный эндоскопический гемостаз: инъекционный метод + диатермокоагуляция (либо АПК или  </a:t>
            </a:r>
            <a:r>
              <a:rPr lang="ru-RU" sz="2400" dirty="0" err="1"/>
              <a:t>клипирование</a:t>
            </a:r>
            <a:r>
              <a:rPr lang="ru-RU" sz="2400" dirty="0"/>
              <a:t>). Для оценки эффективности метода «</a:t>
            </a:r>
            <a:r>
              <a:rPr lang="ru-RU" sz="2400" dirty="0" err="1"/>
              <a:t>Гемоспрей</a:t>
            </a:r>
            <a:r>
              <a:rPr lang="ru-RU" sz="2400" dirty="0"/>
              <a:t>» в остановке язвенного кровотечения и профилактике его рецидива необходимо большее количество исследований</a:t>
            </a:r>
            <a:r>
              <a:rPr lang="ru-RU" sz="2400" dirty="0" smtClean="0"/>
              <a:t>;</a:t>
            </a:r>
            <a:br>
              <a:rPr lang="ru-RU" sz="2400" dirty="0" smtClean="0"/>
            </a:br>
            <a:r>
              <a:rPr lang="ru-RU" sz="2400" dirty="0"/>
              <a:t/>
            </a:r>
            <a:br>
              <a:rPr lang="ru-RU" sz="2400" dirty="0"/>
            </a:br>
            <a:r>
              <a:rPr lang="ru-RU" sz="2400" dirty="0"/>
              <a:t>	Повторное эндоскопическое исследование рекомендовано при неполном первичном осмотре, неустойчивом гемостазе (высокий риск рецидива кровотечения), в ряде случаев – при рецидиве геморрагии;</a:t>
            </a:r>
            <a:br>
              <a:rPr lang="ru-RU" sz="2400" dirty="0"/>
            </a:br>
            <a:endParaRPr lang="ru-RU" sz="2400" dirty="0"/>
          </a:p>
        </p:txBody>
      </p:sp>
    </p:spTree>
    <p:extLst>
      <p:ext uri="{BB962C8B-B14F-4D97-AF65-F5344CB8AC3E}">
        <p14:creationId xmlns:p14="http://schemas.microsoft.com/office/powerpoint/2010/main" val="29865194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84976" cy="6552728"/>
          </a:xfrm>
        </p:spPr>
        <p:txBody>
          <a:bodyPr/>
          <a:lstStyle/>
          <a:p>
            <a:r>
              <a:rPr lang="ru-RU" sz="2000" b="1" i="1" u="sng" dirty="0"/>
              <a:t>Клинические рекомендации по ведению больных с массивной кровопотерей</a:t>
            </a:r>
            <a:br>
              <a:rPr lang="ru-RU" sz="2000" b="1" i="1" u="sng" dirty="0"/>
            </a:br>
            <a:r>
              <a:rPr lang="ru-RU" sz="2000" b="1" i="1" u="sng" dirty="0"/>
              <a:t/>
            </a:r>
            <a:br>
              <a:rPr lang="ru-RU" sz="2000" b="1" i="1" u="sng" dirty="0"/>
            </a:br>
            <a:r>
              <a:rPr lang="ru-RU" sz="2000" dirty="0"/>
              <a:t>	Основными задачами интенсивной терапии являются восполнение крови, потерь жидкости и стабилизация гемодинамики. Восполнение ОЦК следует начинать с введения </a:t>
            </a:r>
            <a:r>
              <a:rPr lang="ru-RU" sz="2000" dirty="0" err="1"/>
              <a:t>кристаллоидных</a:t>
            </a:r>
            <a:r>
              <a:rPr lang="ru-RU" sz="2000" dirty="0"/>
              <a:t> растворов через два-три периферических катетера или центральный катетер с максимально быстрым подключением </a:t>
            </a:r>
            <a:r>
              <a:rPr lang="ru-RU" sz="2000" dirty="0" err="1"/>
              <a:t>инфузии</a:t>
            </a:r>
            <a:r>
              <a:rPr lang="ru-RU" sz="2000" dirty="0"/>
              <a:t> коллоидов</a:t>
            </a:r>
            <a:r>
              <a:rPr lang="ru-RU" sz="2000" dirty="0" smtClean="0"/>
              <a:t>;</a:t>
            </a:r>
            <a:br>
              <a:rPr lang="ru-RU" sz="2000" dirty="0" smtClean="0"/>
            </a:br>
            <a:r>
              <a:rPr lang="ru-RU" sz="2000" dirty="0"/>
              <a:t/>
            </a:r>
            <a:br>
              <a:rPr lang="ru-RU" sz="2000" dirty="0"/>
            </a:br>
            <a:r>
              <a:rPr lang="ru-RU" sz="2000" dirty="0"/>
              <a:t>	Проведение гемотрансфузии показано при уровне гемоглобина менее 90 г/л. При дефиците факторов свертывания крови показана трансфузия  свежезамороженной плазмы. При гипоксии показана </a:t>
            </a:r>
            <a:r>
              <a:rPr lang="ru-RU" sz="2000" dirty="0" err="1"/>
              <a:t>кислородотерапия</a:t>
            </a:r>
            <a:r>
              <a:rPr lang="ru-RU" sz="2000" dirty="0"/>
              <a:t>.  Для временного поддержания доставки О2 тканям можно использовать </a:t>
            </a:r>
            <a:r>
              <a:rPr lang="ru-RU" sz="2000" dirty="0" err="1"/>
              <a:t>перфторан</a:t>
            </a:r>
            <a:r>
              <a:rPr lang="ru-RU" sz="2000" dirty="0"/>
              <a:t>, внелегочную </a:t>
            </a:r>
            <a:r>
              <a:rPr lang="ru-RU" sz="2000" dirty="0" err="1"/>
              <a:t>оксигенацию</a:t>
            </a:r>
            <a:r>
              <a:rPr lang="ru-RU" sz="2000" dirty="0"/>
              <a:t>. ИВЛ может быть показана при нестабильной гемодинамике, гипоксии и нарушении сознания;</a:t>
            </a:r>
            <a:br>
              <a:rPr lang="ru-RU" sz="2000" dirty="0"/>
            </a:br>
            <a:endParaRPr lang="ru-RU" sz="2000" dirty="0"/>
          </a:p>
        </p:txBody>
      </p:sp>
    </p:spTree>
    <p:extLst>
      <p:ext uri="{BB962C8B-B14F-4D97-AF65-F5344CB8AC3E}">
        <p14:creationId xmlns:p14="http://schemas.microsoft.com/office/powerpoint/2010/main" val="39137901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92" y="188640"/>
            <a:ext cx="9106108" cy="6552728"/>
          </a:xfrm>
        </p:spPr>
        <p:txBody>
          <a:bodyPr/>
          <a:lstStyle/>
          <a:p>
            <a:r>
              <a:rPr lang="ru-RU" sz="2000" dirty="0"/>
              <a:t>	</a:t>
            </a:r>
            <a:r>
              <a:rPr lang="ru-RU" sz="2400" dirty="0" err="1"/>
              <a:t>Вазопрессоры</a:t>
            </a:r>
            <a:r>
              <a:rPr lang="ru-RU" sz="2400" dirty="0"/>
              <a:t> показаны при недостаточной эффективности </a:t>
            </a:r>
            <a:r>
              <a:rPr lang="ru-RU" sz="2400" dirty="0" err="1"/>
              <a:t>инфузионно-трансфузионной</a:t>
            </a:r>
            <a:r>
              <a:rPr lang="ru-RU" sz="2400" dirty="0"/>
              <a:t> терапии. Использование их с дофамином улучшает почечный и </a:t>
            </a:r>
            <a:r>
              <a:rPr lang="ru-RU" sz="2400" dirty="0" err="1"/>
              <a:t>мезентериальный</a:t>
            </a:r>
            <a:r>
              <a:rPr lang="ru-RU" sz="2400" dirty="0"/>
              <a:t> кровоток. Рекомендовано применение антиоксидантов (</a:t>
            </a:r>
            <a:r>
              <a:rPr lang="ru-RU" sz="2400" dirty="0" err="1"/>
              <a:t>реамберин</a:t>
            </a:r>
            <a:r>
              <a:rPr lang="ru-RU" sz="2400" dirty="0"/>
              <a:t>, </a:t>
            </a:r>
            <a:r>
              <a:rPr lang="ru-RU" sz="2400" dirty="0" err="1"/>
              <a:t>мексидол</a:t>
            </a:r>
            <a:r>
              <a:rPr lang="ru-RU" sz="2400" dirty="0"/>
              <a:t>, </a:t>
            </a:r>
            <a:r>
              <a:rPr lang="ru-RU" sz="2400" dirty="0" err="1"/>
              <a:t>орготеин</a:t>
            </a:r>
            <a:r>
              <a:rPr lang="ru-RU" sz="2400" dirty="0"/>
              <a:t>, </a:t>
            </a:r>
            <a:r>
              <a:rPr lang="ru-RU" sz="2400" dirty="0" err="1"/>
              <a:t>аллопуринол</a:t>
            </a:r>
            <a:r>
              <a:rPr lang="ru-RU" sz="2400" dirty="0"/>
              <a:t>). Применение серотонина рекомендовано для улучшения периферического кровообращения и местного гемостаза</a:t>
            </a:r>
            <a:r>
              <a:rPr lang="ru-RU" sz="2400" dirty="0" smtClean="0"/>
              <a:t>;</a:t>
            </a:r>
            <a:br>
              <a:rPr lang="ru-RU" sz="2400" dirty="0" smtClean="0"/>
            </a:br>
            <a:r>
              <a:rPr lang="ru-RU" sz="2400" dirty="0"/>
              <a:t/>
            </a:r>
            <a:br>
              <a:rPr lang="ru-RU" sz="2400" dirty="0"/>
            </a:br>
            <a:r>
              <a:rPr lang="ru-RU" sz="2400" dirty="0"/>
              <a:t>	Критерием восстановления микроциркуляции следует считать восстановление  гемодинамики и почасового диуреза;</a:t>
            </a:r>
            <a:br>
              <a:rPr lang="ru-RU" sz="2400" dirty="0"/>
            </a:br>
            <a:endParaRPr lang="ru-RU" sz="2400" dirty="0"/>
          </a:p>
        </p:txBody>
      </p:sp>
    </p:spTree>
    <p:extLst>
      <p:ext uri="{BB962C8B-B14F-4D97-AF65-F5344CB8AC3E}">
        <p14:creationId xmlns:p14="http://schemas.microsoft.com/office/powerpoint/2010/main" val="6634960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042" y="260648"/>
            <a:ext cx="9048958" cy="6408712"/>
          </a:xfrm>
        </p:spPr>
        <p:txBody>
          <a:bodyPr/>
          <a:lstStyle/>
          <a:p>
            <a:r>
              <a:rPr lang="ru-RU" sz="2000" b="1" i="1" u="sng" dirty="0"/>
              <a:t>Медикаментозный гемостаз</a:t>
            </a:r>
            <a:r>
              <a:rPr lang="ru-RU" sz="2000" dirty="0"/>
              <a:t/>
            </a:r>
            <a:br>
              <a:rPr lang="ru-RU" sz="2000" dirty="0"/>
            </a:br>
            <a:r>
              <a:rPr lang="ru-RU" sz="2000" dirty="0"/>
              <a:t/>
            </a:r>
            <a:br>
              <a:rPr lang="ru-RU" sz="2000" dirty="0"/>
            </a:br>
            <a:r>
              <a:rPr lang="ru-RU" sz="2000" dirty="0"/>
              <a:t>	В лечении пациентов с язвенными </a:t>
            </a:r>
            <a:r>
              <a:rPr lang="ru-RU" sz="2000" dirty="0" err="1"/>
              <a:t>гастродуоденальными</a:t>
            </a:r>
            <a:r>
              <a:rPr lang="ru-RU" sz="2000" dirty="0"/>
              <a:t> кровотечениями применение H2-блокаторов не рекомендовано;</a:t>
            </a:r>
            <a:br>
              <a:rPr lang="ru-RU" sz="2000" dirty="0"/>
            </a:br>
            <a:r>
              <a:rPr lang="ru-RU" sz="2000" dirty="0"/>
              <a:t>	В лечении пациентов с язвенными </a:t>
            </a:r>
            <a:r>
              <a:rPr lang="ru-RU" sz="2000" dirty="0" err="1"/>
              <a:t>гастродуоденальными</a:t>
            </a:r>
            <a:r>
              <a:rPr lang="ru-RU" sz="2000" dirty="0"/>
              <a:t> кровотечениями применение </a:t>
            </a:r>
            <a:r>
              <a:rPr lang="ru-RU" sz="2000" dirty="0" err="1"/>
              <a:t>соматостатина</a:t>
            </a:r>
            <a:r>
              <a:rPr lang="ru-RU" sz="2000" dirty="0"/>
              <a:t> и его синтетических аналогов не рекомендовано;</a:t>
            </a:r>
            <a:br>
              <a:rPr lang="ru-RU" sz="2000" dirty="0"/>
            </a:br>
            <a:r>
              <a:rPr lang="ru-RU" sz="2000" dirty="0"/>
              <a:t>	Внутривенное </a:t>
            </a:r>
            <a:r>
              <a:rPr lang="ru-RU" sz="2000" dirty="0" err="1"/>
              <a:t>болюсное</a:t>
            </a:r>
            <a:r>
              <a:rPr lang="ru-RU" sz="2000" dirty="0"/>
              <a:t> введение ингибиторов протонной помпы с последующей непрерывной </a:t>
            </a:r>
            <a:r>
              <a:rPr lang="ru-RU" sz="2000" dirty="0" err="1"/>
              <a:t>инфузией</a:t>
            </a:r>
            <a:r>
              <a:rPr lang="ru-RU" sz="2000" dirty="0"/>
              <a:t> после эндоскопического гемостаза в течение 72 часов снижает количество рецидивов кровотечений и летальность и могут быть рекомендованы всем больным с высоким риском рецидива геморрагии;</a:t>
            </a:r>
            <a:br>
              <a:rPr lang="ru-RU" sz="2000" dirty="0"/>
            </a:br>
            <a:r>
              <a:rPr lang="ru-RU" sz="2000" dirty="0"/>
              <a:t>	С 3 суток рекомендуется перевод на пероральные формы ингибиторов протонной помпы;</a:t>
            </a:r>
            <a:br>
              <a:rPr lang="ru-RU" sz="2000" dirty="0"/>
            </a:br>
            <a:r>
              <a:rPr lang="ru-RU" sz="2000" dirty="0"/>
              <a:t>	Всех пациентов с язвенными </a:t>
            </a:r>
            <a:r>
              <a:rPr lang="ru-RU" sz="2000" dirty="0" err="1"/>
              <a:t>гастродуоденальными</a:t>
            </a:r>
            <a:r>
              <a:rPr lang="ru-RU" sz="2000" dirty="0"/>
              <a:t> кровотечениями необходимо обследовать на наличие </a:t>
            </a:r>
            <a:r>
              <a:rPr lang="ru-RU" sz="2000" dirty="0" smtClean="0"/>
              <a:t>H</a:t>
            </a:r>
            <a:r>
              <a:rPr lang="en-US" sz="2000" dirty="0" smtClean="0"/>
              <a:t>P</a:t>
            </a:r>
            <a:r>
              <a:rPr lang="ru-RU" sz="2000" dirty="0" smtClean="0"/>
              <a:t>-инфекции </a:t>
            </a:r>
            <a:r>
              <a:rPr lang="ru-RU" sz="2000" dirty="0"/>
              <a:t>и при положительном результате обследования проводить </a:t>
            </a:r>
            <a:r>
              <a:rPr lang="ru-RU" sz="2000" dirty="0" err="1"/>
              <a:t>эрадикационную</a:t>
            </a:r>
            <a:r>
              <a:rPr lang="ru-RU" sz="2000" dirty="0"/>
              <a:t> терапию в стационаре;</a:t>
            </a:r>
            <a:br>
              <a:rPr lang="ru-RU" sz="2000" dirty="0"/>
            </a:br>
            <a:endParaRPr lang="ru-RU" sz="2000" dirty="0"/>
          </a:p>
        </p:txBody>
      </p:sp>
    </p:spTree>
    <p:extLst>
      <p:ext uri="{BB962C8B-B14F-4D97-AF65-F5344CB8AC3E}">
        <p14:creationId xmlns:p14="http://schemas.microsoft.com/office/powerpoint/2010/main" val="10964659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7074"/>
            <a:ext cx="9144000" cy="6694294"/>
          </a:xfrm>
        </p:spPr>
        <p:txBody>
          <a:bodyPr/>
          <a:lstStyle/>
          <a:p>
            <a:r>
              <a:rPr lang="ru-RU" sz="2400" dirty="0"/>
              <a:t>Хирургическое </a:t>
            </a:r>
            <a:r>
              <a:rPr lang="ru-RU" sz="2400" dirty="0" smtClean="0"/>
              <a:t>лечение</a:t>
            </a:r>
            <a:r>
              <a:rPr lang="en-US" sz="2400" dirty="0" smtClean="0"/>
              <a:t/>
            </a:r>
            <a:br>
              <a:rPr lang="en-US" sz="2400" dirty="0" smtClean="0"/>
            </a:br>
            <a:r>
              <a:rPr lang="ru-RU" sz="2400" dirty="0"/>
              <a:t/>
            </a:r>
            <a:br>
              <a:rPr lang="ru-RU" sz="2400" dirty="0"/>
            </a:br>
            <a:r>
              <a:rPr lang="ru-RU" sz="2400" dirty="0"/>
              <a:t>	Основными задачами оперативного вмешательства при язвенном гастродуоденальном кровотечении являются: обеспечение надежности гемостаза, устранение источника геморрагии и профилактика рецидива кровотечения</a:t>
            </a:r>
            <a:r>
              <a:rPr lang="ru-RU" sz="2400" dirty="0" smtClean="0"/>
              <a:t>;</a:t>
            </a:r>
            <a:r>
              <a:rPr lang="en-US" sz="2400" dirty="0" smtClean="0"/>
              <a:t/>
            </a:r>
            <a:br>
              <a:rPr lang="en-US" sz="2400" dirty="0" smtClean="0"/>
            </a:br>
            <a:r>
              <a:rPr lang="ru-RU" sz="2400" dirty="0"/>
              <a:t/>
            </a:r>
            <a:br>
              <a:rPr lang="ru-RU" sz="2400" dirty="0"/>
            </a:br>
            <a:r>
              <a:rPr lang="ru-RU" sz="2400" dirty="0"/>
              <a:t>	Экстренная операция показана у пациентов с продолжающимся кровотечением при неэффективности (или невозможности) эндоскопического гемостаза либо при рецидиве кровотечения</a:t>
            </a:r>
            <a:r>
              <a:rPr lang="ru-RU" sz="2400" dirty="0" smtClean="0"/>
              <a:t>;</a:t>
            </a:r>
            <a:r>
              <a:rPr lang="en-US" sz="2400" dirty="0" smtClean="0"/>
              <a:t/>
            </a:r>
            <a:br>
              <a:rPr lang="en-US" sz="2400" dirty="0" smtClean="0"/>
            </a:br>
            <a:r>
              <a:rPr lang="ru-RU" sz="2400" dirty="0"/>
              <a:t/>
            </a:r>
            <a:br>
              <a:rPr lang="ru-RU" sz="2400" dirty="0"/>
            </a:br>
            <a:r>
              <a:rPr lang="ru-RU" sz="2400" dirty="0"/>
              <a:t>	При кровоточащей язве желудка рекомендуется выполнять резекцию желудка;</a:t>
            </a:r>
            <a:br>
              <a:rPr lang="ru-RU" sz="2400" dirty="0"/>
            </a:br>
            <a:endParaRPr lang="ru-RU" sz="2400" dirty="0"/>
          </a:p>
        </p:txBody>
      </p:sp>
    </p:spTree>
    <p:extLst>
      <p:ext uri="{BB962C8B-B14F-4D97-AF65-F5344CB8AC3E}">
        <p14:creationId xmlns:p14="http://schemas.microsoft.com/office/powerpoint/2010/main" val="16895091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712968" cy="6480720"/>
          </a:xfrm>
        </p:spPr>
        <p:txBody>
          <a:bodyPr/>
          <a:lstStyle/>
          <a:p>
            <a:r>
              <a:rPr lang="ru-RU" sz="2000" dirty="0"/>
              <a:t>	</a:t>
            </a:r>
            <a:r>
              <a:rPr lang="ru-RU" sz="2400" dirty="0"/>
              <a:t>При кровоточащих язвах 12-перстной кишки могут быть рекомендованы следующие оперативные вмешательства: </a:t>
            </a:r>
            <a:br>
              <a:rPr lang="ru-RU" sz="2400" dirty="0"/>
            </a:br>
            <a:r>
              <a:rPr lang="ru-RU" sz="2400" dirty="0"/>
              <a:t>1.	</a:t>
            </a:r>
            <a:r>
              <a:rPr lang="ru-RU" sz="2400" dirty="0" err="1"/>
              <a:t>Пилородуоденотомия</a:t>
            </a:r>
            <a:r>
              <a:rPr lang="ru-RU" sz="2400" dirty="0"/>
              <a:t> с иссечением язвы передней стенки, </a:t>
            </a:r>
            <a:r>
              <a:rPr lang="ru-RU" sz="2400" dirty="0" err="1"/>
              <a:t>пилоропластикой</a:t>
            </a:r>
            <a:r>
              <a:rPr lang="ru-RU" sz="2400" dirty="0"/>
              <a:t> по </a:t>
            </a:r>
            <a:r>
              <a:rPr lang="ru-RU" sz="2400" dirty="0" err="1"/>
              <a:t>Финнею</a:t>
            </a:r>
            <a:r>
              <a:rPr lang="ru-RU" sz="2400" dirty="0"/>
              <a:t> и стволовой </a:t>
            </a:r>
            <a:r>
              <a:rPr lang="ru-RU" sz="2400" dirty="0" err="1"/>
              <a:t>ваготомией</a:t>
            </a:r>
            <a:r>
              <a:rPr lang="ru-RU" sz="2400" dirty="0"/>
              <a:t>;</a:t>
            </a:r>
            <a:br>
              <a:rPr lang="ru-RU" sz="2400" dirty="0"/>
            </a:br>
            <a:r>
              <a:rPr lang="ru-RU" sz="2400" dirty="0"/>
              <a:t>2.	</a:t>
            </a:r>
            <a:r>
              <a:rPr lang="ru-RU" sz="2400" dirty="0" err="1"/>
              <a:t>Пилородуоденотомия</a:t>
            </a:r>
            <a:r>
              <a:rPr lang="ru-RU" sz="2400" dirty="0"/>
              <a:t> с прошиванием язвы задней стенки, </a:t>
            </a:r>
            <a:r>
              <a:rPr lang="ru-RU" sz="2400" dirty="0" err="1"/>
              <a:t>пилоропластикой</a:t>
            </a:r>
            <a:r>
              <a:rPr lang="ru-RU" sz="2400" dirty="0"/>
              <a:t> по </a:t>
            </a:r>
            <a:r>
              <a:rPr lang="ru-RU" sz="2400" dirty="0" err="1"/>
              <a:t>Финнею</a:t>
            </a:r>
            <a:r>
              <a:rPr lang="ru-RU" sz="2400" dirty="0"/>
              <a:t> и стволовой </a:t>
            </a:r>
            <a:r>
              <a:rPr lang="ru-RU" sz="2400" dirty="0" err="1"/>
              <a:t>ваготомией</a:t>
            </a:r>
            <a:r>
              <a:rPr lang="ru-RU" sz="2400" dirty="0"/>
              <a:t>;</a:t>
            </a:r>
            <a:br>
              <a:rPr lang="ru-RU" sz="2400" dirty="0"/>
            </a:br>
            <a:r>
              <a:rPr lang="ru-RU" sz="2400" dirty="0"/>
              <a:t>3.	Резекция желудка;</a:t>
            </a:r>
            <a:br>
              <a:rPr lang="ru-RU" sz="2400" dirty="0"/>
            </a:br>
            <a:r>
              <a:rPr lang="ru-RU" sz="2400" dirty="0"/>
              <a:t>	У пациентов находящихся в критическом состоянии, возможно выполнение </a:t>
            </a:r>
            <a:r>
              <a:rPr lang="ru-RU" sz="2400" dirty="0" err="1"/>
              <a:t>гастро</a:t>
            </a:r>
            <a:r>
              <a:rPr lang="ru-RU" sz="2400" dirty="0"/>
              <a:t>(-</a:t>
            </a:r>
            <a:r>
              <a:rPr lang="ru-RU" sz="2400" dirty="0" err="1"/>
              <a:t>дуодено</a:t>
            </a:r>
            <a:r>
              <a:rPr lang="ru-RU" sz="2400" dirty="0"/>
              <a:t>)томии с прошиванием кровоточащего сосуда в дне язвы;</a:t>
            </a:r>
            <a:br>
              <a:rPr lang="ru-RU" sz="2400" dirty="0"/>
            </a:br>
            <a:endParaRPr lang="ru-RU" sz="2400" dirty="0"/>
          </a:p>
        </p:txBody>
      </p:sp>
    </p:spTree>
    <p:extLst>
      <p:ext uri="{BB962C8B-B14F-4D97-AF65-F5344CB8AC3E}">
        <p14:creationId xmlns:p14="http://schemas.microsoft.com/office/powerpoint/2010/main" val="16789116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856984" cy="6741368"/>
          </a:xfrm>
        </p:spPr>
        <p:txBody>
          <a:bodyPr/>
          <a:lstStyle/>
          <a:p>
            <a:r>
              <a:rPr lang="ru-RU" sz="2000" b="1" dirty="0"/>
              <a:t>Прогноз рецидива язвенного </a:t>
            </a:r>
            <a:r>
              <a:rPr lang="ru-RU" sz="2000" b="1" dirty="0" err="1"/>
              <a:t>гастродуоденального</a:t>
            </a:r>
            <a:r>
              <a:rPr lang="ru-RU" sz="2000" b="1" dirty="0"/>
              <a:t> кровотечения</a:t>
            </a:r>
            <a:br>
              <a:rPr lang="ru-RU" sz="2000" b="1" dirty="0"/>
            </a:br>
            <a:r>
              <a:rPr lang="ru-RU" sz="2000" dirty="0"/>
              <a:t/>
            </a:r>
            <a:br>
              <a:rPr lang="ru-RU" sz="2000" dirty="0"/>
            </a:br>
            <a:r>
              <a:rPr lang="ru-RU" sz="2000" dirty="0"/>
              <a:t>	Всех пациентов с язвенными </a:t>
            </a:r>
            <a:r>
              <a:rPr lang="ru-RU" sz="2000" dirty="0" err="1"/>
              <a:t>гастродуоденальными</a:t>
            </a:r>
            <a:r>
              <a:rPr lang="ru-RU" sz="2000" dirty="0"/>
              <a:t> кровотечениями рекомендовано стратифицировать по степени риска рецидива геморрагии;</a:t>
            </a:r>
            <a:br>
              <a:rPr lang="ru-RU" sz="2000" dirty="0"/>
            </a:br>
            <a:r>
              <a:rPr lang="ru-RU" sz="2000" dirty="0"/>
              <a:t>	Критериями высокого риска рецидива кровотечения являются клинические (тяжелая кровопотеря, коллапс в анамнезе, возраст больного, тяжелая сопутствующая патология) и лабораторные признаки (низкий уровень гемоглобина);</a:t>
            </a:r>
            <a:br>
              <a:rPr lang="ru-RU" sz="2000" dirty="0"/>
            </a:br>
            <a:r>
              <a:rPr lang="ru-RU" sz="2000" dirty="0"/>
              <a:t>	Эндоскопическими признаками высокого риска рецидива язвенного кровотечения являются кровотечения типа FIA-B, FIIA-B, а также глубина,  размеры и локализация язвы;</a:t>
            </a:r>
            <a:br>
              <a:rPr lang="ru-RU" sz="2000" dirty="0"/>
            </a:br>
            <a:r>
              <a:rPr lang="ru-RU" sz="2000" dirty="0"/>
              <a:t>	У пациентов с высоким риском рецидива кровотечения возможно выполнение срочного оперативного вмешательства (в течение 24 часов, после короткого предоперационной подготовки), направленного на предотвращение повторной геморрагии. Рекомендуемый объем срочных операций изложен в предыдущем разделе. Выполнение </a:t>
            </a:r>
            <a:r>
              <a:rPr lang="ru-RU" sz="2000" dirty="0" err="1"/>
              <a:t>гастро</a:t>
            </a:r>
            <a:r>
              <a:rPr lang="ru-RU" sz="2000" dirty="0"/>
              <a:t>(-</a:t>
            </a:r>
            <a:r>
              <a:rPr lang="ru-RU" sz="2000" dirty="0" err="1"/>
              <a:t>дуодено</a:t>
            </a:r>
            <a:r>
              <a:rPr lang="ru-RU" sz="2000" dirty="0"/>
              <a:t>)томии с прошивание кровоточащей язвы в срочном порядке не рекомендуется;</a:t>
            </a:r>
            <a:br>
              <a:rPr lang="ru-RU" sz="2000" dirty="0"/>
            </a:br>
            <a:endParaRPr lang="ru-RU" sz="2000" dirty="0"/>
          </a:p>
        </p:txBody>
      </p:sp>
    </p:spTree>
    <p:extLst>
      <p:ext uri="{BB962C8B-B14F-4D97-AF65-F5344CB8AC3E}">
        <p14:creationId xmlns:p14="http://schemas.microsoft.com/office/powerpoint/2010/main" val="307031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229600" cy="5256584"/>
          </a:xfrm>
        </p:spPr>
        <p:txBody>
          <a:bodyPr>
            <a:normAutofit fontScale="90000"/>
          </a:bodyPr>
          <a:lstStyle/>
          <a:p>
            <a:r>
              <a:rPr lang="ru-RU" sz="3200" dirty="0">
                <a:solidFill>
                  <a:schemeClr val="tx1"/>
                </a:solidFill>
              </a:rPr>
              <a:t>Доказательства   определённой   роли   </a:t>
            </a:r>
            <a:r>
              <a:rPr lang="ru-RU" sz="3200" dirty="0" err="1">
                <a:solidFill>
                  <a:schemeClr val="tx1"/>
                </a:solidFill>
              </a:rPr>
              <a:t>Helicobacter</a:t>
            </a:r>
            <a:r>
              <a:rPr lang="ru-RU" sz="3200" dirty="0">
                <a:solidFill>
                  <a:schemeClr val="tx1"/>
                </a:solidFill>
              </a:rPr>
              <a:t>   </a:t>
            </a:r>
            <a:r>
              <a:rPr lang="ru-RU" sz="3200" dirty="0" err="1">
                <a:solidFill>
                  <a:schemeClr val="tx1"/>
                </a:solidFill>
              </a:rPr>
              <a:t>pylori</a:t>
            </a:r>
            <a:r>
              <a:rPr lang="ru-RU" sz="3200" dirty="0">
                <a:solidFill>
                  <a:schemeClr val="tx1"/>
                </a:solidFill>
              </a:rPr>
              <a:t>   в   патогенезе </a:t>
            </a:r>
            <a:br>
              <a:rPr lang="ru-RU" sz="3200" dirty="0">
                <a:solidFill>
                  <a:schemeClr val="tx1"/>
                </a:solidFill>
              </a:rPr>
            </a:br>
            <a:r>
              <a:rPr lang="ru-RU" sz="3200" dirty="0">
                <a:solidFill>
                  <a:schemeClr val="tx1"/>
                </a:solidFill>
              </a:rPr>
              <a:t>язвенной  болезни  весьма  убедительны:  </a:t>
            </a:r>
            <a:r>
              <a:rPr lang="ru-RU" sz="3200" u="sng" dirty="0">
                <a:solidFill>
                  <a:schemeClr val="tx1"/>
                </a:solidFill>
              </a:rPr>
              <a:t>микроорганизм  выявляют  у  95-100% </a:t>
            </a:r>
            <a:r>
              <a:rPr lang="ru-RU" sz="3200" dirty="0">
                <a:solidFill>
                  <a:schemeClr val="tx1"/>
                </a:solidFill>
              </a:rPr>
              <a:t/>
            </a:r>
            <a:br>
              <a:rPr lang="ru-RU" sz="3200" dirty="0">
                <a:solidFill>
                  <a:schemeClr val="tx1"/>
                </a:solidFill>
              </a:rPr>
            </a:br>
            <a:r>
              <a:rPr lang="ru-RU" sz="3200" dirty="0">
                <a:solidFill>
                  <a:schemeClr val="tx1"/>
                </a:solidFill>
              </a:rPr>
              <a:t>пациентов с язвами двенадцатиперстной кишки и у 75-85% пациентов с язвами </a:t>
            </a:r>
            <a:br>
              <a:rPr lang="ru-RU" sz="3200" dirty="0">
                <a:solidFill>
                  <a:schemeClr val="tx1"/>
                </a:solidFill>
              </a:rPr>
            </a:br>
            <a:r>
              <a:rPr lang="ru-RU" sz="3200" dirty="0">
                <a:solidFill>
                  <a:schemeClr val="tx1"/>
                </a:solidFill>
              </a:rPr>
              <a:t>желудка.  С  другой  стороны,  язва  развивается  только  у  15-20%  носителей </a:t>
            </a:r>
            <a:br>
              <a:rPr lang="ru-RU" sz="3200" dirty="0">
                <a:solidFill>
                  <a:schemeClr val="tx1"/>
                </a:solidFill>
              </a:rPr>
            </a:br>
            <a:r>
              <a:rPr lang="ru-RU" sz="3200" dirty="0" err="1">
                <a:solidFill>
                  <a:schemeClr val="tx1"/>
                </a:solidFill>
              </a:rPr>
              <a:t>Helicobacter</a:t>
            </a:r>
            <a:r>
              <a:rPr lang="ru-RU" sz="3200" dirty="0">
                <a:solidFill>
                  <a:schemeClr val="tx1"/>
                </a:solidFill>
              </a:rPr>
              <a:t> </a:t>
            </a:r>
            <a:r>
              <a:rPr lang="ru-RU" sz="3200" dirty="0" err="1">
                <a:solidFill>
                  <a:schemeClr val="tx1"/>
                </a:solidFill>
              </a:rPr>
              <a:t>pylori</a:t>
            </a:r>
            <a:r>
              <a:rPr lang="ru-RU" sz="3200" dirty="0">
                <a:solidFill>
                  <a:schemeClr val="tx1"/>
                </a:solidFill>
              </a:rPr>
              <a:t>, что свидетельствует об участии других факторов</a:t>
            </a:r>
          </a:p>
        </p:txBody>
      </p:sp>
    </p:spTree>
    <p:extLst>
      <p:ext uri="{BB962C8B-B14F-4D97-AF65-F5344CB8AC3E}">
        <p14:creationId xmlns:p14="http://schemas.microsoft.com/office/powerpoint/2010/main" val="23413008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568952" cy="5832648"/>
          </a:xfrm>
        </p:spPr>
        <p:txBody>
          <a:bodyPr/>
          <a:lstStyle/>
          <a:p>
            <a:r>
              <a:rPr lang="ru-RU" sz="2400" b="1" i="1" u="sng" dirty="0"/>
              <a:t>Клинические рекомендации по ведению  больных с рецидивом кровотечения</a:t>
            </a:r>
            <a:r>
              <a:rPr lang="ru-RU" sz="2400" dirty="0"/>
              <a:t/>
            </a:r>
            <a:br>
              <a:rPr lang="ru-RU" sz="2400" dirty="0"/>
            </a:br>
            <a:r>
              <a:rPr lang="ru-RU" sz="2400" dirty="0"/>
              <a:t/>
            </a:r>
            <a:br>
              <a:rPr lang="ru-RU" sz="2400" dirty="0"/>
            </a:br>
            <a:r>
              <a:rPr lang="ru-RU" sz="2400" dirty="0"/>
              <a:t>	Под рецидивом язвенного кровотечения понимается его возобновление после спонтанной или эндоскопической остановки, что оценивается по известным клиническим, лабораторным и эндоскопическим данным;</a:t>
            </a:r>
            <a:br>
              <a:rPr lang="ru-RU" sz="2400" dirty="0"/>
            </a:br>
            <a:r>
              <a:rPr lang="ru-RU" sz="2400" dirty="0"/>
              <a:t/>
            </a:r>
            <a:br>
              <a:rPr lang="ru-RU" sz="2400" dirty="0"/>
            </a:br>
            <a:r>
              <a:rPr lang="ru-RU" sz="2400" dirty="0"/>
              <a:t>	Возможными лечебными мероприятиями при рецидиве кровотечения являются:</a:t>
            </a:r>
            <a:br>
              <a:rPr lang="ru-RU" sz="2400" dirty="0"/>
            </a:br>
            <a:r>
              <a:rPr lang="ru-RU" sz="2400" dirty="0"/>
              <a:t>1.	Повторный эндоскопический гемостаз;</a:t>
            </a:r>
            <a:br>
              <a:rPr lang="ru-RU" sz="2400" dirty="0"/>
            </a:br>
            <a:r>
              <a:rPr lang="ru-RU" sz="2400" dirty="0"/>
              <a:t>2.	</a:t>
            </a:r>
            <a:r>
              <a:rPr lang="ru-RU" sz="2400" dirty="0" err="1"/>
              <a:t>Чрезкожная</a:t>
            </a:r>
            <a:r>
              <a:rPr lang="ru-RU" sz="2400" dirty="0"/>
              <a:t> </a:t>
            </a:r>
            <a:r>
              <a:rPr lang="ru-RU" sz="2400" dirty="0" err="1"/>
              <a:t>эмболизация</a:t>
            </a:r>
            <a:r>
              <a:rPr lang="ru-RU" sz="2400" dirty="0"/>
              <a:t> артерий желудка и 12-перстной кишки;</a:t>
            </a:r>
            <a:br>
              <a:rPr lang="ru-RU" sz="2400" dirty="0"/>
            </a:br>
            <a:r>
              <a:rPr lang="ru-RU" sz="2400" dirty="0"/>
              <a:t>3.	Экстренная операция;</a:t>
            </a:r>
            <a:br>
              <a:rPr lang="ru-RU" sz="2400" dirty="0"/>
            </a:br>
            <a:endParaRPr lang="ru-RU" sz="2400" dirty="0"/>
          </a:p>
        </p:txBody>
      </p:sp>
    </p:spTree>
    <p:extLst>
      <p:ext uri="{BB962C8B-B14F-4D97-AF65-F5344CB8AC3E}">
        <p14:creationId xmlns:p14="http://schemas.microsoft.com/office/powerpoint/2010/main" val="23513237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2656"/>
            <a:ext cx="8712968" cy="6336704"/>
          </a:xfrm>
        </p:spPr>
        <p:txBody>
          <a:bodyPr/>
          <a:lstStyle/>
          <a:p>
            <a:r>
              <a:rPr lang="ru-RU" sz="2400" b="1" i="1" u="sng" dirty="0"/>
              <a:t>Клинические рекомендации по ведению больных с НПВП-ассоциированными кровотечениями</a:t>
            </a:r>
            <a:br>
              <a:rPr lang="ru-RU" sz="2400" b="1" i="1" u="sng" dirty="0"/>
            </a:br>
            <a:r>
              <a:rPr lang="ru-RU" sz="2400" dirty="0"/>
              <a:t/>
            </a:r>
            <a:br>
              <a:rPr lang="ru-RU" sz="2400" dirty="0"/>
            </a:br>
            <a:r>
              <a:rPr lang="ru-RU" sz="2400" dirty="0"/>
              <a:t>	Все пациенты, нуждающиеся в постоянном приеме НПВП, должны быть стратифицированы в зависимости от риска возникновения геморрагических осложнений;</a:t>
            </a:r>
            <a:br>
              <a:rPr lang="ru-RU" sz="2400" dirty="0"/>
            </a:br>
            <a:r>
              <a:rPr lang="ru-RU" sz="2400" dirty="0"/>
              <a:t>	При высоком риске развития кровотечений рекомендован перевод пациентов на селективные ингибиторы ЦОГ-2 в сочетании с постоянным приемом ингибиторов протонной помпы или </a:t>
            </a:r>
            <a:r>
              <a:rPr lang="ru-RU" sz="2400" dirty="0" err="1"/>
              <a:t>мизопростола</a:t>
            </a:r>
            <a:r>
              <a:rPr lang="ru-RU" sz="2400" dirty="0"/>
              <a:t>;</a:t>
            </a:r>
            <a:br>
              <a:rPr lang="ru-RU" sz="2400" dirty="0"/>
            </a:br>
            <a:r>
              <a:rPr lang="ru-RU" sz="2400" dirty="0"/>
              <a:t>	При развитии кровотечения прием НПВП должен быть прекращен (замена препаратами других групп). Рекомендовано сочетание эндоскопического и медикаментозного (ингибиторы протонной помпы) гемостаза;</a:t>
            </a:r>
            <a:br>
              <a:rPr lang="ru-RU" sz="2400" dirty="0"/>
            </a:br>
            <a:endParaRPr lang="ru-RU" sz="2400" dirty="0"/>
          </a:p>
        </p:txBody>
      </p:sp>
    </p:spTree>
    <p:extLst>
      <p:ext uri="{BB962C8B-B14F-4D97-AF65-F5344CB8AC3E}">
        <p14:creationId xmlns:p14="http://schemas.microsoft.com/office/powerpoint/2010/main" val="4788046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5580856"/>
          </a:xfrm>
        </p:spPr>
        <p:txBody>
          <a:bodyPr>
            <a:normAutofit/>
          </a:bodyPr>
          <a:lstStyle/>
          <a:p>
            <a:r>
              <a:rPr lang="ru-RU" sz="2800" dirty="0" err="1">
                <a:solidFill>
                  <a:srgbClr val="FF0000"/>
                </a:solidFill>
              </a:rPr>
              <a:t>Пенетрация</a:t>
            </a:r>
            <a:r>
              <a:rPr lang="ru-RU" sz="2800" dirty="0"/>
              <a:t>  желудочной  язвы  чаще  всего  происходит  в  малый  сальник </a:t>
            </a:r>
            <a:r>
              <a:rPr lang="ru-RU" sz="2800" dirty="0" smtClean="0"/>
              <a:t>или  </a:t>
            </a:r>
            <a:r>
              <a:rPr lang="ru-RU" sz="2800" dirty="0"/>
              <a:t>тело  поджелудочной  железы.  </a:t>
            </a:r>
          </a:p>
        </p:txBody>
      </p:sp>
    </p:spTree>
    <p:extLst>
      <p:ext uri="{BB962C8B-B14F-4D97-AF65-F5344CB8AC3E}">
        <p14:creationId xmlns:p14="http://schemas.microsoft.com/office/powerpoint/2010/main" val="20128965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084912"/>
          </a:xfrm>
        </p:spPr>
        <p:txBody>
          <a:bodyPr>
            <a:normAutofit/>
          </a:bodyPr>
          <a:lstStyle/>
          <a:p>
            <a:r>
              <a:rPr lang="ru-RU" sz="3200" dirty="0">
                <a:solidFill>
                  <a:srgbClr val="FF0000"/>
                </a:solidFill>
              </a:rPr>
              <a:t>Перфорация</a:t>
            </a:r>
            <a:r>
              <a:rPr lang="ru-RU" sz="3200" dirty="0"/>
              <a:t> </a:t>
            </a:r>
            <a:r>
              <a:rPr lang="ru-RU" sz="3200" dirty="0" smtClean="0"/>
              <a:t/>
            </a:r>
            <a:br>
              <a:rPr lang="ru-RU" sz="3200" dirty="0" smtClean="0"/>
            </a:br>
            <a:r>
              <a:rPr lang="ru-RU" sz="3200" dirty="0" smtClean="0"/>
              <a:t>язв </a:t>
            </a:r>
            <a:r>
              <a:rPr lang="ru-RU" sz="3200" dirty="0"/>
              <a:t>желудка </a:t>
            </a:r>
            <a:r>
              <a:rPr lang="ru-RU" sz="3200" dirty="0" smtClean="0"/>
              <a:t>- </a:t>
            </a:r>
            <a:r>
              <a:rPr lang="ru-RU" sz="3200" dirty="0"/>
              <a:t>редкое осложнение язвенной болезни. </a:t>
            </a:r>
            <a:br>
              <a:rPr lang="ru-RU" sz="3200" dirty="0"/>
            </a:br>
            <a:r>
              <a:rPr lang="ru-RU" sz="3200" dirty="0"/>
              <a:t>Эти   язвы,   как   правило,   локализуются   в   </a:t>
            </a:r>
            <a:r>
              <a:rPr lang="ru-RU" sz="3200" dirty="0" err="1"/>
              <a:t>антральном</a:t>
            </a:r>
            <a:r>
              <a:rPr lang="ru-RU" sz="3200" dirty="0"/>
              <a:t>   отделе   желудка, </a:t>
            </a:r>
            <a:r>
              <a:rPr lang="ru-RU" sz="3200" dirty="0" smtClean="0"/>
              <a:t>непосредственно  </a:t>
            </a:r>
            <a:r>
              <a:rPr lang="ru-RU" sz="3200" dirty="0"/>
              <a:t>у  привратника.  Поэтому  тактика  хирургического  лечения </a:t>
            </a:r>
            <a:br>
              <a:rPr lang="ru-RU" sz="3200" dirty="0"/>
            </a:br>
            <a:r>
              <a:rPr lang="ru-RU" sz="3200" dirty="0" err="1"/>
              <a:t>перфоративных</a:t>
            </a:r>
            <a:r>
              <a:rPr lang="ru-RU" sz="3200" dirty="0"/>
              <a:t>  язв  желудка  соответствует  тактике  при  </a:t>
            </a:r>
            <a:r>
              <a:rPr lang="ru-RU" sz="3200" dirty="0" err="1"/>
              <a:t>перфоративных</a:t>
            </a:r>
            <a:r>
              <a:rPr lang="ru-RU" sz="3200" dirty="0"/>
              <a:t>  язвах </a:t>
            </a:r>
            <a:br>
              <a:rPr lang="ru-RU" sz="3200" dirty="0"/>
            </a:br>
            <a:r>
              <a:rPr lang="ru-RU" sz="3200" dirty="0"/>
              <a:t>двенадцатиперстной </a:t>
            </a:r>
            <a:r>
              <a:rPr lang="ru-RU" sz="3200" dirty="0" smtClean="0"/>
              <a:t>кишки.</a:t>
            </a:r>
            <a:endParaRPr lang="ru-RU" sz="3200" dirty="0"/>
          </a:p>
        </p:txBody>
      </p:sp>
    </p:spTree>
    <p:extLst>
      <p:ext uri="{BB962C8B-B14F-4D97-AF65-F5344CB8AC3E}">
        <p14:creationId xmlns:p14="http://schemas.microsoft.com/office/powerpoint/2010/main" val="11929021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156920"/>
          </a:xfrm>
        </p:spPr>
        <p:txBody>
          <a:bodyPr>
            <a:normAutofit/>
          </a:bodyPr>
          <a:lstStyle/>
          <a:p>
            <a:r>
              <a:rPr lang="ru-RU" sz="3200" dirty="0">
                <a:solidFill>
                  <a:srgbClr val="FF0000"/>
                </a:solidFill>
              </a:rPr>
              <a:t>Ранние послеоперационные осложнения</a:t>
            </a:r>
            <a:r>
              <a:rPr lang="ru-RU" sz="3200" dirty="0"/>
              <a:t>. </a:t>
            </a:r>
            <a:br>
              <a:rPr lang="ru-RU" sz="3200" dirty="0"/>
            </a:br>
            <a:r>
              <a:rPr lang="ru-RU" sz="3200" u="sng" dirty="0">
                <a:solidFill>
                  <a:schemeClr val="tx1"/>
                </a:solidFill>
              </a:rPr>
              <a:t>Несостоятельность  швов  культи  двенадцатиперстной  кишки  </a:t>
            </a:r>
            <a:r>
              <a:rPr lang="ru-RU" sz="3200" dirty="0">
                <a:solidFill>
                  <a:schemeClr val="tx1"/>
                </a:solidFill>
              </a:rPr>
              <a:t>является </a:t>
            </a:r>
            <a:r>
              <a:rPr lang="ru-RU" sz="3200" dirty="0" smtClean="0">
                <a:solidFill>
                  <a:schemeClr val="tx1"/>
                </a:solidFill>
              </a:rPr>
              <a:t>наиболее   </a:t>
            </a:r>
            <a:r>
              <a:rPr lang="ru-RU" sz="3200" dirty="0">
                <a:solidFill>
                  <a:schemeClr val="tx1"/>
                </a:solidFill>
              </a:rPr>
              <a:t>тяжёлым   и   частым   (встречается   в   среднем   у   3%   больных) </a:t>
            </a:r>
            <a:r>
              <a:rPr lang="ru-RU" sz="3200" dirty="0" smtClean="0">
                <a:solidFill>
                  <a:schemeClr val="tx1"/>
                </a:solidFill>
              </a:rPr>
              <a:t>осложнением</a:t>
            </a:r>
            <a:r>
              <a:rPr lang="ru-RU" sz="3200" dirty="0">
                <a:solidFill>
                  <a:schemeClr val="tx1"/>
                </a:solidFill>
              </a:rPr>
              <a:t>,  занимающим  первое  место  среди  причин </a:t>
            </a:r>
            <a:r>
              <a:rPr lang="ru-RU" sz="3200" dirty="0" smtClean="0">
                <a:solidFill>
                  <a:schemeClr val="tx1"/>
                </a:solidFill>
              </a:rPr>
              <a:t>летальности  </a:t>
            </a:r>
            <a:r>
              <a:rPr lang="ru-RU" sz="3200" dirty="0">
                <a:solidFill>
                  <a:schemeClr val="tx1"/>
                </a:solidFill>
              </a:rPr>
              <a:t>после </a:t>
            </a:r>
            <a:r>
              <a:rPr lang="ru-RU" sz="3200" dirty="0" smtClean="0">
                <a:solidFill>
                  <a:schemeClr val="tx1"/>
                </a:solidFill>
              </a:rPr>
              <a:t>резекций     </a:t>
            </a:r>
            <a:r>
              <a:rPr lang="ru-RU" sz="3200" dirty="0">
                <a:solidFill>
                  <a:schemeClr val="tx1"/>
                </a:solidFill>
              </a:rPr>
              <a:t>желудка,     выполненных     по     поводу     язвенной     болезни.     </a:t>
            </a:r>
          </a:p>
        </p:txBody>
      </p:sp>
    </p:spTree>
    <p:extLst>
      <p:ext uri="{BB962C8B-B14F-4D97-AF65-F5344CB8AC3E}">
        <p14:creationId xmlns:p14="http://schemas.microsoft.com/office/powerpoint/2010/main" val="68349338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4968552"/>
          </a:xfrm>
        </p:spPr>
        <p:txBody>
          <a:bodyPr>
            <a:normAutofit/>
          </a:bodyPr>
          <a:lstStyle/>
          <a:p>
            <a:r>
              <a:rPr lang="ru-RU" sz="2800" dirty="0"/>
              <a:t>Частота  </a:t>
            </a:r>
            <a:r>
              <a:rPr lang="ru-RU" sz="2800" i="1" dirty="0">
                <a:solidFill>
                  <a:srgbClr val="FF0000"/>
                </a:solidFill>
              </a:rPr>
              <a:t>послеоперационного  панкреатита  </a:t>
            </a:r>
            <a:r>
              <a:rPr lang="ru-RU" sz="2800" dirty="0"/>
              <a:t>после  резекции  желудка  и </a:t>
            </a:r>
            <a:r>
              <a:rPr lang="ru-RU" sz="2800" dirty="0" smtClean="0"/>
              <a:t>ваготомии   </a:t>
            </a:r>
            <a:r>
              <a:rPr lang="ru-RU" sz="2800" dirty="0"/>
              <a:t>достигает   6%   наблюдений.   </a:t>
            </a:r>
          </a:p>
        </p:txBody>
      </p:sp>
    </p:spTree>
    <p:extLst>
      <p:ext uri="{BB962C8B-B14F-4D97-AF65-F5344CB8AC3E}">
        <p14:creationId xmlns:p14="http://schemas.microsoft.com/office/powerpoint/2010/main" val="90431800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6084912"/>
          </a:xfrm>
        </p:spPr>
        <p:txBody>
          <a:bodyPr>
            <a:normAutofit/>
          </a:bodyPr>
          <a:lstStyle/>
          <a:p>
            <a:r>
              <a:rPr lang="ru-RU" sz="3200" b="1" dirty="0">
                <a:solidFill>
                  <a:srgbClr val="FF0000"/>
                </a:solidFill>
              </a:rPr>
              <a:t>Кровотечение</a:t>
            </a:r>
            <a:r>
              <a:rPr lang="ru-RU" sz="3200" dirty="0"/>
              <a:t> в свободную брюшную полость или в просвет </a:t>
            </a:r>
            <a:r>
              <a:rPr lang="ru-RU" sz="3200" dirty="0" smtClean="0"/>
              <a:t>желудочно-кишечного  </a:t>
            </a:r>
            <a:r>
              <a:rPr lang="ru-RU" sz="3200" dirty="0"/>
              <a:t>тракта  отмечается  у  2%  пациентов.  </a:t>
            </a:r>
          </a:p>
        </p:txBody>
      </p:sp>
    </p:spTree>
    <p:extLst>
      <p:ext uri="{BB962C8B-B14F-4D97-AF65-F5344CB8AC3E}">
        <p14:creationId xmlns:p14="http://schemas.microsoft.com/office/powerpoint/2010/main" val="332771415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5940896"/>
          </a:xfrm>
        </p:spPr>
        <p:txBody>
          <a:bodyPr>
            <a:normAutofit fontScale="90000"/>
          </a:bodyPr>
          <a:lstStyle/>
          <a:p>
            <a:r>
              <a:rPr lang="ru-RU" dirty="0">
                <a:solidFill>
                  <a:srgbClr val="FF0000"/>
                </a:solidFill>
              </a:rPr>
              <a:t>Моторно-эвакуаторные нарушения культи желудка</a:t>
            </a:r>
            <a:r>
              <a:rPr lang="ru-RU" dirty="0"/>
              <a:t>. Моторная активность </a:t>
            </a:r>
            <a:br>
              <a:rPr lang="ru-RU" dirty="0"/>
            </a:br>
            <a:r>
              <a:rPr lang="ru-RU" dirty="0"/>
              <a:t>желудка    угнетается    в    результате    операционной    травмы,    ваготомии, </a:t>
            </a:r>
            <a:br>
              <a:rPr lang="ru-RU" dirty="0"/>
            </a:br>
            <a:r>
              <a:rPr lang="ru-RU" dirty="0"/>
              <a:t>выраженных вводно-электролитных расстройств, а также при развитии других </a:t>
            </a:r>
            <a:r>
              <a:rPr lang="ru-RU" dirty="0" smtClean="0"/>
              <a:t>послеоперационных   </a:t>
            </a:r>
            <a:r>
              <a:rPr lang="ru-RU" dirty="0"/>
              <a:t>осложнений   –   острого  </a:t>
            </a:r>
            <a:r>
              <a:rPr lang="ru-RU" dirty="0" smtClean="0"/>
              <a:t>панкреатита</a:t>
            </a:r>
            <a:r>
              <a:rPr lang="ru-RU" dirty="0"/>
              <a:t>,   воспалительных </a:t>
            </a:r>
            <a:r>
              <a:rPr lang="ru-RU" dirty="0" smtClean="0"/>
              <a:t>инфильтратов </a:t>
            </a:r>
            <a:r>
              <a:rPr lang="ru-RU" dirty="0"/>
              <a:t>и абсцессов брюшной полости</a:t>
            </a:r>
          </a:p>
        </p:txBody>
      </p:sp>
    </p:spTree>
    <p:extLst>
      <p:ext uri="{BB962C8B-B14F-4D97-AF65-F5344CB8AC3E}">
        <p14:creationId xmlns:p14="http://schemas.microsoft.com/office/powerpoint/2010/main" val="39176311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5760640"/>
          </a:xfrm>
        </p:spPr>
        <p:txBody>
          <a:bodyPr>
            <a:normAutofit/>
          </a:bodyPr>
          <a:lstStyle/>
          <a:p>
            <a:r>
              <a:rPr lang="ru-RU" sz="2800" dirty="0"/>
              <a:t>Из  </a:t>
            </a:r>
            <a:r>
              <a:rPr lang="ru-RU" sz="2800" dirty="0">
                <a:solidFill>
                  <a:srgbClr val="FF0000"/>
                </a:solidFill>
              </a:rPr>
              <a:t>гнойно-септических  осложнений</a:t>
            </a:r>
            <a:r>
              <a:rPr lang="ru-RU" sz="2800" dirty="0"/>
              <a:t>,  возникающих  после  операций  на </a:t>
            </a:r>
            <a:r>
              <a:rPr lang="ru-RU" sz="2800" dirty="0" smtClean="0"/>
              <a:t>желудке </a:t>
            </a:r>
            <a:r>
              <a:rPr lang="ru-RU" sz="2800" dirty="0"/>
              <a:t>и двенадцатиперстной кишке, характерными являются </a:t>
            </a:r>
            <a:r>
              <a:rPr lang="ru-RU" sz="2800" dirty="0" err="1"/>
              <a:t>подпечёночные</a:t>
            </a:r>
            <a:r>
              <a:rPr lang="ru-RU" sz="2800" dirty="0"/>
              <a:t> </a:t>
            </a:r>
            <a:br>
              <a:rPr lang="ru-RU" sz="2800" dirty="0"/>
            </a:br>
            <a:r>
              <a:rPr lang="ru-RU" sz="2800" dirty="0"/>
              <a:t>и  </a:t>
            </a:r>
            <a:r>
              <a:rPr lang="ru-RU" sz="2800" dirty="0" err="1"/>
              <a:t>поддиафрагмальные</a:t>
            </a:r>
            <a:r>
              <a:rPr lang="ru-RU" sz="2800" dirty="0"/>
              <a:t>  абсцессы.  </a:t>
            </a:r>
          </a:p>
        </p:txBody>
      </p:sp>
    </p:spTree>
    <p:extLst>
      <p:ext uri="{BB962C8B-B14F-4D97-AF65-F5344CB8AC3E}">
        <p14:creationId xmlns:p14="http://schemas.microsoft.com/office/powerpoint/2010/main" val="188890858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976664"/>
          </a:xfrm>
        </p:spPr>
        <p:txBody>
          <a:bodyPr>
            <a:normAutofit fontScale="90000"/>
          </a:bodyPr>
          <a:lstStyle/>
          <a:p>
            <a:r>
              <a:rPr lang="ru-RU" dirty="0"/>
              <a:t> </a:t>
            </a:r>
            <a:r>
              <a:rPr lang="ru-RU" sz="3600" dirty="0">
                <a:solidFill>
                  <a:srgbClr val="FF0000"/>
                </a:solidFill>
              </a:rPr>
              <a:t>Отдалённые послеоперационные осложнения. </a:t>
            </a:r>
            <a:br>
              <a:rPr lang="ru-RU" sz="3600" dirty="0">
                <a:solidFill>
                  <a:srgbClr val="FF0000"/>
                </a:solidFill>
              </a:rPr>
            </a:br>
            <a:r>
              <a:rPr lang="ru-RU" sz="3600" dirty="0">
                <a:solidFill>
                  <a:srgbClr val="FF0000"/>
                </a:solidFill>
              </a:rPr>
              <a:t>Рецидив  язвы.  </a:t>
            </a:r>
            <a:r>
              <a:rPr lang="ru-RU" sz="3600" dirty="0"/>
              <a:t>Частота  рецидивов  язвенной  болезни  после  операции </a:t>
            </a:r>
            <a:br>
              <a:rPr lang="ru-RU" sz="3600" dirty="0"/>
            </a:br>
            <a:r>
              <a:rPr lang="ru-RU" sz="3600" dirty="0"/>
              <a:t>составляет 3-10% при язве двенадцатиперстной кишки и 2% при язве желудка. </a:t>
            </a:r>
            <a:br>
              <a:rPr lang="ru-RU" sz="3600" dirty="0"/>
            </a:br>
            <a:r>
              <a:rPr lang="ru-RU" sz="3600" dirty="0"/>
              <a:t>После ваготомии с </a:t>
            </a:r>
            <a:r>
              <a:rPr lang="ru-RU" sz="3600" dirty="0" err="1"/>
              <a:t>пилоропластикой</a:t>
            </a:r>
            <a:r>
              <a:rPr lang="ru-RU" sz="3600" dirty="0"/>
              <a:t> и селективной проксимальной ваготомии </a:t>
            </a:r>
            <a:r>
              <a:rPr lang="ru-RU" sz="3600" dirty="0" smtClean="0"/>
              <a:t>рецидивы </a:t>
            </a:r>
            <a:r>
              <a:rPr lang="ru-RU" sz="3600" dirty="0"/>
              <a:t>бывают чаще, чем после ваготомии с резекцией антрального отдела </a:t>
            </a:r>
            <a:r>
              <a:rPr lang="ru-RU" sz="3600" dirty="0" smtClean="0"/>
              <a:t>желудка</a:t>
            </a:r>
            <a:endParaRPr lang="ru-RU" sz="3600" dirty="0"/>
          </a:p>
        </p:txBody>
      </p:sp>
    </p:spTree>
    <p:extLst>
      <p:ext uri="{BB962C8B-B14F-4D97-AF65-F5344CB8AC3E}">
        <p14:creationId xmlns:p14="http://schemas.microsoft.com/office/powerpoint/2010/main" val="4208954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5976664"/>
          </a:xfrm>
        </p:spPr>
        <p:txBody>
          <a:bodyPr>
            <a:normAutofit fontScale="90000"/>
          </a:bodyPr>
          <a:lstStyle/>
          <a:p>
            <a:r>
              <a:rPr lang="ru-RU" sz="3400" dirty="0" smtClean="0">
                <a:solidFill>
                  <a:srgbClr val="FF0000"/>
                </a:solidFill>
              </a:rPr>
              <a:t>Эпидемиология</a:t>
            </a:r>
            <a:br>
              <a:rPr lang="ru-RU" sz="3400" dirty="0" smtClean="0">
                <a:solidFill>
                  <a:srgbClr val="FF0000"/>
                </a:solidFill>
              </a:rPr>
            </a:br>
            <a:r>
              <a:rPr lang="ru-RU" dirty="0" smtClean="0">
                <a:solidFill>
                  <a:schemeClr val="tx1"/>
                </a:solidFill>
              </a:rPr>
              <a:t>Распространённость  </a:t>
            </a:r>
            <a:r>
              <a:rPr lang="ru-RU" dirty="0">
                <a:solidFill>
                  <a:schemeClr val="tx1"/>
                </a:solidFill>
              </a:rPr>
              <a:t>носительства  </a:t>
            </a:r>
            <a:r>
              <a:rPr lang="ru-RU" dirty="0" err="1">
                <a:solidFill>
                  <a:schemeClr val="tx1"/>
                </a:solidFill>
              </a:rPr>
              <a:t>Helicobacter</a:t>
            </a:r>
            <a:r>
              <a:rPr lang="ru-RU" dirty="0">
                <a:solidFill>
                  <a:schemeClr val="tx1"/>
                </a:solidFill>
              </a:rPr>
              <a:t>  </a:t>
            </a:r>
            <a:r>
              <a:rPr lang="ru-RU" dirty="0" err="1">
                <a:solidFill>
                  <a:schemeClr val="tx1"/>
                </a:solidFill>
              </a:rPr>
              <a:t>pylori</a:t>
            </a:r>
            <a:r>
              <a:rPr lang="ru-RU" dirty="0">
                <a:solidFill>
                  <a:schemeClr val="tx1"/>
                </a:solidFill>
              </a:rPr>
              <a:t>  у </a:t>
            </a:r>
            <a:r>
              <a:rPr lang="ru-RU" dirty="0" smtClean="0">
                <a:solidFill>
                  <a:schemeClr val="tx1"/>
                </a:solidFill>
              </a:rPr>
              <a:t>здоровых   </a:t>
            </a:r>
            <a:r>
              <a:rPr lang="ru-RU" dirty="0">
                <a:solidFill>
                  <a:schemeClr val="tx1"/>
                </a:solidFill>
              </a:rPr>
              <a:t>людей   старше   30   лет   составляет   около   10%,   увеличиваясь   с </a:t>
            </a:r>
            <a:r>
              <a:rPr lang="ru-RU" dirty="0" smtClean="0">
                <a:solidFill>
                  <a:schemeClr val="tx1"/>
                </a:solidFill>
              </a:rPr>
              <a:t>возрастом</a:t>
            </a:r>
            <a:r>
              <a:rPr lang="ru-RU" dirty="0">
                <a:solidFill>
                  <a:schemeClr val="tx1"/>
                </a:solidFill>
              </a:rPr>
              <a:t>. В развивающихся странах заражение бактерией обычно происходит </a:t>
            </a:r>
            <a:br>
              <a:rPr lang="ru-RU" dirty="0">
                <a:solidFill>
                  <a:schemeClr val="tx1"/>
                </a:solidFill>
              </a:rPr>
            </a:br>
            <a:r>
              <a:rPr lang="ru-RU" dirty="0">
                <a:solidFill>
                  <a:schemeClr val="tx1"/>
                </a:solidFill>
              </a:rPr>
              <a:t>в  детстве.  Частота  инфицирования  возрастает  в  низших  слоях  населения,  в </a:t>
            </a:r>
            <a:r>
              <a:rPr lang="ru-RU" dirty="0" smtClean="0">
                <a:solidFill>
                  <a:schemeClr val="tx1"/>
                </a:solidFill>
              </a:rPr>
              <a:t>местах </a:t>
            </a:r>
            <a:r>
              <a:rPr lang="ru-RU" dirty="0">
                <a:solidFill>
                  <a:schemeClr val="tx1"/>
                </a:solidFill>
              </a:rPr>
              <a:t>лишения свободы, среди африканцев и латиноамериканцев</a:t>
            </a:r>
          </a:p>
        </p:txBody>
      </p:sp>
    </p:spTree>
    <p:extLst>
      <p:ext uri="{BB962C8B-B14F-4D97-AF65-F5344CB8AC3E}">
        <p14:creationId xmlns:p14="http://schemas.microsoft.com/office/powerpoint/2010/main" val="32767541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36712"/>
            <a:ext cx="8229600" cy="4392488"/>
          </a:xfrm>
        </p:spPr>
        <p:txBody>
          <a:bodyPr>
            <a:normAutofit fontScale="90000"/>
          </a:bodyPr>
          <a:lstStyle/>
          <a:p>
            <a:r>
              <a:rPr lang="ru-RU" sz="2800" u="sng" dirty="0"/>
              <a:t>Методика инсулинового теста</a:t>
            </a:r>
            <a:r>
              <a:rPr lang="ru-RU" sz="2800" dirty="0"/>
              <a:t>. После введения зонда в желудок в течение </a:t>
            </a:r>
            <a:r>
              <a:rPr lang="ru-RU" sz="2800" dirty="0" smtClean="0"/>
              <a:t>часа  </a:t>
            </a:r>
            <a:r>
              <a:rPr lang="ru-RU" sz="2800" dirty="0" err="1"/>
              <a:t>аспирируют</a:t>
            </a:r>
            <a:r>
              <a:rPr lang="ru-RU" sz="2800" dirty="0"/>
              <a:t>  его  содержимое.  Затем  внутривенно  вводят  инсулин  из </a:t>
            </a:r>
            <a:r>
              <a:rPr lang="ru-RU" sz="2800" dirty="0" smtClean="0"/>
              <a:t>расчёта </a:t>
            </a:r>
            <a:r>
              <a:rPr lang="ru-RU" sz="2800" dirty="0"/>
              <a:t>2 </a:t>
            </a:r>
            <a:r>
              <a:rPr lang="ru-RU" sz="2800" dirty="0" err="1"/>
              <a:t>Ед</a:t>
            </a:r>
            <a:r>
              <a:rPr lang="ru-RU" sz="2800" dirty="0"/>
              <a:t>/10 кг веса больного. Сравнительному анализу подлежит базальная </a:t>
            </a:r>
            <a:r>
              <a:rPr lang="ru-RU" sz="2800" dirty="0" smtClean="0"/>
              <a:t>секреция   </a:t>
            </a:r>
            <a:r>
              <a:rPr lang="ru-RU" sz="2800" dirty="0"/>
              <a:t>и   содержимое   желудка,   </a:t>
            </a:r>
            <a:r>
              <a:rPr lang="ru-RU" sz="2800" dirty="0" err="1"/>
              <a:t>аспирированное</a:t>
            </a:r>
            <a:r>
              <a:rPr lang="ru-RU" sz="2800" dirty="0"/>
              <a:t>   в   течение   3-го   часа </a:t>
            </a:r>
            <a:r>
              <a:rPr lang="ru-RU" sz="2800" dirty="0" smtClean="0"/>
              <a:t>исследования </a:t>
            </a:r>
            <a:r>
              <a:rPr lang="ru-RU" sz="2800" dirty="0"/>
              <a:t>– 2 порции, собранные в отдельные градуированные колбы (по 30 </a:t>
            </a:r>
            <a:r>
              <a:rPr lang="ru-RU" sz="2800" dirty="0" smtClean="0"/>
              <a:t>минут </a:t>
            </a:r>
            <a:r>
              <a:rPr lang="ru-RU" sz="2800" dirty="0"/>
              <a:t>в каждую)</a:t>
            </a:r>
          </a:p>
        </p:txBody>
      </p:sp>
    </p:spTree>
    <p:extLst>
      <p:ext uri="{BB962C8B-B14F-4D97-AF65-F5344CB8AC3E}">
        <p14:creationId xmlns:p14="http://schemas.microsoft.com/office/powerpoint/2010/main" val="18218870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060848"/>
            <a:ext cx="7125113" cy="924475"/>
          </a:xfrm>
        </p:spPr>
        <p:txBody>
          <a:bodyPr/>
          <a:lstStyle/>
          <a:p>
            <a:r>
              <a:rPr lang="ru-RU" dirty="0" smtClean="0"/>
              <a:t>ПОСТГАСТРОРЕЗЕКЦИОННЫЕ синдромы</a:t>
            </a:r>
            <a:endParaRPr lang="ru-RU" dirty="0"/>
          </a:p>
        </p:txBody>
      </p:sp>
    </p:spTree>
    <p:extLst>
      <p:ext uri="{BB962C8B-B14F-4D97-AF65-F5344CB8AC3E}">
        <p14:creationId xmlns:p14="http://schemas.microsoft.com/office/powerpoint/2010/main" val="16608058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250"/>
            <a:ext cx="7416824" cy="590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3018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063" y="609600"/>
            <a:ext cx="7126287" cy="564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2824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620416"/>
          </a:xfrm>
        </p:spPr>
        <p:txBody>
          <a:bodyPr>
            <a:normAutofit/>
          </a:bodyPr>
          <a:lstStyle/>
          <a:p>
            <a:r>
              <a:rPr lang="ru-RU" sz="3200" dirty="0">
                <a:solidFill>
                  <a:srgbClr val="FF0000"/>
                </a:solidFill>
              </a:rPr>
              <a:t>Синдром  приводящей  петли</a:t>
            </a:r>
            <a:r>
              <a:rPr lang="ru-RU" sz="3200" dirty="0"/>
              <a:t>.  </a:t>
            </a:r>
            <a:r>
              <a:rPr lang="ru-RU" sz="2000" dirty="0"/>
              <a:t>После  резекции  желудка  по  </a:t>
            </a:r>
            <a:r>
              <a:rPr lang="ru-RU" sz="2000" dirty="0" err="1"/>
              <a:t>Бильрот</a:t>
            </a:r>
            <a:r>
              <a:rPr lang="ru-RU" sz="2000" dirty="0"/>
              <a:t>-II </a:t>
            </a:r>
            <a:r>
              <a:rPr lang="ru-RU" sz="2000" dirty="0" smtClean="0"/>
              <a:t>иногда       </a:t>
            </a:r>
            <a:r>
              <a:rPr lang="ru-RU" sz="2000" dirty="0"/>
              <a:t>развивается       частичная       обструкция       приводящей       петли </a:t>
            </a:r>
            <a:br>
              <a:rPr lang="ru-RU" sz="2000" dirty="0"/>
            </a:br>
            <a:r>
              <a:rPr lang="ru-RU" sz="2000" dirty="0" err="1"/>
              <a:t>гастроеюноанастомоза</a:t>
            </a:r>
            <a:r>
              <a:rPr lang="ru-RU" sz="2000" dirty="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1" y="1844824"/>
            <a:ext cx="734372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465175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565400"/>
            <a:ext cx="84963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27088" y="765175"/>
            <a:ext cx="6375400" cy="1200150"/>
          </a:xfrm>
          <a:prstGeom prst="rect">
            <a:avLst/>
          </a:prstGeom>
          <a:noFill/>
        </p:spPr>
        <p:txBody>
          <a:bodyPr wrap="none">
            <a:spAutoFit/>
          </a:bodyPr>
          <a:lstStyle/>
          <a:p>
            <a:pPr>
              <a:defRPr/>
            </a:pPr>
            <a:r>
              <a:rPr lang="ru-RU" dirty="0">
                <a:solidFill>
                  <a:prstClr val="black"/>
                </a:solidFill>
              </a:rPr>
              <a:t>Операции при синдроме приводящей петли</a:t>
            </a:r>
          </a:p>
          <a:p>
            <a:pPr marL="342900" indent="-342900">
              <a:buFontTx/>
              <a:buAutoNum type="arabicPeriod"/>
              <a:defRPr/>
            </a:pPr>
            <a:r>
              <a:rPr lang="ru-RU" dirty="0">
                <a:solidFill>
                  <a:prstClr val="black"/>
                </a:solidFill>
              </a:rPr>
              <a:t>Подшивание к брюшине и капсуле поджелудочной железы</a:t>
            </a:r>
          </a:p>
          <a:p>
            <a:pPr marL="342900" indent="-342900">
              <a:buFontTx/>
              <a:buAutoNum type="arabicPeriod"/>
              <a:defRPr/>
            </a:pPr>
            <a:r>
              <a:rPr lang="ru-RU" dirty="0">
                <a:solidFill>
                  <a:prstClr val="black"/>
                </a:solidFill>
              </a:rPr>
              <a:t>Подшивание к малой кривизне</a:t>
            </a:r>
          </a:p>
          <a:p>
            <a:pPr marL="342900" indent="-342900">
              <a:buFontTx/>
              <a:buAutoNum type="arabicPeriod"/>
              <a:defRPr/>
            </a:pPr>
            <a:r>
              <a:rPr lang="ru-RU" dirty="0">
                <a:solidFill>
                  <a:prstClr val="black"/>
                </a:solidFill>
              </a:rPr>
              <a:t>Резекция большого сальника</a:t>
            </a:r>
          </a:p>
        </p:txBody>
      </p:sp>
    </p:spTree>
    <p:extLst>
      <p:ext uri="{BB962C8B-B14F-4D97-AF65-F5344CB8AC3E}">
        <p14:creationId xmlns:p14="http://schemas.microsoft.com/office/powerpoint/2010/main" val="5996772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325" y="423863"/>
            <a:ext cx="5467350" cy="601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p:cNvSpPr txBox="1">
            <a:spLocks noChangeArrowheads="1"/>
          </p:cNvSpPr>
          <p:nvPr/>
        </p:nvSpPr>
        <p:spPr bwMode="auto">
          <a:xfrm>
            <a:off x="1619250" y="6165850"/>
            <a:ext cx="2368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ru-RU" altLang="ru-RU" smtClean="0">
                <a:solidFill>
                  <a:prstClr val="black"/>
                </a:solidFill>
              </a:rPr>
              <a:t>Операция Бержерет</a:t>
            </a:r>
          </a:p>
        </p:txBody>
      </p:sp>
    </p:spTree>
    <p:extLst>
      <p:ext uri="{BB962C8B-B14F-4D97-AF65-F5344CB8AC3E}">
        <p14:creationId xmlns:p14="http://schemas.microsoft.com/office/powerpoint/2010/main" val="322497528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547688"/>
            <a:ext cx="5867400"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2"/>
          <p:cNvSpPr txBox="1">
            <a:spLocks noChangeArrowheads="1"/>
          </p:cNvSpPr>
          <p:nvPr/>
        </p:nvSpPr>
        <p:spPr bwMode="auto">
          <a:xfrm>
            <a:off x="1403350" y="5732463"/>
            <a:ext cx="177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ru-RU" altLang="ru-RU" smtClean="0">
                <a:solidFill>
                  <a:prstClr val="black"/>
                </a:solidFill>
              </a:rPr>
              <a:t>По Таннеру-Ру</a:t>
            </a:r>
          </a:p>
        </p:txBody>
      </p:sp>
    </p:spTree>
    <p:extLst>
      <p:ext uri="{BB962C8B-B14F-4D97-AF65-F5344CB8AC3E}">
        <p14:creationId xmlns:p14="http://schemas.microsoft.com/office/powerpoint/2010/main" val="174455111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23863"/>
            <a:ext cx="6400800" cy="601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2"/>
          <p:cNvSpPr txBox="1">
            <a:spLocks noChangeArrowheads="1"/>
          </p:cNvSpPr>
          <p:nvPr/>
        </p:nvSpPr>
        <p:spPr bwMode="auto">
          <a:xfrm>
            <a:off x="1042988" y="5516563"/>
            <a:ext cx="4560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ru-RU" altLang="ru-RU" smtClean="0">
                <a:solidFill>
                  <a:prstClr val="black"/>
                </a:solidFill>
              </a:rPr>
              <a:t>Резекция избыточной приводящей петли</a:t>
            </a:r>
          </a:p>
        </p:txBody>
      </p:sp>
    </p:spTree>
    <p:extLst>
      <p:ext uri="{BB962C8B-B14F-4D97-AF65-F5344CB8AC3E}">
        <p14:creationId xmlns:p14="http://schemas.microsoft.com/office/powerpoint/2010/main" val="202860247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23875"/>
            <a:ext cx="5029200"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2"/>
          <p:cNvSpPr txBox="1">
            <a:spLocks noChangeArrowheads="1"/>
          </p:cNvSpPr>
          <p:nvPr/>
        </p:nvSpPr>
        <p:spPr bwMode="auto">
          <a:xfrm>
            <a:off x="1258888" y="5661025"/>
            <a:ext cx="2300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ru-RU" altLang="ru-RU" smtClean="0">
                <a:solidFill>
                  <a:prstClr val="black"/>
                </a:solidFill>
              </a:rPr>
              <a:t>По Гоагу-Стенбергу</a:t>
            </a:r>
          </a:p>
        </p:txBody>
      </p:sp>
    </p:spTree>
    <p:extLst>
      <p:ext uri="{BB962C8B-B14F-4D97-AF65-F5344CB8AC3E}">
        <p14:creationId xmlns:p14="http://schemas.microsoft.com/office/powerpoint/2010/main" val="752822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10.xml><?xml version="1.0" encoding="utf-8"?>
<a:theme xmlns:a="http://schemas.openxmlformats.org/drawingml/2006/main" name="8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TC102455596[[fn=Весна]]</Template>
  <TotalTime>945</TotalTime>
  <Words>6216</Words>
  <Application>Microsoft Office PowerPoint</Application>
  <PresentationFormat>Экран (4:3)</PresentationFormat>
  <Paragraphs>495</Paragraphs>
  <Slides>110</Slides>
  <Notes>72</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11</vt:i4>
      </vt:variant>
      <vt:variant>
        <vt:lpstr>Заголовки слайдов</vt:lpstr>
      </vt:variant>
      <vt:variant>
        <vt:i4>110</vt:i4>
      </vt:variant>
    </vt:vector>
  </HeadingPairs>
  <TitlesOfParts>
    <vt:vector size="131" baseType="lpstr">
      <vt:lpstr>Arial Unicode MS</vt:lpstr>
      <vt:lpstr>Arial</vt:lpstr>
      <vt:lpstr>Calibri</vt:lpstr>
      <vt:lpstr>Courier New</vt:lpstr>
      <vt:lpstr>Gabriola</vt:lpstr>
      <vt:lpstr>Stylo</vt:lpstr>
      <vt:lpstr>Times New Roman</vt:lpstr>
      <vt:lpstr>Trebuchet MS</vt:lpstr>
      <vt:lpstr>Verdana</vt:lpstr>
      <vt:lpstr>Wingdings 2</vt:lpstr>
      <vt:lpstr>Spring</vt:lpstr>
      <vt:lpstr>Тема Office</vt:lpstr>
      <vt:lpstr>1_Тема Office</vt:lpstr>
      <vt:lpstr>2_Тема Office</vt:lpstr>
      <vt:lpstr>3_Тема Office</vt:lpstr>
      <vt:lpstr>4_Тема Office</vt:lpstr>
      <vt:lpstr>5_Тема Office</vt:lpstr>
      <vt:lpstr>6_Тема Office</vt:lpstr>
      <vt:lpstr>7_Тема Office</vt:lpstr>
      <vt:lpstr>8_Тема Office</vt:lpstr>
      <vt:lpstr>9_Тема Office</vt:lpstr>
      <vt:lpstr>ЯЗВЕННАЯ БОЛЕЗНЬ ЖЕЛУДКА И ДВЕНАДЦАТИПЕРСТНОЙ КИШКИ </vt:lpstr>
      <vt:lpstr>Язвенная болезнь - это хроническое рецидивирующее заболевание, протекающее с чередованием периодов обострения и ремиссии, при котором в результате нарушения нервных и гуморальных механизмов, регулирующих секреторно-трофические процессы, под воздействием соляной кислоты и пепсина в желудке и двенадцатиперстной кишке образуются язвы.</vt:lpstr>
      <vt:lpstr>Количество операций при осложнённом течении заболевания в последние годы значительно не меняется. При этом имеется довольно опасная тенденция к длительному применению различных средств консервативной терапии осложнений язвенной болезни, требующих оперативного лечения</vt:lpstr>
      <vt:lpstr>Физиология желудка Обкладочные клетки, расположенные в железах слизистой тела и дна желудка, используя энергию окислительного фосфорилирования, секретируют соляную кислоту, концентрация которой составляет около 160 ммоль/л. Каждый ион водорода секретируется в просвет желудка вместе с ионом хлора, при этом в кровь высвобождается один ион бикарбоната, поэтому после еды возникает пищеварительный алкалоз.</vt:lpstr>
      <vt:lpstr>Презентация PowerPoint</vt:lpstr>
      <vt:lpstr>Этиология и патогенез За  всю  историю  изучения  язвенной  болезни  существовало  достаточно много  теорий  её  этиологии  и  патогенеза: 1. воспалительная  (Ф.  Уден,  1917;  C. Rokitansky,   1842), 2. гастритическая   (J.   Cruveilhier,   1829),  3. пептическая   (H. Quincke,  1882), 4. сосудистая  (R.  Virchov,  1853), 5. спастическая  (A.  Kay,  1870), 6. инфекционная  (Labert,  1851;  M.  Letull,  1888;  E.  Payr,  1907), 7. механическая  (A. Forster,  1854;  Dekker,  1887;  L.  Aschoff), 8. нарушения вегетативной иннервации желудка (G.Bergmann,1913),  9. нейротрофическая   (Н.Д.   Стражеско,   1944), 10. кортико-висцеральная (К.М.Быков, 1949;  И.Т. Курцин,1952), 11. теория  Селье  о влиянии   стресса</vt:lpstr>
      <vt:lpstr>Презентация PowerPoint</vt:lpstr>
      <vt:lpstr>Доказательства   определённой   роли   Helicobacter   pylori   в   патогенезе  язвенной  болезни  весьма  убедительны:  микроорганизм  выявляют  у  95-100%  пациентов с язвами двенадцатиперстной кишки и у 75-85% пациентов с язвами  желудка.  С  другой  стороны,  язва  развивается  только  у  15-20%  носителей  Helicobacter pylori, что свидетельствует об участии других факторов</vt:lpstr>
      <vt:lpstr>Эпидемиология Распространённость  носительства  Helicobacter  pylori  у здоровых   людей   старше   30   лет   составляет   около   10%,   увеличиваясь   с возрастом. В развивающихся странах заражение бактерией обычно происходит  в  детстве.  Частота  инфицирования  возрастает  в  низших  слоях  населения,  в местах лишения свободы, среди африканцев и латиноамериканцев</vt:lpstr>
      <vt:lpstr>Вначале  инфекция,  вызванная  Helicobacter  pylori,  может  приводить  к преходящему  увеличению  секреции  соляной  кислоты,  на  смену  которому приходит гипохлоргидрия, сохраняющаяся на протяжении нескольких месяцев.  Показатели  секреции  возвращаются  к  исходному  уровню  в  течение  года.  Впоследствии  может  отмечаться  повышение  уровня  гастрина  в  сыворотке, вероятно, обусловленное хроническим воспалением в антральном отделе</vt:lpstr>
      <vt:lpstr>Курение   увеличивает   риск   возникновения   язвы   двенадцатиперстной кишки и снижает эффективность лечения, что связано со снижением секреции бикарбонатов  поджелудочной  железой  и  ускоренной  эвакуацией  желудочного содержимого,  которые  создают  необходимые  условия  для  инфицирования Helicobacter pylori. На секрецию соляной кислоты в желудке курение не влияет</vt:lpstr>
      <vt:lpstr>Язва двенадцатиперстной кишки у пациентов моложе 15 лет встречается редко,  а  язва  желудка  встречается  даже  у  пятилетних  детей. Возможно, язвенная   болезнь   двенадцатиперстной   кишки   развивается   только   у   тех пациентов, которые были инфицированы Helicobacter pylori в позднем детском или в зрелом возрасте, так как с этого времени количество обкладочных клеток  не меняется</vt:lpstr>
      <vt:lpstr> Защитные факторы Механизмы    естественной    защиты слизистой     желудка     и     двенадцатиперстной     кишки,     противостоящие повреждающему действию соляной кислоты и пепсина, полностью не изучены.  </vt:lpstr>
      <vt:lpstr>Презентация PowerPoint</vt:lpstr>
      <vt:lpstr>Хирургическая анатомия желудка и двенадцатиперстной кишки  Большая  часть  желудка  (3/4)  расположена  в  левом  подреберье  и  только 1/4  находится  в  эпигастральной  области.  Положение  желудка  изменчиво  и зависит   от   степени   его   наполнения,   возраста,   формы   грудной   клетки, конституции.   </vt:lpstr>
      <vt:lpstr>Передняя поверхность желудка прикрыта справа печенью, слева реберной частью диафрагмы; часть передней стенки желудка прилежит непосредственно к  передней  брюшной  стенке.  Малая  кривизна  прикрыта  левой  долей  печени, большая   кривизна   граничит   с   поперечно-ободочной   кишкой</vt:lpstr>
      <vt:lpstr>Презентация PowerPoint</vt:lpstr>
      <vt:lpstr>Отток лимфы от желудка происходит по четырём коллекторам:  </vt:lpstr>
      <vt:lpstr>Иннервация   желудка   осуществляется   ветвями   блуждающих   нервов.  Передний  (левый)  ствол  блуждающего  нерва  расположен  в  рыхлой  клетчатке между    передней    поверхностью    пищевода    и    желудочно-диафрагмальной связкой, чаще всего (2/3 наблюдений) ближе к правому краю пищевода. У 1/3 пациентов  имеется  добавочная  ветвь  переднего  блуждающего  нерва,  который располагается  ближе  к  левому  краю  пищевода,  имеет  значительно  меньший диаметр  и  может  остаться  незамеченным  во  время  операции  –  криминальная ветвь  Грасси</vt:lpstr>
      <vt:lpstr>Двенадцатиперстная  кишка  расположена  на  задней  брюшной  стенке  на уровне    I-III    поясничных    позвонков    и    подразделяется    на:    верхнюю горизонтальную часть (pars horizontalis superior), нисходящую (pars descendens), нижнюю    горизонтальную    (pars    horizontalis    inferior),    восходящую    (pars ascendens)</vt:lpstr>
      <vt:lpstr>Иннервация       двенадцатиперстной       кишки,       главным       образом,  осуществляется  симпатической  системой  (plexus  solaris),  а  также  волокнами блуждающего  нерва. Двенадцатиперстная  кишка  обладает  высокоразвитым чувствительным  рецепторным  аппаратом,  расположенным,  в  основном,  в  её начальной части</vt:lpstr>
      <vt:lpstr> Классификация язвенной болезни (А.Ф. Черноусов и соавт., 1996)  По локализации:  1.  Язва  желудка:  кардиальной  части,  субкардиальной  части,  тела  желудка,  антрального отдела, передней стенки, задней стенки, большой кривизны, малой кривизны.  2. Язва двенадцатиперстной кишки: луковицы, залуковичного отдела, передней стенки, задней стенки, верхней стенки, нижней стенки</vt:lpstr>
      <vt:lpstr>По клинической форме:  1. Острая или впервые выявленная язва.  2. Хроническая язва.  По фазе процесса:  1. Обострение.  2. Неполная ремиссия.  3. Ремиссия.  По клиническому течению:  1. Латентно протекающая язвенная болезнь.  2. Лёгкое (редко рецидивирующее) заболевание.  3. Средней тяжести (1-2 рецидива в год).  4.  Тяжёлое  (3  рецидива  в  год  и  более)  или  непрерывно  рецидивирующее  заболевание, развитие осложнений</vt:lpstr>
      <vt:lpstr>По морфологической картине: маленькая язва (менее 0,5 см в диаметре) средних размеров (0,5-1,0 см) большая язва (1-3 см) гигантская язва (более 3 см)</vt:lpstr>
      <vt:lpstr>По наличию осложнений:  1.  Язва,  осложнённая  кровотечением:  лёгким,  тяжёлым  (профузным),  крайне тяжёлым.  2. Язва, осложнённая перфорацией: открытой, прикрытой.  3. Пенетрирующая и каллёзная язва.  4. Язва,       осложнённая       рубцовыми       деформациями       желудка       и  двенадцатиперстной    кишки,    стенозом    привратника:    компенсированным,  субкомпенсированным, декомпенсированным.  5. Малигнизированная язва</vt:lpstr>
      <vt:lpstr>Язвенная болезнь двенадцатиперстной кишки   Распространённость    язвенной    болезни    двенадцатиперстной    кишки составляет    от    6    до    15%.    В    последние    годы    наблюдается    снижение заболеваемости,  особенно  среди  мужчин.  Причины  этого  не  установлены, возможно,  имеет  значение  изменение  эпидемиологии Helicobacter  pylori.  В настоящее   время   мужчины   и   женщины   болеют   одинаково   часто.   Язвы двенадцатиперстной  кишки  могут  спонтанно  рубцеваться  и  рецидивировать. Частота рецидивов в течение года после рубцевания язвы составляет 60%, а в последующие два года – 80-90%</vt:lpstr>
      <vt:lpstr> Клиническая     картина.  Самый     частый     симптом     язвы двенадцатиперстной    кишки    –    острая,    жгучая    или    ноющая    боль    в эпигастральной  области.  Однако  боль  может  быть  неопределённой,  тупой  и ощущаться  как  чувство  переполнения  желудка,  чувство  голода,  тяжести  в животе.  </vt:lpstr>
      <vt:lpstr>Помимо   болевого   синдрома,   для   ЯБДК   характерны   диспепсические  явления.   Тошнота   и   рвота наблюдаются,   как   правило,   у   пациентов   с нарушением эвакуации желудочного содержимого. Рвота обычно возникает на высоте приступа болей и приносит значительное облегчение.</vt:lpstr>
      <vt:lpstr>Постбульбарные  язвы  (язвы  залуковичного  отдела двенадцатиперстной кишки) встречаются у 3-10% пациентов с ЯБДК, могут проявляться такими же симптомами,  как  обычные  язвы  луковицы  двенадцатиперстной  кишки,  однако имеют  свои  особенности.  </vt:lpstr>
      <vt:lpstr>Диагностика  Наиболее точный метод диагностики язвенной болезни двенадцатиперстной  кишки  –  эзофагогастродуоденоскопия,   ценность  в  следующих  ситуациях:  1)  при  проведении  дифференциальной диагностики 2)   при   динамическом   обследовании   на   предмет   активности язвенной  болезни 3)  при  диагностике  мелких  или  поверхностных  язв 4)  при верификации  желудочно-кишечного  кровотечения.  ЭГДС  позволяет  провести визуальную   оценку   язвенного   дефекта   (размеры,   форму,   локализацию), биопсию  язвы  и  слизистой  антрального  отдела  для  обнаружения  Helicobacter pylori, оценить эффективность лечения.</vt:lpstr>
      <vt:lpstr>Аспирационно-титрационный   метод   исследования   секреции   соляной кислоты.  Материал  для  исследования  получают  (аспирируют)  с  помощью желудочного  зонда.  Для  определения  базальной  секреции  берут  4  порции желудочного содержимого с интервалом в 15  минут. Измеряют объём  каждой порции   и   определяют   концентрацию   соляной   кислоты   путём   титрования гидроксидом  натрия  до  рН  7,0  или  вычисляют  её,  исходя  из  рН  полученного желудочного сока. Для определения максимальной секреции соляной кислоты в качестве    стимулятора применяются гистамин    (тест    Кея),    гастрин, а предпочтение  отдаётся  пентагастрину,  который  после  определения  базальной секреции   вводят   подкожно   в   дозе   4   мкг/кг   и   собирают   ещё   4   порции желудочного  сока  с  интервалом  в  15  минут.  Максимальная  секреция  –  это суммарное  количество  соляной  кислоты,  собранное  в  течение  часа  после введения пентагастрина</vt:lpstr>
      <vt:lpstr>Метод  24-х  часовой  внутрижелудочной  рН-метрии  позволяет  детально изучить суточные ритмы секреторной и моторной функции пищевода, желудка и   двенадцатиперстной   кишки,   оценить   скорость   наступления   эффекта   и продолжительность действия антисекреторных препаратов.  </vt:lpstr>
      <vt:lpstr>Для    выявления    Helicobacter    pylori    проводят    гистологическое    и бактериологическое  исследование  и  уреазную  пробу  с  биоптатом  слизистой.  </vt:lpstr>
      <vt:lpstr>У     инфицированных     пациентов     в     сыворотке     крови     методом иммуноферментного     анализа     выявляются     специфические     антитела     к иммуноглобулинам  G  (IgG)  и  А  (IgA). </vt:lpstr>
      <vt:lpstr> Дифференциальная  диагностика.  Язвенную  болезнь  необходимо  дифференцировать  с  симптоматическими  язвами,  патогенез  которых  связан  с  определёнными  фоновыми  заболеваниями  или  конкретными  этиологическими факторами, например, с приёмом НПВС</vt:lpstr>
      <vt:lpstr> Лечение В   настоящее   время   консервативная   терапия   является вариантом  выбора  при  определении  способа  лечения  не  осложнённой  формы язвенной    болезни    двенадцатиперстной    кишки.    Высокая    эффективность современных противоязвенных     препаратов     позволила     отказаться     от хирургической коррекции не осложнённой формы заболевания.</vt:lpstr>
      <vt:lpstr> Язвы  двенадцатиперстной  кишки  и  желудка  рубцуются почти  у  всех  пациентов,  если  в  течение  суток  удаётся  поддерживать  уровень внутрижелудочного  рН  больше  3  около  18  часов.  Этому  правилу  отвечают лишь   блокаторы   протонного   насоса.   Ни   Н²-блокаторы,   ни   селективные холинолитики,   ни   антациды   выполнить   эту   задачу   не   могут.   Блокаторы протонного   насоса   (париет,   омепразол,   лансопразол,   ласек,   пантопразол) являются  средством  базисной  терапии  обострения  язвенной  болезни.  Они назначаются   с   целью   купирования   болевого   синдрома,   диспепсических расстройств, для достижения рубцевания язвенного дефекта в короткие сроки</vt:lpstr>
      <vt:lpstr> Осложнения    и    хирургическое    лечение    язвенной    болезни двенадцатиперстной кишки  Рецидивирующее  течение  язвенной  болезни  двенадцатиперстной  кишки, когда   медикаментозное   подавление   желудочной   секреции   не   приводит   к  стойкой     ремиссии     заболевания,     является     показанием     к     плановому оперативному лечению. </vt:lpstr>
      <vt:lpstr>Презентация PowerPoint</vt:lpstr>
      <vt:lpstr>При  стволовой  ваготомии  с  антрумэктомией  пересекают  блуждающие нервы,   удаляют   антральный   отдел   желудка   и   накладывают   анастомоз   с проксимальным  отделом  двенадцатиперстной  кишки  -  резекция  желудка  по Бильрот-I или с петлёй тощей кишки - резекция желудка по Бильрот-II</vt:lpstr>
      <vt:lpstr> Некоторые    хирурги    предпочитают    селективную    ваготомию,    когда пересекаются  все  желудочные  ветви  блуждающих  нервов,  при  сохранении ветвей,   идущих   к   печени   и   чревному   сплетению.   После   этой   операции рецидивы  и  осложнения  встречаются  реже,  чем  после  стволовой  ваготомии. </vt:lpstr>
      <vt:lpstr>При  селективной  проксимальной  ваготомии  денервируют  дно  и  тело желудка,  сохраняя  ветви  блуждающего  нерва,  иннервирующие регулирующие работу  привратника.  </vt:lpstr>
      <vt:lpstr>Абсолютными    показаниями    к    хирургическому    лечению    являются  следующие    осложнения    язвенной    болезни    двенадцатиперстной    кишки:  кровотечение перфорация стеноз выходного отдела желудка пенетрация</vt:lpstr>
      <vt:lpstr>Лабораторный  способ  оценки  объёма  кровотечения  является  наиболее информативным. Например, снижение уровня гемоглобина до 100г/л, от 100 до 70г/л  и  ниже  70г/л  соответствует  кровопотере  лёгкой,  средней  и  тяжелой степени, соответственно</vt:lpstr>
      <vt:lpstr>Обильные   носовые   и   лёгочные   кровотечения   могут   сопровождаться заглатыванием крови с последующей рвотой. В этих ситуациях рвотные массы могут содержать как тёмную венозную кровь со сгустками, так и алую кровь.   Пальцевое   исследование   прямой   кишки   позволяет   диагностировать мелену, признаком которой является наличие на перчатке чёрного кала, а также верифицировать   опухоль   прямой   кишки,   при   кровотечении   из   которой выделяется алая кровь</vt:lpstr>
      <vt:lpstr>Эзофагогастродуоденоскопия      является      наиболее      информативным  способом диагностики желудочно-кишечного кровотечения, позволяющим:  - верифицировать диагноз,  - определить локализацию источника кровотечения,  - оценить    состояние    источника    кровотечения (тромбированный    сосуд,  продолжающееся кровотечение) и возможность его рецидива,  - выполнить попытку эндоскопического гемостаза,  - определить тактику лечения</vt:lpstr>
      <vt:lpstr>Применение     эрадикационной     терапии,     нехирургических     методов остановки     язвенного     кровотечения     позволили     значительно     сократить потребность в хирургических вмешательствах.  Однако     в     ситуациях,     когда     кровотечение     самостоятельно     не остановилось,   а   выполнить эндоскопический   гемостаз   не   представляется возможным  (стеноз  двенадцатиперстной  кишки;  активное  кровотечение,  не позволяющее визуализировать его источник), показана экстренная операция</vt:lpstr>
      <vt:lpstr>Техника     пилоропластики     по     Финнею Разрушение    привратника    является    обязательным    условием    любой пилоропластики,  что  позволяет  избежать  стеноза  выходного  отдела  желудка после ваготомии</vt:lpstr>
      <vt:lpstr>Перфоративная   язва   двенадцатиперстной   кишки   встречается   у   2-3% больных  язвенной  болезнью,  причём  у  5-10%  из  них  до  этого  симптомов заболевания  не  было,  у  10%  -  перфорация  сопровождается  кровотечением.  В патогенезе  перфоративной  язвы  ведущее  значение  имеет  истончение  стенки  двенадцатиперстной     кишки.     Провоцирующими     факторами     выступают физическое напряжение и переедание</vt:lpstr>
      <vt:lpstr>Обзорная   рентгенография   брюшной   полости   является   достоверным методом  диагностики  перфоративной  язвы  -  серповидная  полоска  газа  между  куполом диафрагмы и печенью определяется у 85-90% пациентов.</vt:lpstr>
      <vt:lpstr>Консервативное  лечение  при  наличии  перфоративной  язвы  проводится  лишь  в  тех  ситуациях,  когда  хирургическое  вмешательство  выполнить  не представляется   возможным   из-за   крайне   тяжёлого   состояния   или   отказа больного  от  операции.  В  этих  ситуациях  показана  постоянная  аспирация желудочного содержимого через назогастральный зонд, инфузионная терапия с внутривенным   введением   препаратов,   угнетающих   желудочную   секрецию, антибиотиков (метод Тейлора)</vt:lpstr>
      <vt:lpstr>Современные    подходы    к    выбору    метода    оперативного    лечения перфоративной   язвы двенадцатиперстной   кишки   основаны   на   высокой эффективности    медикаментозного  лечения  заболевания  после  хирургической коррекции  возникшего  осложнения</vt:lpstr>
      <vt:lpstr> При   сочетании   осложнений   язвенной   болезни,   одним   из   которых является  перфорация,  хирургическая  тактика  меняется  в  сторону  расширения объёма  операции.  Вариантом  выбора  в  этих  ситуациях  выступает  стволовая ваготомия с пилоропластикой по Джадду</vt:lpstr>
      <vt:lpstr>Стеноз   выходного  отдела  желудка  является  кульминацией  хронического течения язвенной болезни у 2-4% пациентов. Постепенное развитие рубцового сужения   привратника   сопровождается   нарастанием   моторно-эвакуаторных расстройств   желудка.   Причиной   стеноза   в   90%   наблюдений   выступает дуоденальная язва. Стеноз   бывает   органическим,   как   следствие   рубцового   процесса,   и функциональным,  связанным  со  спазмом  и  отёком  пилорического  канала.  Функциональный   стеноз   бывает практически   у   всех   пациентов   в   фазе обострения язвенной болезни.</vt:lpstr>
      <vt:lpstr>Пациентов    с    I-II    стадией    пилородуоденального    стеноза    можно оперировать  после  5-7  дневной  предоперационной  подготовки,  основными моментами   которой   являются противоязвенная   терапия   и   периодическая декомпрессия  желудка.  При  наличии  острой  язвы  оперативное  вмешательство более   оправдано   после   2-3   недельного   курса   противоязвенной   терапии,  приводящего к регрессии воспалительного процесса и, возможно, рубцеванию язвы. </vt:lpstr>
      <vt:lpstr>Больные  с  III-IV  стадией  стеноза  нуждаются  в  более  длительной  и массивной предоперационной подготовке, включающей в себя:  1)   восстановление   вводно-электролитного   баланса   и   кислотно-щелочного  равновесия  путём  трансфузии  большого  количества  растворов,  содержащих ионы калия, натрия и хлора;  2)  усиленное  парентеральное  питание,  покрывающее  энергетические  затраты, суточную потребность в белках, витаминах, микроэлементах;  3)   противоязвенное   лечение   с   осторожным   использованием   атропина   и антихолинэргических    средств,    оказывающих    отрицательное    влияние    на моторную функцию желудка;  4) систематическую декомпрессию желудка</vt:lpstr>
      <vt:lpstr>Выбор   метода   операции   при   язвенном   пилородуоденальном   стенозе зависит  от  следующих  факторов: -стадии  стеноза -длительности  язвенного анамнеза -наличия  других  осложнений  язвенной  болезни -возраста  пациента -степени выраженности сопутствующей патологии.</vt:lpstr>
      <vt:lpstr>Пилоропластика  по  Гейнеке-Микуличу  является  наиболее  простой  и наименее  травматичной  операцией,  позволяющей  устранить  рубцовый  стеноз привратника</vt:lpstr>
      <vt:lpstr>Гастродуоденостомия по Жабулею     выполняется     при     наличии протяжённого  пилородуоденального  стеноза с выраженной рубцовой деформацией верхней горизонтальной части двенадцатиперстной кишки, когда выполнить пилоропластику не представляется возможным</vt:lpstr>
      <vt:lpstr>Резекция 2/3 желудка при пилородуоденальном стенозе показана:   -  у  пациентов  молодой  и  средней  возрастной  групп  с  невысокой  степенью  операционного  риска,  при  наличии  активной  язвы  с  высокой  секрецией  и выраженными    нарушениями    желудочной    моторики    -    по    Бильрот-II    в модификации Гофмейстера-Финстерера;  - при сочетании рубцового стеноза с язвой желудка или дуоденостазом - по Ру</vt:lpstr>
      <vt:lpstr>Пенетрация  –  это  язвенное  поражение  двенадцатиперстной  кишки  (или желудка)    с    проникновением    язвы    в    окружающие    органы    и    ткани.  Пенетрирующая язва имеет 3 стадии развития:   1)  проникновения  через  все  анатомические  слои  двенадцатиперстной  кишки  (или желудка),  2) фиброзного сращения с прилежащим органом,    3) завершённой пенетрации в ткань прилежащего органа</vt:lpstr>
      <vt:lpstr> Язвенная болезнь желудка   Пик   заболеваемости   язвой   желудка   приходится   на   50-60   лет,   что примерно на 10 лет позже, чем для язвы двенадцатиперстной кишки. Мужчины болеют   несколько   чаще. </vt:lpstr>
      <vt:lpstr>Особенностью   клинической   картины   язв   верхних   отделов   желудка  выступает  стёртая  симптоматика:  слабая  выраженность  болевого  синдрома, атипичная  локализация  и  иррадиация  болей.  Боль  может  локализоваться  за мечевидным  отростком  и  грудиной,  иррадиировать  в  область  сердца,  левое плечо  и  лопатку  и  напоминать  приступ  стенокардии.  </vt:lpstr>
      <vt:lpstr>По клиническим особенностям и характеру изменения секреции соляной кислоты  язвы  привратника  чаще  относят  к  язвам  двенадцатиперстной  кишки.  </vt:lpstr>
      <vt:lpstr> Варианты  клинического  течения  язвенной  болезни  у  пациентов  этой  возрастной  категории: 1)  длительно  протекающая язвенная  болезнь,  начавшаяся  в  молодом  или  зрелом  возрасте 2)  поздняя язвенная   болезнь,   начавшаяся   в   пожилом   возрасте 3)   так   называемые старческие    язвы,    основными    звеньями    патогенеза    которых    выступают атеросклероз    и    атрофический    гастрит,    что   позволяет    относить    их    к симптоматическим</vt:lpstr>
      <vt:lpstr> Диагностика. Для верификации    диагноза    применяют    контрастное    рентгенологическое    и  эндоскопическое  исследование  желудка.  </vt:lpstr>
      <vt:lpstr>Дифференциальная   диагностика.    При   верификации   язвенных  дефектов  в  желудке  необходимо  проводить  дифференциальную  диагностику между доброкачественными язвами, малигнизацией язвы и первично-язвенной формой  рака  желудка.  </vt:lpstr>
      <vt:lpstr> Лечение.   Важным   моментом   в   современной   фармакотерапии  язвенной болезни является отсутствие принципиальных различий в подходах к  лечению   язв   желудка   и   двенадцатиперстной   кишки</vt:lpstr>
      <vt:lpstr> Осложнения язвенной болезни  желудка.  Малигнизация   –   это   процесс   перерождения   язвы   в   рак,   которому подвергаются     только     желудочные     язвы.     К     клиническим     признакам  малигнизации относятся:  - потеря связи болей с едой, которые приобретают постоянный характер;  - снижение интенсивности, а иногда полное исчезновение болевого синдрома;  - потеря аппетита и веса;  - анемия, увеличение СОЭ;  - снижение желудочной секреции вплоть до ахлоргидрии</vt:lpstr>
      <vt:lpstr>Кровотечение  из  желудочных  язв  встречается  в  4-5  раз  реже,  чем  из дуоденальных. При неэффективности        гемостатической терапии, эндоскопических  манипуляций  проводится  оперативное  вмешательство.  При подозрении на малигнизацию кровоточащей язвы у больных с малой степенью операционного риска показана резекция желудка</vt:lpstr>
      <vt:lpstr> Все пациенты с язвенными гастродуоденальными кровотечениями должны быть госпитализированы в хирургический стационар или ОРИТ;  Возможно введение ингибиторов протонной помпы на догоспитальном этапе;  Рекомендуется постоянная назогастральная интубация;  Для определения степени тяжести кровопотери рекомендуется использовать оценочные шкалы (Горбашко А.И., 1974) и определение параметров ОЦК;  При кровопотере тяжелой кровопотери необходима госпитализация пациента в ОРИТ;  Протоколы клинического обследования пациентов с язвенными гастродуоденальными кровотечениями, необходимых лабораторных и инструментальных исследований должны быть стандартизированы каждым лечебным учреждением самостоятельно;</vt:lpstr>
      <vt:lpstr>Диагностическая и лечебная эндоскопия   Пациентами с язвенными гастродуоденальными кровотечениями рекомендовано выполнение ЭГДС в течение первых двух часов от госпитализации;  Рекомендована стратификация пациентов по классификации J.F. Forrest (1974);  При продолжающемся кровотечении из язвы (FI-A, FI-B) необходим эндоскопический гемостаз;  При кровотечении FII-A, FII-B рекомендуется эндоскопическая профилактика рецидива кровотечения;  При наличии сгустка в дне язвы рекомендуется полностью его удалить с помощью орошения с последующей обработкой язвы; </vt:lpstr>
      <vt:lpstr> Инъекционный метод в качестве монотерапии неэффективен. Методом выбора является комбинированный эндоскопический гемостаз: инъекционный метод + диатермокоагуляция (либо АПК или  клипирование). Для оценки эффективности метода «Гемоспрей» в остановке язвенного кровотечения и профилактике его рецидива необходимо большее количество исследований;   Повторное эндоскопическое исследование рекомендовано при неполном первичном осмотре, неустойчивом гемостазе (высокий риск рецидива кровотечения), в ряде случаев – при рецидиве геморрагии; </vt:lpstr>
      <vt:lpstr>Клинические рекомендации по ведению больных с массивной кровопотерей   Основными задачами интенсивной терапии являются восполнение крови, потерь жидкости и стабилизация гемодинамики. Восполнение ОЦК следует начинать с введения кристаллоидных растворов через два-три периферических катетера или центральный катетер с максимально быстрым подключением инфузии коллоидов;   Проведение гемотрансфузии показано при уровне гемоглобина менее 90 г/л. При дефиците факторов свертывания крови показана трансфузия  свежезамороженной плазмы. При гипоксии показана кислородотерапия.  Для временного поддержания доставки О2 тканям можно использовать перфторан, внелегочную оксигенацию. ИВЛ может быть показана при нестабильной гемодинамике, гипоксии и нарушении сознания; </vt:lpstr>
      <vt:lpstr> Вазопрессоры показаны при недостаточной эффективности инфузионно-трансфузионной терапии. Использование их с дофамином улучшает почечный и мезентериальный кровоток. Рекомендовано применение антиоксидантов (реамберин, мексидол, орготеин, аллопуринол). Применение серотонина рекомендовано для улучшения периферического кровообращения и местного гемостаза;   Критерием восстановления микроциркуляции следует считать восстановление  гемодинамики и почасового диуреза; </vt:lpstr>
      <vt:lpstr>Медикаментозный гемостаз   В лечении пациентов с язвенными гастродуоденальными кровотечениями применение H2-блокаторов не рекомендовано;  В лечении пациентов с язвенными гастродуоденальными кровотечениями применение соматостатина и его синтетических аналогов не рекомендовано;  Внутривенное болюсное введение ингибиторов протонной помпы с последующей непрерывной инфузией после эндоскопического гемостаза в течение 72 часов снижает количество рецидивов кровотечений и летальность и могут быть рекомендованы всем больным с высоким риском рецидива геморрагии;  С 3 суток рекомендуется перевод на пероральные формы ингибиторов протонной помпы;  Всех пациентов с язвенными гастродуоденальными кровотечениями необходимо обследовать на наличие HP-инфекции и при положительном результате обследования проводить эрадикационную терапию в стационаре; </vt:lpstr>
      <vt:lpstr>Хирургическое лечение   Основными задачами оперативного вмешательства при язвенном гастродуоденальном кровотечении являются: обеспечение надежности гемостаза, устранение источника геморрагии и профилактика рецидива кровотечения;   Экстренная операция показана у пациентов с продолжающимся кровотечением при неэффективности (или невозможности) эндоскопического гемостаза либо при рецидиве кровотечения;   При кровоточащей язве желудка рекомендуется выполнять резекцию желудка; </vt:lpstr>
      <vt:lpstr> При кровоточащих язвах 12-перстной кишки могут быть рекомендованы следующие оперативные вмешательства:  1. Пилородуоденотомия с иссечением язвы передней стенки, пилоропластикой по Финнею и стволовой ваготомией; 2. Пилородуоденотомия с прошиванием язвы задней стенки, пилоропластикой по Финнею и стволовой ваготомией; 3. Резекция желудка;  У пациентов находящихся в критическом состоянии, возможно выполнение гастро(-дуодено)томии с прошиванием кровоточащего сосуда в дне язвы; </vt:lpstr>
      <vt:lpstr>Прогноз рецидива язвенного гастродуоденального кровотечения   Всех пациентов с язвенными гастродуоденальными кровотечениями рекомендовано стратифицировать по степени риска рецидива геморрагии;  Критериями высокого риска рецидива кровотечения являются клинические (тяжелая кровопотеря, коллапс в анамнезе, возраст больного, тяжелая сопутствующая патология) и лабораторные признаки (низкий уровень гемоглобина);  Эндоскопическими признаками высокого риска рецидива язвенного кровотечения являются кровотечения типа FIA-B, FIIA-B, а также глубина,  размеры и локализация язвы;  У пациентов с высоким риском рецидива кровотечения возможно выполнение срочного оперативного вмешательства (в течение 24 часов, после короткого предоперационной подготовки), направленного на предотвращение повторной геморрагии. Рекомендуемый объем срочных операций изложен в предыдущем разделе. Выполнение гастро(-дуодено)томии с прошивание кровоточащей язвы в срочном порядке не рекомендуется; </vt:lpstr>
      <vt:lpstr>Клинические рекомендации по ведению  больных с рецидивом кровотечения   Под рецидивом язвенного кровотечения понимается его возобновление после спонтанной или эндоскопической остановки, что оценивается по известным клиническим, лабораторным и эндоскопическим данным;   Возможными лечебными мероприятиями при рецидиве кровотечения являются: 1. Повторный эндоскопический гемостаз; 2. Чрезкожная эмболизация артерий желудка и 12-перстной кишки; 3. Экстренная операция; </vt:lpstr>
      <vt:lpstr>Клинические рекомендации по ведению больных с НПВП-ассоциированными кровотечениями   Все пациенты, нуждающиеся в постоянном приеме НПВП, должны быть стратифицированы в зависимости от риска возникновения геморрагических осложнений;  При высоком риске развития кровотечений рекомендован перевод пациентов на селективные ингибиторы ЦОГ-2 в сочетании с постоянным приемом ингибиторов протонной помпы или мизопростола;  При развитии кровотечения прием НПВП должен быть прекращен (замена препаратами других групп). Рекомендовано сочетание эндоскопического и медикаментозного (ингибиторы протонной помпы) гемостаза; </vt:lpstr>
      <vt:lpstr>Пенетрация  желудочной  язвы  чаще  всего  происходит  в  малый  сальник или  тело  поджелудочной  железы.  </vt:lpstr>
      <vt:lpstr>Перфорация  язв желудка - редкое осложнение язвенной болезни.  Эти   язвы,   как   правило,   локализуются   в   антральном   отделе   желудка, непосредственно  у  привратника.  Поэтому  тактика  хирургического  лечения  перфоративных  язв  желудка  соответствует  тактике  при  перфоративных  язвах  двенадцатиперстной кишки.</vt:lpstr>
      <vt:lpstr>Ранние послеоперационные осложнения.  Несостоятельность  швов  культи  двенадцатиперстной  кишки  является наиболее   тяжёлым   и   частым   (встречается   в   среднем   у   3%   больных) осложнением,  занимающим  первое  место  среди  причин летальности  после резекций     желудка,     выполненных     по     поводу     язвенной     болезни.     </vt:lpstr>
      <vt:lpstr>Частота  послеоперационного  панкреатита  после  резекции  желудка  и ваготомии   достигает   6%   наблюдений.   </vt:lpstr>
      <vt:lpstr>Кровотечение в свободную брюшную полость или в просвет желудочно-кишечного  тракта  отмечается  у  2%  пациентов.  </vt:lpstr>
      <vt:lpstr>Моторно-эвакуаторные нарушения культи желудка. Моторная активность  желудка    угнетается    в    результате    операционной    травмы,    ваготомии,  выраженных вводно-электролитных расстройств, а также при развитии других послеоперационных   осложнений   –   острого  панкреатита,   воспалительных инфильтратов и абсцессов брюшной полости</vt:lpstr>
      <vt:lpstr>Из  гнойно-септических  осложнений,  возникающих  после  операций  на желудке и двенадцатиперстной кишке, характерными являются подпечёночные  и  поддиафрагмальные  абсцессы.  </vt:lpstr>
      <vt:lpstr> Отдалённые послеоперационные осложнения.  Рецидив  язвы.  Частота  рецидивов  язвенной  болезни  после  операции  составляет 3-10% при язве двенадцатиперстной кишки и 2% при язве желудка.  После ваготомии с пилоропластикой и селективной проксимальной ваготомии рецидивы бывают чаще, чем после ваготомии с резекцией антрального отдела желудка</vt:lpstr>
      <vt:lpstr>Методика инсулинового теста. После введения зонда в желудок в течение часа  аспирируют  его  содержимое.  Затем  внутривенно  вводят  инсулин  из расчёта 2 Ед/10 кг веса больного. Сравнительному анализу подлежит базальная секреция   и   содержимое   желудка,   аспирированное   в   течение   3-го   часа исследования – 2 порции, собранные в отдельные градуированные колбы (по 30 минут в каждую)</vt:lpstr>
      <vt:lpstr>ПОСТГАСТРОРЕЗЕКЦИОННЫЕ синдромы</vt:lpstr>
      <vt:lpstr>Презентация PowerPoint</vt:lpstr>
      <vt:lpstr>Презентация PowerPoint</vt:lpstr>
      <vt:lpstr>Синдром  приводящей  петли.  После  резекции  желудка  по  Бильрот-II иногда       развивается       частичная       обструкция       приводящей       петли  гастроеюноанастомоза.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Рак культи желудка. Через 15 лет после резекции желудка, выполненной по  поводу  язвенной  болезни  двенадцатиперстной  кишки,  резко  увеличивается частота  развития  аденокарциномы.  </vt:lpstr>
      <vt:lpstr>Синдром       нарушенного       всасывания. Причинами       нарушения переваривания  и  всасывания  пищи  у  пациентов,  перенесших  оперативное лечение  язвенной  болезни,  выступают:  ускоренное  опорожнение  желудка, плохое  перемешиванием  пищи  в  желудке,  снижение  концентрации  желчи  в кишечнике,   ускоренный   пассаж   химуса   по   тонко   кишке,   снижение   или замедление секреции панкреатического сока в ответ на приём пищи</vt:lpstr>
      <vt:lpstr>Остеопороз и остеомаляция наблюдаются чаще после резекции желудка, чем   после   ваготомии   с   пилоропластикой,   и   обусловлены   нарушением всасывания  кальция  и  витамина  D.  Рентгенологические  признаки  остеопороза проявляются   лишь   через   несколько   лет   после   операции.   Больных   могут беспокоить боль  в  костях  или  патологические  переломы.  При  остеомаляции обычно повышена активность щелочной фосфатазы и снижен уровень кальция в сыворотке крови. Таким пациентам следует принимать препараты кальция и  витамина D. </vt:lpstr>
      <vt:lpstr>Гематологические   осложнения.   Анемия   у   больных   после   резекции желудка   по   Бильрот-II   нарастает   постепенно   и   проявляется   лишь   через несколько  лет  после  операции,  что    может  быть  результатом  нарушения всасывания железа или фолиевой кислоты. </vt:lpstr>
      <vt:lpstr>Индивидуальный  подход  к  определению  стратегического  направления лечения  больных  с  гастродуоденальными  язвами,  тщательное  соблюдение правил  и  техники  выполнения  операций  на  желудке  и  двенадцатиперстной кишке являются залогом успеха хирургической коррекции язвенной болезни. </vt:lpstr>
      <vt:lpstr>Спасибо за внимание</vt:lpstr>
    </vt:vector>
  </TitlesOfParts>
  <Company>OrGMA-surgery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ЯЗВЕННАЯ БОЛЕЗНЬ ЖЕЛУДКА И ДВЕНАДЦАТИПЕРСТНОЙ КИШКИ</dc:title>
  <dc:creator>Assistent</dc:creator>
  <cp:lastModifiedBy>Третьяков</cp:lastModifiedBy>
  <cp:revision>86</cp:revision>
  <dcterms:created xsi:type="dcterms:W3CDTF">2012-09-16T06:12:55Z</dcterms:created>
  <dcterms:modified xsi:type="dcterms:W3CDTF">2016-03-22T18:16:41Z</dcterms:modified>
</cp:coreProperties>
</file>