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85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587"/>
    <p:restoredTop sz="94698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slide" Target="slides/slide31.xml"  /><Relationship Id="rId34" Type="http://schemas.openxmlformats.org/officeDocument/2006/relationships/slide" Target="slides/slide32.xml"  /><Relationship Id="rId35" Type="http://schemas.openxmlformats.org/officeDocument/2006/relationships/slide" Target="slides/slide33.xml"  /><Relationship Id="rId36" Type="http://schemas.openxmlformats.org/officeDocument/2006/relationships/slide" Target="slides/slide34.xml"  /><Relationship Id="rId37" Type="http://schemas.openxmlformats.org/officeDocument/2006/relationships/slide" Target="slides/slide35.xml"  /><Relationship Id="rId38" Type="http://schemas.openxmlformats.org/officeDocument/2006/relationships/slide" Target="slides/slide36.xml"  /><Relationship Id="rId39" Type="http://schemas.openxmlformats.org/officeDocument/2006/relationships/slide" Target="slides/slide37.xml"  /><Relationship Id="rId4" Type="http://schemas.openxmlformats.org/officeDocument/2006/relationships/slide" Target="slides/slide2.xml"  /><Relationship Id="rId40" Type="http://schemas.openxmlformats.org/officeDocument/2006/relationships/slide" Target="slides/slide38.xml"  /><Relationship Id="rId41" Type="http://schemas.openxmlformats.org/officeDocument/2006/relationships/slide" Target="slides/slide39.xml"  /><Relationship Id="rId42" Type="http://schemas.openxmlformats.org/officeDocument/2006/relationships/slide" Target="slides/slide40.xml"  /><Relationship Id="rId43" Type="http://schemas.openxmlformats.org/officeDocument/2006/relationships/slide" Target="slides/slide41.xml"  /><Relationship Id="rId44" Type="http://schemas.openxmlformats.org/officeDocument/2006/relationships/slide" Target="slides/slide42.xml"  /><Relationship Id="rId45" Type="http://schemas.openxmlformats.org/officeDocument/2006/relationships/slide" Target="slides/slide43.xml"  /><Relationship Id="rId46" Type="http://schemas.openxmlformats.org/officeDocument/2006/relationships/slide" Target="slides/slide44.xml"  /><Relationship Id="rId47" Type="http://schemas.openxmlformats.org/officeDocument/2006/relationships/slide" Target="slides/slide45.xml"  /><Relationship Id="rId48" Type="http://schemas.openxmlformats.org/officeDocument/2006/relationships/slide" Target="slides/slide46.xml"  /><Relationship Id="rId49" Type="http://schemas.openxmlformats.org/officeDocument/2006/relationships/slide" Target="slides/slide47.xml"  /><Relationship Id="rId5" Type="http://schemas.openxmlformats.org/officeDocument/2006/relationships/slide" Target="slides/slide3.xml"  /><Relationship Id="rId50" Type="http://schemas.openxmlformats.org/officeDocument/2006/relationships/slide" Target="slides/slide48.xml"  /><Relationship Id="rId51" Type="http://schemas.openxmlformats.org/officeDocument/2006/relationships/slide" Target="slides/slide49.xml"  /><Relationship Id="rId52" Type="http://schemas.openxmlformats.org/officeDocument/2006/relationships/slide" Target="slides/slide50.xml"  /><Relationship Id="rId53" Type="http://schemas.openxmlformats.org/officeDocument/2006/relationships/slide" Target="slides/slide51.xml"  /><Relationship Id="rId54" Type="http://schemas.openxmlformats.org/officeDocument/2006/relationships/slide" Target="slides/slide52.xml"  /><Relationship Id="rId55" Type="http://schemas.openxmlformats.org/officeDocument/2006/relationships/slide" Target="slides/slide53.xml"  /><Relationship Id="rId56" Type="http://schemas.openxmlformats.org/officeDocument/2006/relationships/slide" Target="slides/slide54.xml"  /><Relationship Id="rId57" Type="http://schemas.openxmlformats.org/officeDocument/2006/relationships/slide" Target="slides/slide55.xml"  /><Relationship Id="rId58" Type="http://schemas.openxmlformats.org/officeDocument/2006/relationships/slide" Target="slides/slide56.xml"  /><Relationship Id="rId59" Type="http://schemas.openxmlformats.org/officeDocument/2006/relationships/slide" Target="slides/slide57.xml"  /><Relationship Id="rId6" Type="http://schemas.openxmlformats.org/officeDocument/2006/relationships/slide" Target="slides/slide4.xml"  /><Relationship Id="rId60" Type="http://schemas.openxmlformats.org/officeDocument/2006/relationships/slide" Target="slides/slide58.xml"  /><Relationship Id="rId61" Type="http://schemas.openxmlformats.org/officeDocument/2006/relationships/slide" Target="slides/slide59.xml"  /><Relationship Id="rId62" Type="http://schemas.openxmlformats.org/officeDocument/2006/relationships/slide" Target="slides/slide60.xml"  /><Relationship Id="rId63" Type="http://schemas.openxmlformats.org/officeDocument/2006/relationships/slide" Target="slides/slide61.xml"  /><Relationship Id="rId64" Type="http://schemas.openxmlformats.org/officeDocument/2006/relationships/slide" Target="slides/slide62.xml"  /><Relationship Id="rId65" Type="http://schemas.openxmlformats.org/officeDocument/2006/relationships/slide" Target="slides/slide63.xml"  /><Relationship Id="rId66" Type="http://schemas.openxmlformats.org/officeDocument/2006/relationships/presProps" Target="presProps.xml"  /><Relationship Id="rId67" Type="http://schemas.openxmlformats.org/officeDocument/2006/relationships/viewProps" Target="viewProps.xml"  /><Relationship Id="rId68" Type="http://schemas.openxmlformats.org/officeDocument/2006/relationships/theme" Target="theme/theme1.xml"  /><Relationship Id="rId69" Type="http://schemas.openxmlformats.org/officeDocument/2006/relationships/tableStyles" Target="tableStyles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F0CF14D7-C237-42CD-9FE3-2FB3D1919320}" type="datetime1">
              <a:rPr lang="ru-RU"/>
              <a:pPr lvl="0">
                <a:defRPr/>
              </a:pPr>
              <a:t>10-03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9129B376-F6D4-4ECF-AC79-198CD357BBC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2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9B376-F6D4-4ECF-AC79-198CD357BBC7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837095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BA9F-EC1B-4EFC-B1E4-4730B1D3491A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815F-3AA3-479E-B956-B6725D2FF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9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BA9F-EC1B-4EFC-B1E4-4730B1D3491A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815F-3AA3-479E-B956-B6725D2FF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5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BA9F-EC1B-4EFC-B1E4-4730B1D3491A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815F-3AA3-479E-B956-B6725D2FF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1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BA9F-EC1B-4EFC-B1E4-4730B1D3491A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815F-3AA3-479E-B956-B6725D2FF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6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BA9F-EC1B-4EFC-B1E4-4730B1D3491A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815F-3AA3-479E-B956-B6725D2FF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4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BA9F-EC1B-4EFC-B1E4-4730B1D3491A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815F-3AA3-479E-B956-B6725D2FF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04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BA9F-EC1B-4EFC-B1E4-4730B1D3491A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815F-3AA3-479E-B956-B6725D2FF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1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BA9F-EC1B-4EFC-B1E4-4730B1D3491A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815F-3AA3-479E-B956-B6725D2FF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13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BA9F-EC1B-4EFC-B1E4-4730B1D3491A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815F-3AA3-479E-B956-B6725D2FF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51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BA9F-EC1B-4EFC-B1E4-4730B1D3491A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815F-3AA3-479E-B956-B6725D2FF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20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BA9F-EC1B-4EFC-B1E4-4730B1D3491A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815F-3AA3-479E-B956-B6725D2FF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71406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0BA9F-EC1B-4EFC-B1E4-4730B1D3491A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7815F-3AA3-479E-B956-B6725D2FF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9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3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4.png"  /><Relationship Id="rId3" Type="http://schemas.openxmlformats.org/officeDocument/2006/relationships/image" Target="../media/image25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6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7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://biokhimija.ru/lekcii-po-biohimii/25-gormony/165-adenilatciklaznyj-mehanizm.html" TargetMode="External" /><Relationship Id="rId3" Type="http://schemas.openxmlformats.org/officeDocument/2006/relationships/hyperlink" Target="http://biokhimija.ru/lekcii-po-biohimii/24-stroenie-obmen-lipidov/146-mobilizacija-zhira.html" TargetMode="External" /><Relationship Id="rId4" Type="http://schemas.openxmlformats.org/officeDocument/2006/relationships/hyperlink" Target="http://biokhimija.ru/lekcii-po-biohimii/22-stroenie-obmen-uglevodov/117-reakcii-gljukonegeneza.html" TargetMode="External" /><Relationship Id="rId5" Type="http://schemas.openxmlformats.org/officeDocument/2006/relationships/hyperlink" Target="http://biokhimija.ru/lekcii-po-biohimii/22-stroenie-obmen-uglevodov/107-obmen-glikogen.html" TargetMode="External" /><Relationship Id="rId6" Type="http://schemas.openxmlformats.org/officeDocument/2006/relationships/hyperlink" Target="http://biokhimija.ru/lekcii-po-biohimii/24-stroenie-obmen-lipidov/149-ketonovye-tela.html" TargetMode="External"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8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9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0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1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2.png"  /><Relationship Id="rId3" Type="http://schemas.openxmlformats.org/officeDocument/2006/relationships/image" Target="../media/image33.jpeg"  /><Relationship Id="rId4" Type="http://schemas.openxmlformats.org/officeDocument/2006/relationships/image" Target="../media/image34.jpeg"  /><Relationship Id="rId5" Type="http://schemas.openxmlformats.org/officeDocument/2006/relationships/image" Target="../media/image35.pn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6.jpe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://biokhimija.ru/lekcii-po-biohimii/24-stroenie-obmen-lipidov/146-mobilizacija-zhira.html" TargetMode="External" /><Relationship Id="rId3" Type="http://schemas.openxmlformats.org/officeDocument/2006/relationships/hyperlink" Target="http://biokhimija.ru/lekcii-po-biohimii/22-stroenie-obmen-uglevodov/117-reakcii-gljukonegeneza.html" TargetMode="External" /><Relationship Id="rId4" Type="http://schemas.openxmlformats.org/officeDocument/2006/relationships/hyperlink" Target="http://biokhimija.ru/lekcii-po-biohimii/22-stroenie-obmen-uglevodov/107-obmen-glikogen.html" TargetMode="External"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7.png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7.jpeg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8.jpeg"  /><Relationship Id="rId3" Type="http://schemas.openxmlformats.org/officeDocument/2006/relationships/image" Target="../media/image39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://biokhimija.ru/lekcii-po-biohimii/22-stroenie-obmen-uglevodov/107-obmen-glikogen.html" TargetMode="External" /><Relationship Id="rId3" Type="http://schemas.openxmlformats.org/officeDocument/2006/relationships/hyperlink" Target="http://biokhimija.ru/lekcii-po-biohimii/24-stroenie-obmen-lipidov/147-aktivacija-lipazy.html" TargetMode="External" /><Relationship Id="rId4" Type="http://schemas.openxmlformats.org/officeDocument/2006/relationships/hyperlink" Target="http://biokhimija.ru/lekcii-po-biohimii/24-stroenie-obmen-lipidov/148-beta-okislenie.html" TargetMode="External" /><Relationship Id="rId5" Type="http://schemas.openxmlformats.org/officeDocument/2006/relationships/hyperlink" Target="http://biokhimija.ru/lekcii-po-biohimii/20-azotistye-osnovanija/78-sintez-purinov.html" TargetMode="External" /><Relationship Id="rId6" Type="http://schemas.openxmlformats.org/officeDocument/2006/relationships/hyperlink" Target="http://biokhimija.ru/lekcii-po-biohimii/20-azotistye-osnovanija/83-sintez-pirimidinov.html" TargetMode="External" /><Relationship Id="rId7" Type="http://schemas.openxmlformats.org/officeDocument/2006/relationships/hyperlink" Target="http://biokhimija.ru/lekcii-po-biohimii/25-gormony/177-kateholaminy.html" TargetMode="External"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0.png"  /><Relationship Id="rId3" Type="http://schemas.openxmlformats.org/officeDocument/2006/relationships/image" Target="../media/image41.png"  /><Relationship Id="rId4" Type="http://schemas.openxmlformats.org/officeDocument/2006/relationships/image" Target="../media/image42.png"  /><Relationship Id="rId5" Type="http://schemas.openxmlformats.org/officeDocument/2006/relationships/image" Target="../media/image43.png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4.jpeg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5.jpeg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6.png"  /><Relationship Id="rId3" Type="http://schemas.openxmlformats.org/officeDocument/2006/relationships/image" Target="../media/image12.png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hyperlink" Target="http://biokhimija.ru/lekcii-po-biohimii/25-gormony/177-kateholaminy.html" TargetMode="External" /><Relationship Id="rId11" Type="http://schemas.openxmlformats.org/officeDocument/2006/relationships/hyperlink" Target="http://biokhimija.ru/lekcii-po-biohimii/24-stroenie-obmen-lipidov/131-ehjjkozanoidy.html" TargetMode="External" /><Relationship Id="rId2" Type="http://schemas.openxmlformats.org/officeDocument/2006/relationships/hyperlink" Target="http://biokhimija.ru/lekcii-po-biohimii/18-obmen-aminokislot/71-transaminirovanie.html" TargetMode="External" /><Relationship Id="rId3" Type="http://schemas.openxmlformats.org/officeDocument/2006/relationships/hyperlink" Target="http://biokhimija.ru/lekcii-po-biohimii/22-stroenie-obmen-uglevodov/117-reakcii-gljukonegeneza.html" TargetMode="External" /><Relationship Id="rId4" Type="http://schemas.openxmlformats.org/officeDocument/2006/relationships/hyperlink" Target="http://biokhimija.ru/lekcii-po-biohimii/22-stroenie-obmen-uglevodov/107-obmen-glikogen.html" TargetMode="External" /><Relationship Id="rId5" Type="http://schemas.openxmlformats.org/officeDocument/2006/relationships/hyperlink" Target="http://biokhimija.ru/lekcii-po-biohimii/22-stroenie-obmen-uglevodov/104-trasnport-monosaharov.html" TargetMode="External" /><Relationship Id="rId6" Type="http://schemas.openxmlformats.org/officeDocument/2006/relationships/hyperlink" Target="http://biokhimija.ru/lekcii-po-biohimii/24-stroenie-obmen-lipidov/146-mobilizacija-zhira.html" TargetMode="External" /><Relationship Id="rId7" Type="http://schemas.openxmlformats.org/officeDocument/2006/relationships/hyperlink" Target="http://biokhimija.ru/gormony/aktg-kortizol" TargetMode="External" /><Relationship Id="rId8" Type="http://schemas.openxmlformats.org/officeDocument/2006/relationships/hyperlink" Target="http://biokhimija.ru/lekcii-po-biohimii/http:/biokhimija.ru/lekcii-po-biohimii/25-gormony/171-somatotropin.html" TargetMode="External" /><Relationship Id="rId9" Type="http://schemas.openxmlformats.org/officeDocument/2006/relationships/hyperlink" Target="http://biokhimija.ru/lekcii-po-biohimii/lekcii-po-biohimii/25-gormony/176-insulin-gljukagon.html" TargetMode="External"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7.jpeg"  /></Relationships>
</file>

<file path=ppt/slides/_rels/slide5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8.jpeg"  /></Relationships>
</file>

<file path=ppt/slides/_rels/slide5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9.jpeg"  /></Relationships>
</file>

<file path=ppt/slides/_rels/slide5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0.jpeg"  /></Relationships>
</file>

<file path=ppt/slides/_rels/slide5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1.jpeg"  /></Relationships>
</file>

<file path=ppt/slides/_rels/slide5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2.png"  /></Relationships>
</file>

<file path=ppt/slides/_rels/slide5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3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6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4.png"  /></Relationships>
</file>

<file path=ppt/slides/_rels/slide6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5.jpeg"  /></Relationships>
</file>

<file path=ppt/slides/_rels/slide6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6.png"  /></Relationships>
</file>

<file path=ppt/slides/_rels/slide6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7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1124744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effectLst/>
              </a:rPr>
              <a:t>Регуляция обмена веществ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24744"/>
            <a:ext cx="4536504" cy="554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Картинки по запросу паракринная регуля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1222959"/>
            <a:ext cx="2220097" cy="5445224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2843808" y="2204864"/>
            <a:ext cx="18722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40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b="1" u="sng" dirty="0" err="1" smtClean="0">
                <a:solidFill>
                  <a:schemeClr val="tx2">
                    <a:lumMod val="75000"/>
                  </a:schemeClr>
                </a:solidFill>
              </a:rPr>
              <a:t>Цитозольный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 механизм действия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hor0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813690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828092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57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Виды </a:t>
            </a:r>
            <a:r>
              <a:rPr lang="ru-RU" b="1" u="sng" dirty="0" err="1">
                <a:solidFill>
                  <a:srgbClr val="002060"/>
                </a:solidFill>
              </a:rPr>
              <a:t>мембраносвязанных</a:t>
            </a:r>
            <a:r>
              <a:rPr lang="ru-RU" b="1" u="sng" dirty="0">
                <a:solidFill>
                  <a:srgbClr val="002060"/>
                </a:solidFill>
              </a:rPr>
              <a:t> рецепторов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Типы мембранных рецепторов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568952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700808"/>
            <a:ext cx="2088232" cy="864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772816"/>
            <a:ext cx="2592288" cy="864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6588224" y="2420888"/>
            <a:ext cx="720080" cy="72008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62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pPr lvl="0">
              <a:defRPr/>
            </a:pPr>
            <a:r>
              <a:rPr lang="ru-RU" b="1" u="sng">
                <a:solidFill>
                  <a:schemeClr val="tx2">
                    <a:lumMod val="75000"/>
                  </a:schemeClr>
                </a:solidFill>
              </a:rPr>
              <a:t>Аденилатциклазный механизм</a:t>
            </a:r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9523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  <a:defRPr/>
            </a:pPr>
            <a:r>
              <a:rPr lang="ru-RU" b="1" i="1" u="sng">
                <a:solidFill>
                  <a:srgbClr val="ff0000"/>
                </a:solidFill>
              </a:rPr>
              <a:t>цАМФ</a:t>
            </a:r>
            <a:r>
              <a:rPr lang="ru-RU">
                <a:solidFill>
                  <a:srgbClr val="ff0000"/>
                </a:solidFill>
              </a:rPr>
              <a:t> </a:t>
            </a:r>
            <a:r>
              <a:rPr lang="en-US" altLang="ru-RU"/>
              <a:t>(</a:t>
            </a:r>
            <a:r>
              <a:rPr lang="ru-RU" altLang="en-US"/>
              <a:t>вторичный посредник</a:t>
            </a:r>
            <a:r>
              <a:rPr lang="en-US" altLang="ru-RU"/>
              <a:t>)</a:t>
            </a:r>
            <a:r>
              <a:rPr lang="ru-RU" altLang="en-US"/>
              <a:t> </a:t>
            </a:r>
            <a:r>
              <a:rPr lang="ru-RU"/>
              <a:t>образуется в клетке под действием:</a:t>
            </a:r>
            <a:endParaRPr lang="ru-RU"/>
          </a:p>
          <a:p>
            <a:pPr lvl="0">
              <a:defRPr/>
            </a:pPr>
            <a:r>
              <a:rPr lang="ru-RU"/>
              <a:t>гормонов гипофиза (ТТГ, ЛГ, МСГ, ФСГ. АКТГ), </a:t>
            </a:r>
            <a:endParaRPr lang="ru-RU"/>
          </a:p>
          <a:p>
            <a:pPr lvl="0">
              <a:defRPr/>
            </a:pPr>
            <a:r>
              <a:rPr lang="ru-RU"/>
              <a:t>кальцитонина, </a:t>
            </a:r>
            <a:endParaRPr lang="ru-RU"/>
          </a:p>
          <a:p>
            <a:pPr lvl="0">
              <a:defRPr/>
            </a:pPr>
            <a:r>
              <a:rPr lang="ru-RU"/>
              <a:t>соматостатина, </a:t>
            </a:r>
            <a:endParaRPr lang="ru-RU"/>
          </a:p>
          <a:p>
            <a:pPr lvl="0">
              <a:defRPr/>
            </a:pPr>
            <a:r>
              <a:rPr lang="ru-RU" b="1" u="sng"/>
              <a:t>глюкагона, </a:t>
            </a:r>
            <a:endParaRPr lang="ru-RU" b="1" u="sng"/>
          </a:p>
          <a:p>
            <a:pPr lvl="0">
              <a:defRPr/>
            </a:pPr>
            <a:r>
              <a:rPr lang="ru-RU"/>
              <a:t>паратгормона,</a:t>
            </a:r>
            <a:endParaRPr lang="ru-RU"/>
          </a:p>
          <a:p>
            <a:pPr lvl="0">
              <a:defRPr/>
            </a:pPr>
            <a:r>
              <a:rPr lang="ru-RU" b="1" u="sng"/>
              <a:t>адреналина</a:t>
            </a:r>
            <a:r>
              <a:rPr lang="ru-RU"/>
              <a:t> (через α</a:t>
            </a:r>
            <a:r>
              <a:rPr lang="ru-RU" baseline="-25000"/>
              <a:t>2</a:t>
            </a:r>
            <a:r>
              <a:rPr lang="ru-RU"/>
              <a:t>- и β-адренорецепторы), </a:t>
            </a:r>
            <a:endParaRPr lang="ru-RU"/>
          </a:p>
          <a:p>
            <a:pPr lvl="0">
              <a:defRPr/>
            </a:pPr>
            <a:r>
              <a:rPr lang="ru-RU"/>
              <a:t>вазопрессина (через V</a:t>
            </a:r>
            <a:r>
              <a:rPr lang="ru-RU" baseline="-25000"/>
              <a:t>2</a:t>
            </a:r>
            <a:r>
              <a:rPr lang="ru-RU"/>
              <a:t>-рецепторы).</a:t>
            </a:r>
            <a:endParaRPr lang="ru-RU"/>
          </a:p>
        </p:txBody>
      </p:sp>
      <p:pic>
        <p:nvPicPr>
          <p:cNvPr id="4" name="Рисунок 3" descr="hor03"/>
          <p:cNvPicPr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619672" y="3861048"/>
            <a:ext cx="5616624" cy="288032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90500" y="52388"/>
            <a:ext cx="8763000" cy="675322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48965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573016"/>
            <a:ext cx="54726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16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51845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8504" y="3573016"/>
            <a:ext cx="53390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50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7217" y="260648"/>
            <a:ext cx="5616624" cy="275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30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or0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655272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69084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Гидролиз </a:t>
            </a:r>
            <a:r>
              <a:rPr lang="ru-RU" sz="2800" dirty="0" err="1">
                <a:solidFill>
                  <a:srgbClr val="002060"/>
                </a:solidFill>
              </a:rPr>
              <a:t>цАМФ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фосфодиэстеразой</a:t>
            </a:r>
            <a:r>
              <a:rPr lang="ru-RU" sz="2800" dirty="0">
                <a:solidFill>
                  <a:srgbClr val="002060"/>
                </a:solidFill>
              </a:rPr>
              <a:t> прекращает передачу </a:t>
            </a:r>
            <a:r>
              <a:rPr lang="ru-RU" sz="2800" dirty="0" smtClean="0">
                <a:solidFill>
                  <a:srgbClr val="002060"/>
                </a:solidFill>
              </a:rPr>
              <a:t>Н-сигнала: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ИНОЗИТОЛФОСФАТНЫЙ </a:t>
            </a:r>
            <a:r>
              <a:rPr lang="ru-RU" b="1" dirty="0" smtClean="0">
                <a:solidFill>
                  <a:srgbClr val="002060"/>
                </a:solidFill>
              </a:rPr>
              <a:t>МЕХАНИЗМ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>
                <a:solidFill>
                  <a:srgbClr val="002060"/>
                </a:solidFill>
              </a:rPr>
              <a:t>кальций-фосфолипидный 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1828800"/>
          </a:xfrm>
        </p:spPr>
        <p:txBody>
          <a:bodyPr/>
          <a:lstStyle/>
          <a:p>
            <a:pPr lvl="0"/>
            <a:r>
              <a:rPr lang="ru-RU" b="1" dirty="0"/>
              <a:t>вазопрессин </a:t>
            </a:r>
            <a:r>
              <a:rPr lang="ru-RU" dirty="0"/>
              <a:t>(через V</a:t>
            </a:r>
            <a:r>
              <a:rPr lang="ru-RU" baseline="-25000" dirty="0"/>
              <a:t>1</a:t>
            </a:r>
            <a:r>
              <a:rPr lang="ru-RU" dirty="0"/>
              <a:t>-рецепторы), </a:t>
            </a:r>
          </a:p>
          <a:p>
            <a:pPr lvl="0"/>
            <a:r>
              <a:rPr lang="ru-RU" b="1" dirty="0"/>
              <a:t>адреналин </a:t>
            </a:r>
            <a:r>
              <a:rPr lang="ru-RU" dirty="0"/>
              <a:t>(через α</a:t>
            </a:r>
            <a:r>
              <a:rPr lang="ru-RU" baseline="-25000" dirty="0"/>
              <a:t>1</a:t>
            </a:r>
            <a:r>
              <a:rPr lang="ru-RU" dirty="0"/>
              <a:t>-адренорецепторы),</a:t>
            </a:r>
          </a:p>
          <a:p>
            <a:pPr lvl="0"/>
            <a:r>
              <a:rPr lang="ru-RU" b="1" dirty="0" err="1"/>
              <a:t>ангиотензин</a:t>
            </a:r>
            <a:r>
              <a:rPr lang="ru-RU" b="1" dirty="0"/>
              <a:t> II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2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23528" y="188640"/>
            <a:ext cx="8496944" cy="64087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Прямоугольник 4"/>
          <p:cNvSpPr/>
          <p:nvPr/>
        </p:nvSpPr>
        <p:spPr>
          <a:xfrm>
            <a:off x="6228184" y="2420888"/>
            <a:ext cx="2592288" cy="1368152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4"/>
          <p:cNvSpPr/>
          <p:nvPr/>
        </p:nvSpPr>
        <p:spPr>
          <a:xfrm>
            <a:off x="2243572" y="6093296"/>
            <a:ext cx="3132348" cy="468052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80920" cy="136815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Гормоны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греч. </a:t>
            </a:r>
            <a:r>
              <a:rPr lang="ru-RU" sz="3600" i="1" dirty="0" err="1">
                <a:solidFill>
                  <a:schemeClr val="tx2">
                    <a:lumMod val="75000"/>
                  </a:schemeClr>
                </a:solidFill>
              </a:rPr>
              <a:t>hormao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 – привожу в движение)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3816424" cy="2592288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– </a:t>
            </a:r>
            <a:r>
              <a:rPr lang="ru-RU" sz="2800" dirty="0"/>
              <a:t>это разнообразные по химической природе в-</a:t>
            </a:r>
            <a:r>
              <a:rPr lang="ru-RU" sz="2800" dirty="0" err="1"/>
              <a:t>ва</a:t>
            </a:r>
            <a:r>
              <a:rPr lang="ru-RU" sz="2800" dirty="0"/>
              <a:t>, вырабатываемые специализированными клетками и регулирующие обмен в-в в отдельных органах и во всем организме в целом.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15" y="2948082"/>
            <a:ext cx="5688285" cy="39099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4930914"/>
            <a:ext cx="2304256" cy="277289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23528" y="116632"/>
            <a:ext cx="8274124" cy="6568029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2852936"/>
            <a:ext cx="1440160" cy="648072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284984"/>
            <a:ext cx="1728192" cy="504056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221088"/>
            <a:ext cx="576064" cy="288032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5013176"/>
            <a:ext cx="1584176" cy="93610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7"/>
          <p:cNvSpPr/>
          <p:nvPr/>
        </p:nvSpPr>
        <p:spPr>
          <a:xfrm>
            <a:off x="6852084" y="6273316"/>
            <a:ext cx="1584176" cy="36004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  <p:bldP spid="7" grpId="2" animBg="1"/>
      <p:bldP spid="8" grpId="3" animBg="1"/>
      <p:bldP spid="9" grpId="4" animBg="1"/>
    </p:bld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lvl="0">
              <a:defRPr/>
            </a:pPr>
            <a:r>
              <a:rPr lang="ru-RU" b="1" u="sng">
                <a:solidFill>
                  <a:srgbClr val="002060"/>
                </a:solidFill>
              </a:rPr>
              <a:t>Гуанилатциклазный механизм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970784" cy="3196952"/>
          </a:xfrm>
        </p:spPr>
        <p:txBody>
          <a:bodyPr/>
          <a:lstStyle/>
          <a:p>
            <a:pPr lvl="0">
              <a:defRPr/>
            </a:pPr>
            <a:r>
              <a:rPr lang="ru-RU"/>
              <a:t>ПНУФ</a:t>
            </a:r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499992" y="1196752"/>
            <a:ext cx="4248472" cy="50110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9809" y="3890190"/>
            <a:ext cx="399215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i="1"/>
              <a:t>Используемые в кардиологии препараты нитратов (нитроглицерин, изосорбида динитрат) образуют в клетке оксид азота, который при наличии ионов Ca2+ и кальмодулина активирует цитозольную гуанилатциклазу. Образуемый цГМФ стимулирует Ca2+АТФазу саркоплазматического ретикулума, что ведет к выкачиванию кальция из саркоплазмы и прекращению сокращения гладкомышечной клетки.</a:t>
            </a:r>
            <a:endParaRPr lang="ru-RU" sz="160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708920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/>
              <a:t>Гуанилатциклаза</a:t>
            </a:r>
            <a:endParaRPr lang="ru-RU" b="1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923928" y="2924944"/>
            <a:ext cx="1224136" cy="2160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6804248" y="4725144"/>
            <a:ext cx="1224136" cy="86409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092280" y="5517232"/>
            <a:ext cx="2051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/>
              <a:t>Гуанилатциклаза (цитозольная</a:t>
            </a:r>
            <a:endParaRPr lang="ru-RU"/>
          </a:p>
        </p:txBody>
      </p:sp>
      <p:pic>
        <p:nvPicPr>
          <p:cNvPr id="205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27348" y="378445"/>
            <a:ext cx="8712968" cy="6110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395536" y="0"/>
            <a:ext cx="8229600" cy="133164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b="1">
                <a:solidFill>
                  <a:srgbClr val="002060"/>
                </a:solidFill>
              </a:rPr>
              <a:t>Схема синтеза пептидных гор</a:t>
            </a:r>
            <a:r>
              <a:rPr lang="ru-RU" altLang="en-US" b="1">
                <a:solidFill>
                  <a:srgbClr val="002060"/>
                </a:solidFill>
              </a:rPr>
              <a:t>м</a:t>
            </a:r>
            <a:r>
              <a:rPr lang="ru-RU" b="1">
                <a:solidFill>
                  <a:srgbClr val="002060"/>
                </a:solidFill>
              </a:rPr>
              <a:t>онов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77826" name="Picture 2" descr="Картинки по запросу схема синтеза гормонов пептидов (препрогормон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11560" y="1268760"/>
            <a:ext cx="7992888" cy="542883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691680" y="3501008"/>
            <a:ext cx="1224136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91880" y="2852936"/>
            <a:ext cx="1224136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020272" y="2708920"/>
            <a:ext cx="864096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  <p:bldP spid="7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8029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Гормоны поджелудочной железы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266429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/>
              <a:t>Глюкагон:</a:t>
            </a:r>
          </a:p>
          <a:p>
            <a:pPr marL="0" indent="0" algn="ctr">
              <a:buNone/>
            </a:pPr>
            <a:r>
              <a:rPr lang="ru-RU" b="1" dirty="0" smtClean="0"/>
              <a:t>29 АК</a:t>
            </a:r>
          </a:p>
          <a:p>
            <a:pPr marL="0" indent="0" algn="ctr">
              <a:buNone/>
            </a:pPr>
            <a:endParaRPr lang="ru-RU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56059"/>
            <a:ext cx="555307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12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Мишени и </a:t>
            </a:r>
            <a:r>
              <a:rPr lang="ru-RU" dirty="0" smtClean="0">
                <a:solidFill>
                  <a:srgbClr val="002060"/>
                </a:solidFill>
              </a:rPr>
              <a:t>эффекты глюкагона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5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1" dirty="0"/>
              <a:t>Жировая ткань</a:t>
            </a:r>
          </a:p>
          <a:p>
            <a:pPr lvl="0"/>
            <a:r>
              <a:rPr lang="ru-RU" u="sng" dirty="0">
                <a:hlinkClick r:id="rId2" tooltip="Аденилатциклазный механизм"/>
              </a:rPr>
              <a:t>↑активность</a:t>
            </a:r>
            <a:r>
              <a:rPr lang="ru-RU" dirty="0"/>
              <a:t>  гормон-чувствительной ТАГ-липазы и, →, стимулирует </a:t>
            </a:r>
            <a:r>
              <a:rPr lang="ru-RU" u="sng" dirty="0" err="1">
                <a:hlinkClick r:id="rId3"/>
              </a:rPr>
              <a:t>липолиз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endParaRPr lang="ru-RU" b="1" i="1" dirty="0" smtClean="0"/>
          </a:p>
          <a:p>
            <a:pPr marL="0" indent="0" algn="ctr">
              <a:buNone/>
            </a:pPr>
            <a:r>
              <a:rPr lang="ru-RU" b="1" i="1" dirty="0" smtClean="0"/>
              <a:t>Печень</a:t>
            </a:r>
            <a:endParaRPr lang="ru-RU" b="1" i="1" dirty="0"/>
          </a:p>
          <a:p>
            <a:pPr lvl="0"/>
            <a:r>
              <a:rPr lang="ru-RU" dirty="0"/>
              <a:t>активация </a:t>
            </a:r>
            <a:r>
              <a:rPr lang="ru-RU" u="sng" dirty="0">
                <a:hlinkClick r:id="rId4"/>
              </a:rPr>
              <a:t>ГНГ</a:t>
            </a:r>
            <a:r>
              <a:rPr lang="ru-RU" dirty="0"/>
              <a:t> и </a:t>
            </a:r>
            <a:r>
              <a:rPr lang="ru-RU" u="sng" dirty="0" err="1" smtClean="0">
                <a:hlinkClick r:id="rId5"/>
              </a:rPr>
              <a:t>гликогенолиза</a:t>
            </a:r>
            <a:r>
              <a:rPr lang="ru-RU" u="sng" dirty="0" smtClean="0"/>
              <a:t> (</a:t>
            </a:r>
            <a:r>
              <a:rPr lang="ru-RU" u="sng" dirty="0" err="1" smtClean="0"/>
              <a:t>гликогенфосфорилаза</a:t>
            </a:r>
            <a:r>
              <a:rPr lang="ru-RU" u="sng" dirty="0" smtClean="0"/>
              <a:t>)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за счет повышенного поступления ВЖК из жировой ткани усиливает </a:t>
            </a:r>
            <a:r>
              <a:rPr lang="ru-RU" u="sng" dirty="0" err="1">
                <a:hlinkClick r:id="rId6"/>
              </a:rPr>
              <a:t>кетогенез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ИТОГ: </a:t>
            </a:r>
            <a:r>
              <a:rPr lang="ru-RU" b="1" dirty="0"/>
              <a:t>повышение</a:t>
            </a:r>
            <a:r>
              <a:rPr lang="ru-RU" dirty="0"/>
              <a:t> концентрации </a:t>
            </a:r>
            <a:r>
              <a:rPr lang="ru-RU" dirty="0" smtClean="0"/>
              <a:t>глюкозы, </a:t>
            </a:r>
            <a:r>
              <a:rPr lang="ru-RU" dirty="0"/>
              <a:t>ВЖК </a:t>
            </a:r>
            <a:r>
              <a:rPr lang="ru-RU" dirty="0" smtClean="0"/>
              <a:t>и КТ в </a:t>
            </a:r>
            <a:r>
              <a:rPr lang="ru-RU" dirty="0"/>
              <a:t>крови</a:t>
            </a:r>
          </a:p>
        </p:txBody>
      </p:sp>
    </p:spTree>
    <p:extLst>
      <p:ext uri="{BB962C8B-B14F-4D97-AF65-F5344CB8AC3E}">
        <p14:creationId xmlns:p14="http://schemas.microsoft.com/office/powerpoint/2010/main" val="24100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/>
          <a:lstStyle/>
          <a:p>
            <a:r>
              <a:rPr lang="ru-RU" b="1" u="sng" dirty="0">
                <a:solidFill>
                  <a:srgbClr val="002060"/>
                </a:solidFill>
              </a:rPr>
              <a:t>Инсулин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581128"/>
            <a:ext cx="8424936" cy="216024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Активируют</a:t>
            </a:r>
            <a:r>
              <a:rPr lang="ru-RU" dirty="0"/>
              <a:t> синтез и секрецию:</a:t>
            </a:r>
          </a:p>
          <a:p>
            <a:pPr lvl="0"/>
            <a:r>
              <a:rPr lang="ru-RU" b="1" dirty="0"/>
              <a:t>глюкоза</a:t>
            </a:r>
            <a:r>
              <a:rPr lang="ru-RU" dirty="0"/>
              <a:t> крови – главный регулятор, пороговая концентрация для секреции инсулина – 5,5 </a:t>
            </a:r>
            <a:r>
              <a:rPr lang="ru-RU" dirty="0" err="1"/>
              <a:t>ммоль</a:t>
            </a:r>
            <a:r>
              <a:rPr lang="ru-RU" dirty="0"/>
              <a:t>/л,</a:t>
            </a:r>
          </a:p>
          <a:p>
            <a:pPr lvl="0"/>
            <a:r>
              <a:rPr lang="ru-RU" b="1" dirty="0" smtClean="0"/>
              <a:t>ВЖК</a:t>
            </a:r>
            <a:r>
              <a:rPr lang="ru-RU" dirty="0"/>
              <a:t> и </a:t>
            </a:r>
            <a:r>
              <a:rPr lang="ru-RU" b="1" dirty="0"/>
              <a:t>аминокислоты</a:t>
            </a:r>
            <a:r>
              <a:rPr lang="ru-RU" dirty="0"/>
              <a:t>,</a:t>
            </a:r>
          </a:p>
          <a:p>
            <a:pPr lvl="0"/>
            <a:r>
              <a:rPr lang="ru-RU" dirty="0"/>
              <a:t>влияния </a:t>
            </a:r>
            <a:r>
              <a:rPr lang="ru-RU" b="1" i="1" dirty="0" err="1"/>
              <a:t>n.vagus</a:t>
            </a:r>
            <a:r>
              <a:rPr lang="ru-RU" dirty="0"/>
              <a:t> </a:t>
            </a:r>
            <a:r>
              <a:rPr lang="ru-RU" dirty="0" smtClean="0"/>
              <a:t> (находится </a:t>
            </a:r>
            <a:r>
              <a:rPr lang="ru-RU" dirty="0"/>
              <a:t>под контролем гипоталамуса, активность которого определяется концентрацией глюкозы </a:t>
            </a:r>
            <a:r>
              <a:rPr lang="ru-RU" dirty="0" smtClean="0"/>
              <a:t>крови),</a:t>
            </a:r>
            <a:endParaRPr lang="ru-RU" dirty="0"/>
          </a:p>
          <a:p>
            <a:pPr lvl="0"/>
            <a:r>
              <a:rPr lang="ru-RU" b="1" dirty="0"/>
              <a:t>гормоны ЖКТ</a:t>
            </a:r>
            <a:r>
              <a:rPr lang="ru-RU" dirty="0"/>
              <a:t>: </a:t>
            </a:r>
            <a:r>
              <a:rPr lang="ru-RU" dirty="0" err="1"/>
              <a:t>холецистокинин</a:t>
            </a:r>
            <a:r>
              <a:rPr lang="ru-RU" dirty="0"/>
              <a:t>, секретин, </a:t>
            </a:r>
            <a:r>
              <a:rPr lang="ru-RU" dirty="0" err="1"/>
              <a:t>гастрин</a:t>
            </a:r>
            <a:r>
              <a:rPr lang="ru-RU" dirty="0"/>
              <a:t>, </a:t>
            </a:r>
            <a:r>
              <a:rPr lang="ru-RU" dirty="0" err="1"/>
              <a:t>энтероглюкагон</a:t>
            </a:r>
            <a:r>
              <a:rPr lang="ru-RU" dirty="0"/>
              <a:t>, желудочный ингибирующий полипептид,</a:t>
            </a:r>
          </a:p>
          <a:p>
            <a:pPr lvl="0"/>
            <a:r>
              <a:rPr lang="ru-RU" dirty="0"/>
              <a:t>хроническое воздействие </a:t>
            </a:r>
            <a:r>
              <a:rPr lang="ru-RU" b="1" dirty="0"/>
              <a:t>гормона роста</a:t>
            </a:r>
            <a:r>
              <a:rPr lang="ru-RU" dirty="0"/>
              <a:t>, </a:t>
            </a:r>
            <a:r>
              <a:rPr lang="ru-RU" b="1" dirty="0" err="1"/>
              <a:t>глюкокортикоидов</a:t>
            </a:r>
            <a:r>
              <a:rPr lang="ru-RU" dirty="0" err="1"/>
              <a:t>,</a:t>
            </a:r>
            <a:r>
              <a:rPr lang="ru-RU" b="1" dirty="0" err="1"/>
              <a:t>эстрогенов</a:t>
            </a:r>
            <a:r>
              <a:rPr lang="ru-RU" dirty="0"/>
              <a:t>, </a:t>
            </a:r>
            <a:r>
              <a:rPr lang="ru-RU" b="1" dirty="0" err="1"/>
              <a:t>прогестинов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or0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951" y="1124744"/>
            <a:ext cx="7416824" cy="309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251104" y="980728"/>
            <a:ext cx="1892896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30+21=51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2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84105" cy="606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8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Рецептор инсулина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9971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это сложный белок </a:t>
            </a:r>
            <a:r>
              <a:rPr lang="ru-RU" dirty="0" smtClean="0"/>
              <a:t>гликопротеин</a:t>
            </a:r>
            <a:r>
              <a:rPr lang="ru-RU" dirty="0"/>
              <a:t>, расположенный на поверхности клетки-мишени. Состоит их двух α-субъединиц и двух β-субъединиц, связанных </a:t>
            </a:r>
            <a:r>
              <a:rPr lang="ru-RU" dirty="0" err="1" smtClean="0"/>
              <a:t>дисульфидными</a:t>
            </a:r>
            <a:r>
              <a:rPr lang="ru-RU" dirty="0" smtClean="0"/>
              <a:t> </a:t>
            </a:r>
            <a:r>
              <a:rPr lang="ru-RU" dirty="0"/>
              <a:t>мостиками.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β-субъединицы </a:t>
            </a:r>
            <a:r>
              <a:rPr lang="ru-RU" dirty="0"/>
              <a:t>содержат несколько остатков тирозина.</a:t>
            </a:r>
          </a:p>
        </p:txBody>
      </p:sp>
      <p:pic>
        <p:nvPicPr>
          <p:cNvPr id="4" name="Рисунок 3" descr="http://www.biochemistry.ru/biohimija_severina/img/B5873p251-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2656"/>
            <a:ext cx="431111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98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ru-RU" dirty="0" smtClean="0"/>
              <a:t>↑ активность: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err="1"/>
              <a:t>фосфодиэстеразы</a:t>
            </a:r>
            <a:r>
              <a:rPr lang="ru-RU" dirty="0"/>
              <a:t>, </a:t>
            </a:r>
          </a:p>
          <a:p>
            <a:pPr lvl="0"/>
            <a:r>
              <a:rPr lang="ru-RU" dirty="0" err="1"/>
              <a:t>гликогенсинтетазы</a:t>
            </a:r>
            <a:r>
              <a:rPr lang="ru-RU" dirty="0"/>
              <a:t>, </a:t>
            </a:r>
          </a:p>
          <a:p>
            <a:pPr lvl="0"/>
            <a:r>
              <a:rPr lang="ru-RU" dirty="0"/>
              <a:t>ферментов </a:t>
            </a:r>
            <a:r>
              <a:rPr lang="ru-RU" dirty="0" err="1"/>
              <a:t>пируватдегидрогеназного</a:t>
            </a:r>
            <a:r>
              <a:rPr lang="ru-RU" dirty="0"/>
              <a:t> комплекса ( </a:t>
            </a:r>
            <a:r>
              <a:rPr lang="ru-RU" dirty="0" err="1"/>
              <a:t>пируваткарбоксилаза</a:t>
            </a:r>
            <a:r>
              <a:rPr lang="ru-RU" dirty="0"/>
              <a:t>, </a:t>
            </a:r>
            <a:r>
              <a:rPr lang="ru-RU" dirty="0" err="1" smtClean="0"/>
              <a:t>дигидролипоилдегидрогеназа</a:t>
            </a:r>
            <a:r>
              <a:rPr lang="ru-RU" dirty="0"/>
              <a:t>),</a:t>
            </a:r>
          </a:p>
          <a:p>
            <a:pPr lvl="0"/>
            <a:r>
              <a:rPr lang="ru-RU" dirty="0" err="1" smtClean="0"/>
              <a:t>аминотрансферазы</a:t>
            </a:r>
            <a:r>
              <a:rPr lang="ru-RU" dirty="0"/>
              <a:t>, </a:t>
            </a:r>
          </a:p>
          <a:p>
            <a:pPr lvl="0"/>
            <a:r>
              <a:rPr lang="ru-RU" dirty="0" smtClean="0"/>
              <a:t>глюкозо-6-фосфатазы, </a:t>
            </a:r>
            <a:endParaRPr lang="ru-RU" dirty="0"/>
          </a:p>
          <a:p>
            <a:pPr lvl="0"/>
            <a:r>
              <a:rPr lang="ru-RU" dirty="0" err="1" smtClean="0"/>
              <a:t>гексокиназы</a:t>
            </a:r>
            <a:r>
              <a:rPr lang="ru-RU" dirty="0" smtClean="0"/>
              <a:t>, </a:t>
            </a:r>
            <a:endParaRPr lang="ru-RU" dirty="0"/>
          </a:p>
          <a:p>
            <a:pPr lvl="0"/>
            <a:r>
              <a:rPr lang="ru-RU" dirty="0" err="1" smtClean="0"/>
              <a:t>глюкокиназы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1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</a:t>
            </a:r>
            <a:r>
              <a:rPr lang="ru-RU" dirty="0" smtClean="0"/>
              <a:t>↓ </a:t>
            </a:r>
            <a:r>
              <a:rPr lang="ru-RU" dirty="0"/>
              <a:t>активность: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/>
              <a:t>аденилатциклазы</a:t>
            </a:r>
            <a:r>
              <a:rPr lang="ru-RU" dirty="0"/>
              <a:t>,</a:t>
            </a:r>
          </a:p>
          <a:p>
            <a:pPr lvl="0"/>
            <a:r>
              <a:rPr lang="ru-RU" dirty="0" err="1"/>
              <a:t>фосфорилазы</a:t>
            </a:r>
            <a:r>
              <a:rPr lang="ru-RU" dirty="0"/>
              <a:t> гликогена, </a:t>
            </a:r>
          </a:p>
          <a:p>
            <a:pPr lvl="0"/>
            <a:r>
              <a:rPr lang="ru-RU" dirty="0"/>
              <a:t>липазы печени и жировой ткани, </a:t>
            </a:r>
          </a:p>
          <a:p>
            <a:pPr lvl="0"/>
            <a:r>
              <a:rPr lang="ru-RU" dirty="0" err="1"/>
              <a:t>пируваткарбоксилазы</a:t>
            </a:r>
            <a:r>
              <a:rPr lang="ru-RU" dirty="0"/>
              <a:t>, </a:t>
            </a:r>
          </a:p>
          <a:p>
            <a:pPr lvl="0"/>
            <a:r>
              <a:rPr lang="ru-RU" dirty="0" err="1"/>
              <a:t>фосфоенолпируваткиназы</a:t>
            </a:r>
            <a:r>
              <a:rPr lang="ru-RU" dirty="0"/>
              <a:t>, </a:t>
            </a:r>
          </a:p>
          <a:p>
            <a:pPr lvl="0"/>
            <a:r>
              <a:rPr lang="ru-RU" dirty="0" err="1"/>
              <a:t>фруктодифосфотазы</a:t>
            </a:r>
            <a:r>
              <a:rPr lang="ru-RU" dirty="0"/>
              <a:t>, </a:t>
            </a:r>
          </a:p>
          <a:p>
            <a:pPr lvl="0"/>
            <a:r>
              <a:rPr lang="ru-RU" dirty="0" err="1"/>
              <a:t>фосфоглюкоизомеразы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6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897632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Действие инсулина на ферменты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32452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9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 действием инсулина в клетках-мишенях: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понижается концентрация </a:t>
            </a:r>
            <a:r>
              <a:rPr lang="ru-RU" dirty="0" err="1"/>
              <a:t>цАМФ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повышается скорость гликолиза и снижается скорость ГНГ;</a:t>
            </a:r>
          </a:p>
          <a:p>
            <a:pPr lvl="0"/>
            <a:r>
              <a:rPr lang="ru-RU" dirty="0"/>
              <a:t>увеличивается синтез гликогена и жиров и подавляется их мобилизация;</a:t>
            </a:r>
          </a:p>
          <a:p>
            <a:pPr lvl="0"/>
            <a:r>
              <a:rPr lang="ru-RU" dirty="0"/>
              <a:t>ускоряется синтез белка и тормозится его распад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25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26170"/>
          </a:xfrm>
        </p:spPr>
        <p:txBody>
          <a:bodyPr>
            <a:normAutofit fontScale="90000"/>
          </a:bodyPr>
          <a:lstStyle/>
          <a:p>
            <a:r>
              <a:rPr lang="ru-RU" dirty="0"/>
              <a:t>Для сахарного диабета характерны следующие нарушения обмена веществ: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46449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а) снижение использования глюкозы клетками, усиление мобилизации гликогена и активация ГНГ в печени приводят к увеличению содержания глюкозы в крови (гипергликемия) и преодоление ею почечного порога (</a:t>
            </a:r>
            <a:r>
              <a:rPr lang="ru-RU" dirty="0" err="1"/>
              <a:t>глюкозурия</a:t>
            </a:r>
            <a:r>
              <a:rPr lang="ru-RU" dirty="0"/>
              <a:t>);</a:t>
            </a:r>
          </a:p>
          <a:p>
            <a:pPr lvl="0"/>
            <a:r>
              <a:rPr lang="ru-RU" dirty="0"/>
              <a:t>б) ускорение </a:t>
            </a:r>
            <a:r>
              <a:rPr lang="ru-RU" dirty="0" err="1"/>
              <a:t>липолиза</a:t>
            </a:r>
            <a:r>
              <a:rPr lang="ru-RU" dirty="0"/>
              <a:t> (расщепления жиров), избыточное образование ацетил-</a:t>
            </a:r>
            <a:r>
              <a:rPr lang="ru-RU" dirty="0" err="1"/>
              <a:t>КоА</a:t>
            </a:r>
            <a:r>
              <a:rPr lang="ru-RU" dirty="0"/>
              <a:t>, используемого для синтеза с последующим поступлением в кровь ХС (</a:t>
            </a:r>
            <a:r>
              <a:rPr lang="ru-RU" dirty="0" err="1"/>
              <a:t>гиперхолестеролемия</a:t>
            </a:r>
            <a:r>
              <a:rPr lang="ru-RU" dirty="0"/>
              <a:t>) и КТ (</a:t>
            </a:r>
            <a:r>
              <a:rPr lang="ru-RU" dirty="0" err="1"/>
              <a:t>гиперкетонемия</a:t>
            </a:r>
            <a:r>
              <a:rPr lang="ru-RU" dirty="0"/>
              <a:t>); КТ легко проникают в мочу (</a:t>
            </a:r>
            <a:r>
              <a:rPr lang="ru-RU" dirty="0" err="1"/>
              <a:t>кетонурия</a:t>
            </a:r>
            <a:r>
              <a:rPr lang="ru-RU" dirty="0"/>
              <a:t>);</a:t>
            </a:r>
          </a:p>
          <a:p>
            <a:pPr lvl="0"/>
            <a:r>
              <a:rPr lang="ru-RU" dirty="0"/>
              <a:t>в) снижение скорости синтеза белка и усиление катаболизма аминокислот в тканях приводит к повышению концентрации мочевины и других азотистых веществ в крови (азотемия) и увеличению их выведения с мочой (азотурия);</a:t>
            </a:r>
          </a:p>
          <a:p>
            <a:pPr lvl="0"/>
            <a:r>
              <a:rPr lang="ru-RU" dirty="0"/>
              <a:t>г) выведение почками больших количеств глюкозы, КТ и мочевины сопровождается увеличением диуреза (полиурия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8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</p:spPr>
        <p:txBody>
          <a:bodyPr/>
          <a:lstStyle/>
          <a:p>
            <a:r>
              <a:rPr lang="ru-RU" dirty="0" smtClean="0"/>
              <a:t>Поздние осложнения при СД</a:t>
            </a:r>
            <a:endParaRPr lang="ru-RU" dirty="0"/>
          </a:p>
        </p:txBody>
      </p:sp>
      <p:sp>
        <p:nvSpPr>
          <p:cNvPr id="1028" name="AutoShape 4" descr="Картинки по запросу поздние осложнения при сахарном диабе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поздние осложнения при сахарном диабе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9405"/>
            <a:ext cx="3635896" cy="284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Картинки по запросу поздние осложнения при сахарном диабе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3995" y="4509120"/>
            <a:ext cx="5440005" cy="2348880"/>
          </a:xfrm>
          <a:prstGeom prst="rect">
            <a:avLst/>
          </a:prstGeom>
          <a:noFill/>
        </p:spPr>
      </p:pic>
      <p:pic>
        <p:nvPicPr>
          <p:cNvPr id="1037" name="Picture 13" descr="Картинки по запросу поздние осложнения при сахарном диабет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692696"/>
            <a:ext cx="4953000" cy="3667126"/>
          </a:xfrm>
          <a:prstGeom prst="rect">
            <a:avLst/>
          </a:prstGeom>
          <a:noFill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9144001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1143000"/>
          </a:xfrm>
        </p:spPr>
        <p:txBody>
          <a:bodyPr/>
          <a:lstStyle/>
          <a:p>
            <a:r>
              <a:rPr lang="ru-RU" dirty="0"/>
              <a:t>Катехоламины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интез катехоламинов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496944" cy="5112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3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Механизм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Механизм действия катехоламинов зависит от рецептора. </a:t>
            </a:r>
            <a:endParaRPr lang="ru-RU" dirty="0" smtClean="0"/>
          </a:p>
          <a:p>
            <a:r>
              <a:rPr lang="ru-RU" dirty="0" smtClean="0"/>
              <a:t>Конечный </a:t>
            </a:r>
            <a:r>
              <a:rPr lang="ru-RU" dirty="0"/>
              <a:t>эффект зависит от преобладания типа </a:t>
            </a:r>
            <a:r>
              <a:rPr lang="en-US" dirty="0"/>
              <a:t>R </a:t>
            </a:r>
            <a:r>
              <a:rPr lang="ru-RU" dirty="0"/>
              <a:t>на клетке и концентрации </a:t>
            </a:r>
            <a:r>
              <a:rPr lang="en-US" dirty="0"/>
              <a:t>H</a:t>
            </a:r>
            <a:r>
              <a:rPr lang="ru-RU" dirty="0"/>
              <a:t> в крови. Например, в жировой ткани при </a:t>
            </a:r>
            <a:r>
              <a:rPr lang="ru-RU" b="1" dirty="0"/>
              <a:t>низких </a:t>
            </a:r>
            <a:r>
              <a:rPr lang="ru-RU" dirty="0"/>
              <a:t>концентрациях </a:t>
            </a:r>
            <a:r>
              <a:rPr lang="ru-RU" dirty="0" err="1" smtClean="0"/>
              <a:t>Адр</a:t>
            </a:r>
            <a:r>
              <a:rPr lang="ru-RU" dirty="0"/>
              <a:t>. более активны α</a:t>
            </a:r>
            <a:r>
              <a:rPr lang="ru-RU" baseline="-25000" dirty="0"/>
              <a:t>2</a:t>
            </a:r>
            <a:r>
              <a:rPr lang="ru-RU" dirty="0"/>
              <a:t>-адренорецепторы, при  </a:t>
            </a:r>
            <a:r>
              <a:rPr lang="ru-RU" b="1" dirty="0"/>
              <a:t>повышенных</a:t>
            </a:r>
            <a:r>
              <a:rPr lang="ru-RU" dirty="0"/>
              <a:t> концентрациях (стресс) – стимулируются β</a:t>
            </a:r>
            <a:r>
              <a:rPr lang="ru-RU" baseline="-25000" dirty="0"/>
              <a:t>1</a:t>
            </a:r>
            <a:r>
              <a:rPr lang="ru-RU" dirty="0"/>
              <a:t>-, β</a:t>
            </a:r>
            <a:r>
              <a:rPr lang="ru-RU" baseline="-25000" dirty="0"/>
              <a:t>2</a:t>
            </a:r>
            <a:r>
              <a:rPr lang="ru-RU" dirty="0"/>
              <a:t>-, β</a:t>
            </a:r>
            <a:r>
              <a:rPr lang="ru-RU" baseline="-25000" dirty="0"/>
              <a:t>3</a:t>
            </a:r>
            <a:r>
              <a:rPr lang="ru-RU" dirty="0"/>
              <a:t>-адренорецепторы.</a:t>
            </a:r>
          </a:p>
        </p:txBody>
      </p:sp>
    </p:spTree>
    <p:extLst>
      <p:ext uri="{BB962C8B-B14F-4D97-AF65-F5344CB8AC3E}">
        <p14:creationId xmlns:p14="http://schemas.microsoft.com/office/powerpoint/2010/main" val="35139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2800" u="sng" dirty="0"/>
              <a:t>В целом катехоламины отвечают за </a:t>
            </a:r>
            <a:r>
              <a:rPr lang="ru-RU" sz="2800" b="1" u="sng" dirty="0"/>
              <a:t>биохимические</a:t>
            </a:r>
            <a:r>
              <a:rPr lang="ru-RU" sz="2800" u="sng" dirty="0"/>
              <a:t> реакции адаптации к острым стрессам, связанным с мышечной активностью – "борьба или бегство":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66186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/>
              <a:t>Усил</a:t>
            </a:r>
            <a:r>
              <a:rPr lang="ru-RU" b="1" dirty="0" smtClean="0"/>
              <a:t>ение </a:t>
            </a:r>
            <a:r>
              <a:rPr lang="ru-RU" u="sng" dirty="0" err="1" smtClean="0">
                <a:hlinkClick r:id="rId2"/>
              </a:rPr>
              <a:t>липолиза</a:t>
            </a:r>
            <a:r>
              <a:rPr lang="ru-RU" dirty="0"/>
              <a:t> и продукция жирных кислот в жировой ткани для мышечной активности,</a:t>
            </a:r>
          </a:p>
          <a:p>
            <a:pPr lvl="0"/>
            <a:r>
              <a:rPr lang="ru-RU" b="1" dirty="0"/>
              <a:t>гипергликемия </a:t>
            </a:r>
            <a:r>
              <a:rPr lang="ru-RU" dirty="0"/>
              <a:t>за счет </a:t>
            </a:r>
            <a:r>
              <a:rPr lang="ru-RU" u="sng" dirty="0">
                <a:hlinkClick r:id="rId3"/>
              </a:rPr>
              <a:t>ГНГ</a:t>
            </a:r>
            <a:r>
              <a:rPr lang="ru-RU" dirty="0"/>
              <a:t> и </a:t>
            </a:r>
            <a:r>
              <a:rPr lang="ru-RU" u="sng" dirty="0" err="1">
                <a:hlinkClick r:id="rId4"/>
              </a:rPr>
              <a:t>гликогенолиза</a:t>
            </a:r>
            <a:r>
              <a:rPr lang="ru-RU" dirty="0"/>
              <a:t> в печени для повышения устойчивости ЦНС,</a:t>
            </a:r>
          </a:p>
          <a:p>
            <a:pPr lvl="0"/>
            <a:r>
              <a:rPr lang="ru-RU" dirty="0"/>
              <a:t>стимуляция </a:t>
            </a:r>
            <a:r>
              <a:rPr lang="ru-RU" u="sng" dirty="0" err="1">
                <a:hlinkClick r:id="rId4"/>
              </a:rPr>
              <a:t>гликогенолиза</a:t>
            </a:r>
            <a:r>
              <a:rPr lang="ru-RU" dirty="0"/>
              <a:t> в мышцах,</a:t>
            </a:r>
          </a:p>
          <a:p>
            <a:pPr lvl="0"/>
            <a:r>
              <a:rPr lang="ru-RU" dirty="0"/>
              <a:t>активация </a:t>
            </a:r>
            <a:r>
              <a:rPr lang="ru-RU" b="1" dirty="0" err="1"/>
              <a:t>протеолиза</a:t>
            </a:r>
            <a:r>
              <a:rPr lang="ru-RU" dirty="0"/>
              <a:t> в лимфоидной ткани для обеспечения ГНГ субстратами (</a:t>
            </a:r>
            <a:r>
              <a:rPr lang="ru-RU" dirty="0" err="1"/>
              <a:t>миинокислотами</a:t>
            </a:r>
            <a:r>
              <a:rPr lang="ru-RU" dirty="0"/>
              <a:t>),</a:t>
            </a:r>
          </a:p>
          <a:p>
            <a:pPr lvl="0"/>
            <a:r>
              <a:rPr lang="ru-RU" dirty="0"/>
              <a:t>снижение анаболизма через уменьшение секреции инсулина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0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12068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22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521" y="14469"/>
            <a:ext cx="8856984" cy="77809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Гормоны ЩЖ (тироксин, </a:t>
            </a:r>
            <a:r>
              <a:rPr lang="ru-RU" sz="3600" b="1" dirty="0" err="1">
                <a:solidFill>
                  <a:srgbClr val="002060"/>
                </a:solidFill>
              </a:rPr>
              <a:t>трийодтиронин</a:t>
            </a:r>
            <a:r>
              <a:rPr lang="ru-RU" sz="3600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4" name="Рисунок 3" descr="http://www.biochemistry.ru/biohimija_severina/img/B5873p569-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984776" cy="597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10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119" y="2204864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Механизм действия – </a:t>
            </a:r>
            <a:r>
              <a:rPr lang="ru-RU" dirty="0" err="1" smtClean="0"/>
              <a:t>цитозольный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Рисунок 3" descr="Тироксин. Трийодтиронин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5" cy="1694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timebiology.ru/images/books/270/image00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08920"/>
            <a:ext cx="6480720" cy="392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81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/>
              </a:rPr>
              <a:t>Основные особенности </a:t>
            </a:r>
            <a:r>
              <a:rPr lang="ru-RU" sz="3200" b="1" dirty="0" smtClean="0">
                <a:solidFill>
                  <a:srgbClr val="002060"/>
                </a:solidFill>
                <a:effectLst/>
              </a:rPr>
              <a:t>гормонов: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61662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синтезируются и выделяются в кровь специализированными эндокринными клетками;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обладают высокой биологической активностью – физиологическое действие проявляется при концентрации их в крови порядка 10</a:t>
            </a:r>
            <a:r>
              <a:rPr lang="ru-RU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- 10</a:t>
            </a:r>
            <a:r>
              <a:rPr lang="ru-RU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моль/л;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характеризуется присущей только ему структурой, местом синтеза и функцией; дефицит одного Н не может быть восполнен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веществами;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способны специфически взаимодействовать с клетками, имеющими рецепторы для данного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гормона;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правило, влияют на отдалённые от места их синтеза органы и ткани (дистанционный биологический эффект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hangingPunct="0">
              <a:buFont typeface="+mj-lt"/>
              <a:buAutoNum type="arabicPeriod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являются структурными компонентами клеток и не используются как источник энергии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Эффекты </a:t>
            </a:r>
            <a:r>
              <a:rPr lang="ru-RU" b="1" dirty="0" err="1" smtClean="0">
                <a:solidFill>
                  <a:srgbClr val="002060"/>
                </a:solidFill>
              </a:rPr>
              <a:t>Трийодтиронина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↑активности </a:t>
            </a:r>
            <a:r>
              <a:rPr lang="ru-RU" b="1" dirty="0" err="1"/>
              <a:t>Na</a:t>
            </a:r>
            <a:r>
              <a:rPr lang="ru-RU" b="1" baseline="30000" dirty="0"/>
              <a:t>+</a:t>
            </a:r>
            <a:r>
              <a:rPr lang="ru-RU" b="1" dirty="0"/>
              <a:t>,K</a:t>
            </a:r>
            <a:r>
              <a:rPr lang="ru-RU" b="1" baseline="30000" dirty="0"/>
              <a:t>+</a:t>
            </a:r>
            <a:r>
              <a:rPr lang="ru-RU" b="1" dirty="0"/>
              <a:t>-</a:t>
            </a:r>
            <a:r>
              <a:rPr lang="ru-RU" b="1" dirty="0" err="1"/>
              <a:t>АТФазы</a:t>
            </a:r>
            <a:r>
              <a:rPr lang="ru-RU" dirty="0"/>
              <a:t>, что приводит к быстрому расходованию АТФ и по запускает </a:t>
            </a:r>
            <a:r>
              <a:rPr lang="ru-RU" b="1" dirty="0"/>
              <a:t>катаболизм </a:t>
            </a:r>
            <a:r>
              <a:rPr lang="ru-RU" dirty="0"/>
              <a:t>УВ и липидов (дыхательный контроль). </a:t>
            </a:r>
          </a:p>
          <a:p>
            <a:pPr lvl="0"/>
            <a:r>
              <a:rPr lang="ru-RU" dirty="0"/>
              <a:t>в митохондриях ↑ количество </a:t>
            </a:r>
            <a:r>
              <a:rPr lang="ru-RU" b="1" dirty="0"/>
              <a:t>АТФ/АДФ-</a:t>
            </a:r>
            <a:r>
              <a:rPr lang="ru-RU" b="1" dirty="0" err="1"/>
              <a:t>транслоказы</a:t>
            </a:r>
            <a:r>
              <a:rPr lang="ru-RU" dirty="0"/>
              <a:t> и </a:t>
            </a:r>
            <a:r>
              <a:rPr lang="ru-RU" b="1" dirty="0"/>
              <a:t>потребление кислорода</a:t>
            </a:r>
            <a:r>
              <a:rPr lang="ru-RU" dirty="0"/>
              <a:t>. </a:t>
            </a:r>
          </a:p>
          <a:p>
            <a:pPr lvl="0"/>
            <a:r>
              <a:rPr lang="ru-RU" dirty="0"/>
              <a:t>сопутствующим эффектом ↑катаболизма является ↑</a:t>
            </a:r>
            <a:r>
              <a:rPr lang="ru-RU" b="1" dirty="0"/>
              <a:t>теплопродукции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8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Белковый обмен</a:t>
            </a:r>
            <a:r>
              <a:rPr lang="ru-RU" dirty="0"/>
              <a:t>: </a:t>
            </a:r>
          </a:p>
          <a:p>
            <a:pPr lvl="0"/>
            <a:r>
              <a:rPr lang="ru-RU" dirty="0"/>
              <a:t>усиливает транспорт </a:t>
            </a:r>
            <a:r>
              <a:rPr lang="ru-RU" dirty="0" err="1"/>
              <a:t>а.к</a:t>
            </a:r>
            <a:r>
              <a:rPr lang="ru-RU" dirty="0"/>
              <a:t>. в клетки. </a:t>
            </a:r>
          </a:p>
          <a:p>
            <a:pPr lvl="0"/>
            <a:r>
              <a:rPr lang="ru-RU" dirty="0"/>
              <a:t>активирует синтез </a:t>
            </a:r>
            <a:r>
              <a:rPr lang="ru-RU" dirty="0" err="1"/>
              <a:t>дифференцировочных</a:t>
            </a:r>
            <a:r>
              <a:rPr lang="ru-RU" dirty="0"/>
              <a:t> белков в ЦНС, гонадах, костной ткани и → развитие этих тканей.</a:t>
            </a:r>
          </a:p>
          <a:p>
            <a:pPr marL="0" indent="0">
              <a:buNone/>
            </a:pPr>
            <a:r>
              <a:rPr lang="ru-RU" dirty="0"/>
              <a:t>У детей действие </a:t>
            </a:r>
            <a:r>
              <a:rPr lang="ru-RU" dirty="0" err="1"/>
              <a:t>тиреоидных</a:t>
            </a:r>
            <a:r>
              <a:rPr lang="ru-RU" dirty="0"/>
              <a:t> гормонов в целом </a:t>
            </a:r>
            <a:r>
              <a:rPr lang="ru-RU" b="1" dirty="0"/>
              <a:t>анаболическое</a:t>
            </a:r>
            <a:r>
              <a:rPr lang="ru-RU" dirty="0"/>
              <a:t>, т.к. </a:t>
            </a:r>
            <a:r>
              <a:rPr lang="ru-RU" dirty="0" err="1"/>
              <a:t>трийодтиронин</a:t>
            </a:r>
            <a:r>
              <a:rPr lang="ru-RU" dirty="0"/>
              <a:t> усиливает выделение </a:t>
            </a:r>
            <a:r>
              <a:rPr lang="ru-RU" b="1" dirty="0" err="1"/>
              <a:t>соматолиберина</a:t>
            </a:r>
            <a:r>
              <a:rPr lang="ru-RU" dirty="0"/>
              <a:t>, что стимулирует секрецию СТГ (причина низкорослости при гипотиреозе). </a:t>
            </a:r>
          </a:p>
          <a:p>
            <a:pPr marL="0" indent="0">
              <a:buNone/>
            </a:pPr>
            <a:r>
              <a:rPr lang="ru-RU" dirty="0"/>
              <a:t>У взрослых действие </a:t>
            </a:r>
            <a:r>
              <a:rPr lang="ru-RU" dirty="0" err="1"/>
              <a:t>тиреоидных</a:t>
            </a:r>
            <a:r>
              <a:rPr lang="ru-RU" dirty="0"/>
              <a:t> гормонов в основном </a:t>
            </a:r>
            <a:r>
              <a:rPr lang="ru-RU" b="1" dirty="0"/>
              <a:t>катаболическое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r>
              <a:rPr lang="ru-RU" b="1" dirty="0"/>
              <a:t>Углеводный обмен</a:t>
            </a:r>
            <a:r>
              <a:rPr lang="ru-RU" dirty="0"/>
              <a:t>: </a:t>
            </a:r>
          </a:p>
          <a:p>
            <a:r>
              <a:rPr lang="ru-RU" dirty="0"/>
              <a:t>Увеличивает </a:t>
            </a:r>
            <a:r>
              <a:rPr lang="ru-RU" u="sng" dirty="0" err="1">
                <a:hlinkClick r:id="rId2"/>
              </a:rPr>
              <a:t>гликогенолиз</a:t>
            </a:r>
            <a:r>
              <a:rPr lang="ru-RU" dirty="0"/>
              <a:t> и аэробное окисление глюкозы.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Липидный </a:t>
            </a:r>
            <a:r>
              <a:rPr lang="ru-RU" b="1" dirty="0"/>
              <a:t>обмен</a:t>
            </a:r>
            <a:r>
              <a:rPr lang="ru-RU" dirty="0"/>
              <a:t>: </a:t>
            </a:r>
          </a:p>
          <a:p>
            <a:r>
              <a:rPr lang="ru-RU" dirty="0"/>
              <a:t>Стимулирует </a:t>
            </a:r>
            <a:r>
              <a:rPr lang="ru-RU" u="sng" dirty="0" err="1">
                <a:hlinkClick r:id="rId3"/>
              </a:rPr>
              <a:t>липолиз</a:t>
            </a:r>
            <a:r>
              <a:rPr lang="ru-RU" dirty="0"/>
              <a:t>, </a:t>
            </a:r>
            <a:r>
              <a:rPr lang="ru-RU" u="sng" dirty="0">
                <a:hlinkClick r:id="rId4"/>
              </a:rPr>
              <a:t>β-окисление ВЖК</a:t>
            </a:r>
            <a:r>
              <a:rPr lang="ru-RU" dirty="0"/>
              <a:t>, подавляет </a:t>
            </a:r>
            <a:r>
              <a:rPr lang="ru-RU" dirty="0" err="1"/>
              <a:t>стероидогенез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Нуклеиновый </a:t>
            </a:r>
            <a:r>
              <a:rPr lang="ru-RU" b="1" dirty="0"/>
              <a:t>обмен</a:t>
            </a:r>
            <a:r>
              <a:rPr lang="ru-RU" dirty="0"/>
              <a:t>: </a:t>
            </a:r>
          </a:p>
          <a:p>
            <a:r>
              <a:rPr lang="ru-RU" dirty="0"/>
              <a:t>Активирует начальные стадии </a:t>
            </a:r>
            <a:r>
              <a:rPr lang="ru-RU" u="sng" dirty="0">
                <a:hlinkClick r:id="rId5"/>
              </a:rPr>
              <a:t>синтеза пуринов</a:t>
            </a:r>
            <a:r>
              <a:rPr lang="ru-RU" dirty="0"/>
              <a:t> и</a:t>
            </a:r>
            <a:r>
              <a:rPr lang="ru-RU" u="sng" dirty="0">
                <a:hlinkClick r:id="rId6"/>
              </a:rPr>
              <a:t> пиримидинов</a:t>
            </a:r>
            <a:r>
              <a:rPr lang="ru-RU" dirty="0"/>
              <a:t>, стимулирует </a:t>
            </a:r>
            <a:r>
              <a:rPr lang="ru-RU" dirty="0" err="1"/>
              <a:t>дифференцировочный</a:t>
            </a:r>
            <a:r>
              <a:rPr lang="ru-RU" dirty="0"/>
              <a:t> синтез РНК и ДНК.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Катехоламины</a:t>
            </a:r>
            <a:r>
              <a:rPr lang="ru-RU" b="1" dirty="0"/>
              <a:t>: </a:t>
            </a:r>
            <a:r>
              <a:rPr lang="ru-RU" dirty="0"/>
              <a:t>в надпочечниках Т3 подавляет синтез </a:t>
            </a:r>
            <a:r>
              <a:rPr lang="ru-RU" u="sng" dirty="0">
                <a:hlinkClick r:id="rId7"/>
              </a:rPr>
              <a:t>катехоламинов</a:t>
            </a:r>
            <a:r>
              <a:rPr lang="ru-RU" dirty="0"/>
              <a:t>, хотя в целом чувствительность тканей к адреналину повышается.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5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54868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Симптомы</a:t>
            </a:r>
            <a:r>
              <a:rPr lang="ru-RU" sz="2800" dirty="0"/>
              <a:t> </a:t>
            </a:r>
            <a:r>
              <a:rPr lang="ru-RU" sz="2800" b="1" dirty="0"/>
              <a:t>субклинического </a:t>
            </a:r>
            <a:r>
              <a:rPr lang="ru-RU" sz="2800" dirty="0" smtClean="0"/>
              <a:t>гипотиреоза: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3268960"/>
          </a:xfrm>
        </p:spPr>
        <p:txBody>
          <a:bodyPr>
            <a:noAutofit/>
          </a:bodyPr>
          <a:lstStyle/>
          <a:p>
            <a:pPr lvl="0"/>
            <a:r>
              <a:rPr lang="ru-RU" sz="1600" dirty="0"/>
              <a:t>отечность лица, </a:t>
            </a:r>
          </a:p>
          <a:p>
            <a:pPr lvl="0"/>
            <a:r>
              <a:rPr lang="ru-RU" sz="1600" dirty="0"/>
              <a:t>сухость кожи и волос, </a:t>
            </a:r>
          </a:p>
          <a:p>
            <a:pPr lvl="0"/>
            <a:r>
              <a:rPr lang="ru-RU" sz="1600" dirty="0"/>
              <a:t>ломкость ногтей, </a:t>
            </a:r>
          </a:p>
          <a:p>
            <a:pPr lvl="0"/>
            <a:r>
              <a:rPr lang="ru-RU" sz="1600" dirty="0"/>
              <a:t>брадикардия, </a:t>
            </a:r>
          </a:p>
          <a:p>
            <a:pPr lvl="0"/>
            <a:r>
              <a:rPr lang="ru-RU" sz="1600" dirty="0"/>
              <a:t>увеличение массы тела, </a:t>
            </a:r>
          </a:p>
          <a:p>
            <a:pPr lvl="0"/>
            <a:r>
              <a:rPr lang="ru-RU" sz="1600" dirty="0"/>
              <a:t>понижение систолического давления, </a:t>
            </a:r>
          </a:p>
          <a:p>
            <a:pPr lvl="0"/>
            <a:r>
              <a:rPr lang="ru-RU" sz="1600" dirty="0"/>
              <a:t>психическая инертность, депрессия, апатия, вялость, сонливость, утомляемость, </a:t>
            </a:r>
          </a:p>
          <a:p>
            <a:pPr lvl="0"/>
            <a:r>
              <a:rPr lang="ru-RU" sz="1600" dirty="0"/>
              <a:t>запоры, </a:t>
            </a:r>
          </a:p>
          <a:p>
            <a:pPr lvl="0"/>
            <a:r>
              <a:rPr lang="ru-RU" sz="1600" dirty="0"/>
              <a:t>чувствительность к холоду, </a:t>
            </a:r>
          </a:p>
          <a:p>
            <a:pPr lvl="0"/>
            <a:r>
              <a:rPr lang="ru-RU" sz="1600" dirty="0"/>
              <a:t>утренней температуры тела до 36,0°-35,5°С и ниже, </a:t>
            </a:r>
          </a:p>
          <a:p>
            <a:pPr lvl="0"/>
            <a:r>
              <a:rPr lang="ru-RU" sz="1600" dirty="0"/>
              <a:t>бледность, скованность мышц.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3858766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Болезнь фон Базедова</a:t>
            </a:r>
            <a:r>
              <a:rPr lang="ru-RU" sz="2800" dirty="0" smtClean="0"/>
              <a:t> (болезнь </a:t>
            </a:r>
            <a:r>
              <a:rPr lang="ru-RU" sz="2800" b="1" dirty="0" err="1" smtClean="0"/>
              <a:t>Грейвса</a:t>
            </a:r>
            <a:r>
              <a:rPr lang="ru-RU" sz="2800" b="1" dirty="0" smtClean="0"/>
              <a:t>)</a:t>
            </a:r>
            <a:endParaRPr lang="ru-RU" sz="2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4430266"/>
            <a:ext cx="8229600" cy="2167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трудность засыпания, </a:t>
            </a:r>
          </a:p>
          <a:p>
            <a:r>
              <a:rPr lang="ru-RU" sz="1600" dirty="0" smtClean="0"/>
              <a:t>эмоциональная лабильность и нервозность (плаксивость), </a:t>
            </a:r>
          </a:p>
          <a:p>
            <a:r>
              <a:rPr lang="ru-RU" sz="1600" dirty="0" smtClean="0"/>
              <a:t>непереносимость жары, </a:t>
            </a:r>
          </a:p>
          <a:p>
            <a:r>
              <a:rPr lang="ru-RU" sz="1600" dirty="0" smtClean="0"/>
              <a:t>выпадение волос, сухие ногти, </a:t>
            </a:r>
          </a:p>
          <a:p>
            <a:r>
              <a:rPr lang="ru-RU" sz="1600" dirty="0" smtClean="0"/>
              <a:t>неизменность веса на фоне повышения аппетита, </a:t>
            </a:r>
          </a:p>
          <a:p>
            <a:r>
              <a:rPr lang="ru-RU" sz="1600" dirty="0" smtClean="0"/>
              <a:t>тахикардия, </a:t>
            </a:r>
          </a:p>
          <a:p>
            <a:r>
              <a:rPr lang="ru-RU" sz="1600" dirty="0" smtClean="0"/>
              <a:t>мышечная слабость, потливость, влажные ладони.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011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021288"/>
            <a:ext cx="8229600" cy="60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Базедова болезнь</a:t>
            </a:r>
            <a:endParaRPr lang="ru-RU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45" y="91499"/>
            <a:ext cx="4416549" cy="32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9" y="3247286"/>
            <a:ext cx="41719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1"/>
            <a:ext cx="3691111" cy="302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436096" y="6104786"/>
            <a:ext cx="3168352" cy="60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Эндемический зоб</a:t>
            </a:r>
            <a:endParaRPr lang="ru-RU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34160"/>
            <a:ext cx="4239352" cy="248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2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err="1"/>
              <a:t>Глюкокортикоиды</a:t>
            </a:r>
            <a:endParaRPr lang="ru-RU" dirty="0"/>
          </a:p>
        </p:txBody>
      </p:sp>
      <p:pic>
        <p:nvPicPr>
          <p:cNvPr id="4" name="Рисунок 3" descr="Строение глюкокортикоидов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352928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8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biokhimija.ru/images/hormony/S11-06-sintez-steroido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7129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18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Механизм </a:t>
            </a:r>
            <a:r>
              <a:rPr lang="ru-RU" b="1" dirty="0" smtClean="0"/>
              <a:t>действия </a:t>
            </a:r>
            <a:r>
              <a:rPr lang="ru-RU" b="1" dirty="0" err="1" smtClean="0"/>
              <a:t>цитозольный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7042"/>
            <a:ext cx="856895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798023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98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Мишени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мышечная</a:t>
            </a:r>
            <a:r>
              <a:rPr lang="ru-RU" dirty="0"/>
              <a:t>, </a:t>
            </a:r>
            <a:endParaRPr lang="ru-RU" dirty="0" smtClean="0"/>
          </a:p>
          <a:p>
            <a:r>
              <a:rPr lang="ru-RU" b="1" dirty="0" smtClean="0"/>
              <a:t>лимфоидная</a:t>
            </a:r>
            <a:r>
              <a:rPr lang="ru-RU" dirty="0"/>
              <a:t>, </a:t>
            </a:r>
            <a:endParaRPr lang="ru-RU" dirty="0" smtClean="0"/>
          </a:p>
          <a:p>
            <a:r>
              <a:rPr lang="ru-RU" b="1" dirty="0" smtClean="0"/>
              <a:t>эпителиальная </a:t>
            </a:r>
            <a:r>
              <a:rPr lang="ru-RU" dirty="0"/>
              <a:t>(слизистые оболочки и кожа), </a:t>
            </a:r>
            <a:endParaRPr lang="ru-RU" dirty="0" smtClean="0"/>
          </a:p>
          <a:p>
            <a:r>
              <a:rPr lang="ru-RU" b="1" dirty="0" smtClean="0"/>
              <a:t>жировая</a:t>
            </a:r>
          </a:p>
          <a:p>
            <a:r>
              <a:rPr lang="ru-RU" b="1" dirty="0" smtClean="0"/>
              <a:t>костная</a:t>
            </a:r>
            <a:r>
              <a:rPr lang="ru-RU" b="1" dirty="0"/>
              <a:t> </a:t>
            </a:r>
            <a:r>
              <a:rPr lang="ru-RU" dirty="0"/>
              <a:t>ткани, </a:t>
            </a:r>
            <a:endParaRPr lang="ru-RU" dirty="0" smtClean="0"/>
          </a:p>
          <a:p>
            <a:r>
              <a:rPr lang="ru-RU" b="1" dirty="0" smtClean="0"/>
              <a:t>печень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27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Эффекты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5976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i="1" dirty="0"/>
              <a:t>Белковый обмен</a:t>
            </a:r>
          </a:p>
          <a:p>
            <a:pPr lvl="0"/>
            <a:r>
              <a:rPr lang="ru-RU" sz="1400" dirty="0"/>
              <a:t>значительное ↑</a:t>
            </a:r>
            <a:r>
              <a:rPr lang="ru-RU" sz="1400" b="1" dirty="0"/>
              <a:t>катаболизма белков</a:t>
            </a:r>
            <a:r>
              <a:rPr lang="ru-RU" sz="1400" dirty="0"/>
              <a:t> в </a:t>
            </a:r>
            <a:r>
              <a:rPr lang="ru-RU" sz="1400" dirty="0" err="1"/>
              <a:t>мишеневых</a:t>
            </a:r>
            <a:r>
              <a:rPr lang="ru-RU" sz="1400" dirty="0"/>
              <a:t> тканях. Однако в печени в целом стимулирует анаболизм белков.</a:t>
            </a:r>
          </a:p>
          <a:p>
            <a:pPr lvl="0"/>
            <a:r>
              <a:rPr lang="ru-RU" sz="1400" dirty="0"/>
              <a:t>стимуляция реакций </a:t>
            </a:r>
            <a:r>
              <a:rPr lang="ru-RU" sz="1400" u="sng" dirty="0" err="1">
                <a:hlinkClick r:id="rId2"/>
              </a:rPr>
              <a:t>трансаминирования</a:t>
            </a:r>
            <a:r>
              <a:rPr lang="ru-RU" sz="1400" dirty="0"/>
              <a:t> через синтез </a:t>
            </a:r>
            <a:r>
              <a:rPr lang="ru-RU" sz="1400" b="1" dirty="0" err="1"/>
              <a:t>аминоТФ</a:t>
            </a:r>
            <a:r>
              <a:rPr lang="ru-RU" sz="1400" dirty="0"/>
              <a:t>, обеспечивающих </a:t>
            </a:r>
            <a:r>
              <a:rPr lang="ru-RU" sz="1400" dirty="0" smtClean="0"/>
              <a:t>получение кетокислот</a:t>
            </a:r>
            <a:r>
              <a:rPr lang="ru-RU" sz="1400" dirty="0"/>
              <a:t>.</a:t>
            </a:r>
          </a:p>
          <a:p>
            <a:pPr marL="0" indent="0" algn="ctr">
              <a:buNone/>
            </a:pPr>
            <a:r>
              <a:rPr lang="ru-RU" sz="1400" b="1" i="1" dirty="0"/>
              <a:t>Углеводный обмен</a:t>
            </a:r>
          </a:p>
          <a:p>
            <a:r>
              <a:rPr lang="ru-RU" sz="1400" b="1" dirty="0"/>
              <a:t>↑</a:t>
            </a:r>
            <a:r>
              <a:rPr lang="ru-RU" sz="1400" dirty="0"/>
              <a:t>концентрации глюкозы крови:</a:t>
            </a:r>
          </a:p>
          <a:p>
            <a:pPr lvl="0"/>
            <a:r>
              <a:rPr lang="ru-RU" sz="1400" dirty="0"/>
              <a:t>↑ мощности </a:t>
            </a:r>
            <a:r>
              <a:rPr lang="ru-RU" sz="1400" u="sng" dirty="0">
                <a:hlinkClick r:id="rId3"/>
              </a:rPr>
              <a:t>ГНГ</a:t>
            </a:r>
            <a:r>
              <a:rPr lang="ru-RU" sz="1400" dirty="0"/>
              <a:t> из кетокислот за счет увеличения синтеза </a:t>
            </a:r>
            <a:r>
              <a:rPr lang="ru-RU" sz="1400" b="1" dirty="0"/>
              <a:t>ФЕП-</a:t>
            </a:r>
            <a:r>
              <a:rPr lang="ru-RU" sz="1400" b="1" dirty="0" err="1"/>
              <a:t>карбоксикиназы</a:t>
            </a:r>
            <a:r>
              <a:rPr lang="ru-RU" sz="1400" b="1" dirty="0"/>
              <a:t>,</a:t>
            </a:r>
            <a:endParaRPr lang="ru-RU" sz="1400" dirty="0"/>
          </a:p>
          <a:p>
            <a:pPr lvl="0"/>
            <a:r>
              <a:rPr lang="ru-RU" sz="1400" dirty="0"/>
              <a:t>↑ </a:t>
            </a:r>
            <a:r>
              <a:rPr lang="ru-RU" sz="1400" u="sng" dirty="0">
                <a:hlinkClick r:id="rId4"/>
              </a:rPr>
              <a:t>б/с гликогена</a:t>
            </a:r>
            <a:r>
              <a:rPr lang="ru-RU" sz="1400" dirty="0"/>
              <a:t> в печени за счет активации фосфатаз и </a:t>
            </a:r>
            <a:r>
              <a:rPr lang="ru-RU" sz="1400" dirty="0" err="1"/>
              <a:t>дефосфорилирования</a:t>
            </a:r>
            <a:r>
              <a:rPr lang="ru-RU" sz="1400" dirty="0"/>
              <a:t> </a:t>
            </a:r>
            <a:r>
              <a:rPr lang="ru-RU" sz="1400" b="1" dirty="0" err="1"/>
              <a:t>гликогенсинтазы</a:t>
            </a:r>
            <a:r>
              <a:rPr lang="ru-RU" sz="1400" dirty="0"/>
              <a:t>.</a:t>
            </a:r>
          </a:p>
          <a:p>
            <a:pPr lvl="0"/>
            <a:r>
              <a:rPr lang="ru-RU" sz="1400" b="1" dirty="0"/>
              <a:t>↓</a:t>
            </a:r>
            <a:r>
              <a:rPr lang="ru-RU" sz="1400" dirty="0"/>
              <a:t>проницаемости мембран для глюкозы в </a:t>
            </a:r>
            <a:r>
              <a:rPr lang="ru-RU" sz="1400" b="1" u="sng" dirty="0" err="1">
                <a:hlinkClick r:id="rId5"/>
              </a:rPr>
              <a:t>инсулинзависимых</a:t>
            </a:r>
            <a:r>
              <a:rPr lang="ru-RU" sz="1400" dirty="0"/>
              <a:t> тканях.</a:t>
            </a:r>
          </a:p>
          <a:p>
            <a:pPr marL="0" indent="0" algn="ctr">
              <a:buNone/>
            </a:pPr>
            <a:r>
              <a:rPr lang="ru-RU" sz="1400" b="1" i="1" dirty="0"/>
              <a:t>Липидный обмен</a:t>
            </a:r>
          </a:p>
          <a:p>
            <a:pPr lvl="0"/>
            <a:r>
              <a:rPr lang="ru-RU" sz="1400" dirty="0"/>
              <a:t>стимуляция </a:t>
            </a:r>
            <a:r>
              <a:rPr lang="ru-RU" sz="1400" u="sng" dirty="0" err="1">
                <a:hlinkClick r:id="rId6"/>
              </a:rPr>
              <a:t>липолиза</a:t>
            </a:r>
            <a:r>
              <a:rPr lang="ru-RU" sz="1400" dirty="0"/>
              <a:t> в жировой ткани благодаря ↑синтеза </a:t>
            </a:r>
            <a:r>
              <a:rPr lang="ru-RU" sz="1400" b="1" dirty="0"/>
              <a:t>ТАГ-липазы</a:t>
            </a:r>
            <a:r>
              <a:rPr lang="ru-RU" sz="1400" dirty="0"/>
              <a:t>, что усиливает эффект </a:t>
            </a:r>
            <a:r>
              <a:rPr lang="ru-RU" sz="1400" u="sng" dirty="0">
                <a:hlinkClick r:id="rId7"/>
              </a:rPr>
              <a:t>АКТГ</a:t>
            </a:r>
            <a:r>
              <a:rPr lang="ru-RU" sz="1400" dirty="0"/>
              <a:t>, </a:t>
            </a:r>
            <a:r>
              <a:rPr lang="ru-RU" sz="1400" u="sng" dirty="0">
                <a:hlinkClick r:id="rId8"/>
              </a:rPr>
              <a:t>СТГ</a:t>
            </a:r>
            <a:r>
              <a:rPr lang="ru-RU" sz="1400" dirty="0"/>
              <a:t>, </a:t>
            </a:r>
            <a:r>
              <a:rPr lang="ru-RU" sz="1400" u="sng" dirty="0">
                <a:hlinkClick r:id="rId9"/>
              </a:rPr>
              <a:t>глюкагона</a:t>
            </a:r>
            <a:r>
              <a:rPr lang="ru-RU" sz="1400" dirty="0"/>
              <a:t>, </a:t>
            </a:r>
            <a:r>
              <a:rPr lang="ru-RU" sz="1400" u="sng" dirty="0">
                <a:hlinkClick r:id="rId10"/>
              </a:rPr>
              <a:t>катехоламинов</a:t>
            </a:r>
            <a:r>
              <a:rPr lang="ru-RU" sz="1400" dirty="0"/>
              <a:t>, т.е. кортизол оказывает </a:t>
            </a:r>
            <a:r>
              <a:rPr lang="ru-RU" sz="1400" b="1" dirty="0" err="1"/>
              <a:t>пермиссивное</a:t>
            </a:r>
            <a:r>
              <a:rPr lang="ru-RU" sz="1400" dirty="0"/>
              <a:t> действие (англ. </a:t>
            </a:r>
            <a:r>
              <a:rPr lang="ru-RU" sz="1400" dirty="0" err="1"/>
              <a:t>permission</a:t>
            </a:r>
            <a:r>
              <a:rPr lang="ru-RU" sz="1400" dirty="0"/>
              <a:t> - позволение).</a:t>
            </a:r>
          </a:p>
          <a:p>
            <a:pPr algn="ctr"/>
            <a:r>
              <a:rPr lang="ru-RU" sz="1400" b="1" i="1" dirty="0"/>
              <a:t>Водно-электролитный обмен</a:t>
            </a:r>
          </a:p>
          <a:p>
            <a:pPr lvl="0"/>
            <a:r>
              <a:rPr lang="ru-RU" sz="1400" dirty="0"/>
              <a:t>слабый </a:t>
            </a:r>
            <a:r>
              <a:rPr lang="ru-RU" sz="1400" b="1" dirty="0"/>
              <a:t>минералокортикоидный эффект</a:t>
            </a:r>
            <a:r>
              <a:rPr lang="ru-RU" sz="1400" dirty="0"/>
              <a:t> на канальцы почек вызывает </a:t>
            </a:r>
            <a:r>
              <a:rPr lang="ru-RU" sz="1400" dirty="0" err="1"/>
              <a:t>реабсорбцию</a:t>
            </a:r>
            <a:r>
              <a:rPr lang="ru-RU" sz="1400" dirty="0"/>
              <a:t> натрия и потерю калия,</a:t>
            </a:r>
          </a:p>
          <a:p>
            <a:pPr marL="0" indent="0" algn="ctr">
              <a:buNone/>
            </a:pPr>
            <a:r>
              <a:rPr lang="ru-RU" sz="1400" b="1" i="1" dirty="0" smtClean="0"/>
              <a:t>Противовоспалительное </a:t>
            </a:r>
            <a:r>
              <a:rPr lang="ru-RU" sz="1400" b="1" i="1" dirty="0"/>
              <a:t>и иммунодепрессивное действие</a:t>
            </a:r>
          </a:p>
          <a:p>
            <a:pPr lvl="0"/>
            <a:r>
              <a:rPr lang="ru-RU" sz="1400" dirty="0"/>
              <a:t>↑перемещения лимфоцитов, моноцитов, эозинофилов и базофилов в лимфоидную ткань,</a:t>
            </a:r>
          </a:p>
          <a:p>
            <a:pPr lvl="0"/>
            <a:r>
              <a:rPr lang="ru-RU" sz="1400" dirty="0"/>
              <a:t>↑уровня лейкоцитов в крови за счет их выброса из костного мозга и тканей,</a:t>
            </a:r>
          </a:p>
          <a:p>
            <a:pPr lvl="0"/>
            <a:r>
              <a:rPr lang="ru-RU" sz="1400" dirty="0"/>
              <a:t>↓функций лейкоцитов и тканевых макрофагов через </a:t>
            </a:r>
            <a:r>
              <a:rPr lang="ru-RU" sz="1400" b="1" dirty="0"/>
              <a:t>снижение </a:t>
            </a:r>
            <a:r>
              <a:rPr lang="ru-RU" sz="1400" dirty="0"/>
              <a:t> синтеза  </a:t>
            </a:r>
            <a:r>
              <a:rPr lang="ru-RU" sz="1400" u="sng" dirty="0" err="1">
                <a:hlinkClick r:id="rId11"/>
              </a:rPr>
              <a:t>эйкозаноидов</a:t>
            </a:r>
            <a:r>
              <a:rPr lang="ru-RU" sz="1400" dirty="0"/>
              <a:t>  посредством нарушения транскрипции ферментов </a:t>
            </a:r>
            <a:r>
              <a:rPr lang="ru-RU" sz="1400" b="1" dirty="0" err="1"/>
              <a:t>фосфолипазы</a:t>
            </a:r>
            <a:r>
              <a:rPr lang="ru-RU" sz="1400" b="1" dirty="0"/>
              <a:t> А</a:t>
            </a:r>
            <a:r>
              <a:rPr lang="ru-RU" sz="1400" b="1" baseline="-25000" dirty="0"/>
              <a:t>2 </a:t>
            </a:r>
            <a:r>
              <a:rPr lang="ru-RU" sz="1400" dirty="0"/>
              <a:t> и  </a:t>
            </a:r>
            <a:r>
              <a:rPr lang="ru-RU" sz="1400" b="1" dirty="0" err="1"/>
              <a:t>циклооксигеназы</a:t>
            </a:r>
            <a:r>
              <a:rPr lang="ru-RU" sz="1400" dirty="0"/>
              <a:t>.</a:t>
            </a:r>
          </a:p>
          <a:p>
            <a:pPr algn="ctr"/>
            <a:r>
              <a:rPr lang="ru-RU" sz="1400" b="1" i="1" dirty="0"/>
              <a:t>Другие эффекты</a:t>
            </a:r>
          </a:p>
          <a:p>
            <a:r>
              <a:rPr lang="ru-RU" sz="1400" dirty="0"/>
              <a:t>↑чувствительность бронхов и сосудов к </a:t>
            </a:r>
            <a:r>
              <a:rPr lang="ru-RU" sz="1400" u="sng" dirty="0">
                <a:hlinkClick r:id="rId10"/>
              </a:rPr>
              <a:t>катехоламинам</a:t>
            </a:r>
            <a:r>
              <a:rPr lang="ru-RU" sz="1400" dirty="0"/>
              <a:t>, что обеспечивает нормальное функционирование сердечно-сосудистой и бронхолегочной систем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924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Гипофункции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/>
              <a:t>1. Первичная недостаточность – </a:t>
            </a:r>
            <a:r>
              <a:rPr lang="ru-RU" i="1" dirty="0"/>
              <a:t>болезнь </a:t>
            </a:r>
            <a:r>
              <a:rPr lang="ru-RU" i="1" dirty="0" err="1"/>
              <a:t>Аддисона</a:t>
            </a:r>
            <a:r>
              <a:rPr lang="ru-RU" b="1" i="1" dirty="0"/>
              <a:t> проявляется:</a:t>
            </a:r>
          </a:p>
          <a:p>
            <a:pPr lvl="0"/>
            <a:r>
              <a:rPr lang="ru-RU" b="1" dirty="0"/>
              <a:t>гипогликемия</a:t>
            </a:r>
            <a:r>
              <a:rPr lang="ru-RU" dirty="0"/>
              <a:t>,</a:t>
            </a:r>
          </a:p>
          <a:p>
            <a:pPr lvl="0"/>
            <a:r>
              <a:rPr lang="ru-RU" dirty="0"/>
              <a:t>повышенная чувствительность к инсулину,</a:t>
            </a:r>
          </a:p>
          <a:p>
            <a:pPr lvl="0"/>
            <a:r>
              <a:rPr lang="ru-RU" b="1" dirty="0"/>
              <a:t>анорексия</a:t>
            </a:r>
            <a:r>
              <a:rPr lang="ru-RU" dirty="0"/>
              <a:t> и снижение веса,</a:t>
            </a:r>
          </a:p>
          <a:p>
            <a:pPr lvl="0"/>
            <a:r>
              <a:rPr lang="ru-RU" dirty="0"/>
              <a:t>слабость,</a:t>
            </a:r>
          </a:p>
          <a:p>
            <a:pPr lvl="0"/>
            <a:r>
              <a:rPr lang="ru-RU" b="1" dirty="0"/>
              <a:t>гипотензия</a:t>
            </a:r>
            <a:r>
              <a:rPr lang="ru-RU" dirty="0"/>
              <a:t>,</a:t>
            </a:r>
          </a:p>
          <a:p>
            <a:pPr lvl="0"/>
            <a:r>
              <a:rPr lang="ru-RU" dirty="0" err="1"/>
              <a:t>гипонатриемия</a:t>
            </a:r>
            <a:r>
              <a:rPr lang="ru-RU" dirty="0"/>
              <a:t> и </a:t>
            </a:r>
            <a:r>
              <a:rPr lang="ru-RU" dirty="0" err="1"/>
              <a:t>гиперкалиемия</a:t>
            </a:r>
            <a:r>
              <a:rPr lang="ru-RU" dirty="0"/>
              <a:t>,</a:t>
            </a:r>
          </a:p>
          <a:p>
            <a:pPr lvl="0"/>
            <a:r>
              <a:rPr lang="ru-RU" dirty="0"/>
              <a:t>усиление </a:t>
            </a:r>
            <a:r>
              <a:rPr lang="ru-RU" b="1" dirty="0"/>
              <a:t>пигментации</a:t>
            </a:r>
            <a:r>
              <a:rPr lang="ru-RU" dirty="0"/>
              <a:t> кожи и слизистых (компенсаторное увеличение количества АКТГ, обладающего небольшим </a:t>
            </a:r>
            <a:r>
              <a:rPr lang="ru-RU" dirty="0" err="1"/>
              <a:t>меланотропным</a:t>
            </a:r>
            <a:r>
              <a:rPr lang="ru-RU" dirty="0"/>
              <a:t> действием).</a:t>
            </a:r>
          </a:p>
          <a:p>
            <a:pPr marL="0" lvl="0" indent="0">
              <a:buNone/>
            </a:pPr>
            <a:endParaRPr lang="ru-RU" b="1" i="1" dirty="0" smtClean="0"/>
          </a:p>
          <a:p>
            <a:pPr marL="0" lvl="0" indent="0">
              <a:buNone/>
            </a:pPr>
            <a:r>
              <a:rPr lang="ru-RU" b="1" i="1" dirty="0" smtClean="0"/>
              <a:t>2. Вторичная </a:t>
            </a:r>
            <a:r>
              <a:rPr lang="ru-RU" b="1" i="1" dirty="0"/>
              <a:t>недостаточность</a:t>
            </a:r>
            <a:r>
              <a:rPr lang="ru-RU" dirty="0"/>
              <a:t> возникает при дефиците АКТГ или снижении его эффекта на надпочечники – возникают все симптомы </a:t>
            </a:r>
            <a:r>
              <a:rPr lang="ru-RU" dirty="0" err="1"/>
              <a:t>гипокортицизма</a:t>
            </a:r>
            <a:r>
              <a:rPr lang="ru-RU" dirty="0"/>
              <a:t>, кроме пигментации.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4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Н по химическому строению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7" y="1340768"/>
            <a:ext cx="8928992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4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Гиперфункция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dirty="0"/>
              <a:t>1. Первичная – </a:t>
            </a:r>
            <a:r>
              <a:rPr lang="ru-RU" i="1" dirty="0"/>
              <a:t>болезнь </a:t>
            </a:r>
            <a:r>
              <a:rPr lang="ru-RU" i="1" dirty="0" err="1"/>
              <a:t>Кушинга</a:t>
            </a:r>
            <a:r>
              <a:rPr lang="ru-RU" b="1" i="1" dirty="0"/>
              <a:t> проявляется:</a:t>
            </a:r>
          </a:p>
          <a:p>
            <a:pPr lvl="0"/>
            <a:r>
              <a:rPr lang="ru-RU" dirty="0"/>
              <a:t>снижение толерантности к глюкозе – аномальная гипергликемия после сахарной нагрузки или после еды,</a:t>
            </a:r>
          </a:p>
          <a:p>
            <a:pPr lvl="0"/>
            <a:r>
              <a:rPr lang="ru-RU" b="1" dirty="0"/>
              <a:t>гипергликемия</a:t>
            </a:r>
            <a:r>
              <a:rPr lang="ru-RU" dirty="0"/>
              <a:t> из-за активации </a:t>
            </a:r>
            <a:r>
              <a:rPr lang="ru-RU" dirty="0" err="1"/>
              <a:t>глюконеогенеза</a:t>
            </a:r>
            <a:r>
              <a:rPr lang="ru-RU" dirty="0"/>
              <a:t>,</a:t>
            </a:r>
          </a:p>
          <a:p>
            <a:pPr lvl="0"/>
            <a:r>
              <a:rPr lang="ru-RU" b="1" dirty="0"/>
              <a:t>ожирение</a:t>
            </a:r>
            <a:r>
              <a:rPr lang="ru-RU" dirty="0"/>
              <a:t> лица и туловища (связано с повышенным влиянием инсулина при гипергликемии на жировую ткань) – </a:t>
            </a:r>
            <a:r>
              <a:rPr lang="ru-RU" dirty="0" err="1"/>
              <a:t>буйволиный</a:t>
            </a:r>
            <a:r>
              <a:rPr lang="ru-RU" dirty="0"/>
              <a:t> горбик, фартучный (лягушачий) живот, лунообразное лицо,</a:t>
            </a:r>
          </a:p>
          <a:p>
            <a:pPr lvl="0"/>
            <a:r>
              <a:rPr lang="ru-RU" b="1" dirty="0" err="1"/>
              <a:t>глюкозурия</a:t>
            </a:r>
            <a:r>
              <a:rPr lang="ru-RU" dirty="0"/>
              <a:t>,</a:t>
            </a:r>
          </a:p>
          <a:p>
            <a:pPr lvl="0"/>
            <a:r>
              <a:rPr lang="ru-RU" dirty="0"/>
              <a:t>повышение </a:t>
            </a:r>
            <a:r>
              <a:rPr lang="ru-RU" b="1" dirty="0"/>
              <a:t>катаболизма </a:t>
            </a:r>
            <a:r>
              <a:rPr lang="ru-RU" dirty="0"/>
              <a:t>белков и ↑азота крови,</a:t>
            </a:r>
          </a:p>
          <a:p>
            <a:pPr lvl="0"/>
            <a:r>
              <a:rPr lang="ru-RU" b="1" dirty="0"/>
              <a:t>остеопороз</a:t>
            </a:r>
            <a:r>
              <a:rPr lang="ru-RU" dirty="0"/>
              <a:t> и усиление потерь кальция и фосфатов из костной ткани,</a:t>
            </a:r>
          </a:p>
          <a:p>
            <a:pPr lvl="0"/>
            <a:r>
              <a:rPr lang="ru-RU" dirty="0"/>
              <a:t>снижение роста и деления клеток – лейкопения, </a:t>
            </a:r>
            <a:r>
              <a:rPr lang="ru-RU" b="1" dirty="0"/>
              <a:t>иммунодефициты</a:t>
            </a:r>
            <a:r>
              <a:rPr lang="ru-RU" dirty="0"/>
              <a:t>, истончение кожи, </a:t>
            </a:r>
            <a:r>
              <a:rPr lang="ru-RU" b="1" dirty="0"/>
              <a:t>язвенная болезнь</a:t>
            </a:r>
            <a:r>
              <a:rPr lang="ru-RU" dirty="0"/>
              <a:t> желудка и двенадцатиперстной кишки,</a:t>
            </a:r>
          </a:p>
          <a:p>
            <a:pPr lvl="0"/>
            <a:r>
              <a:rPr lang="ru-RU" dirty="0"/>
              <a:t>нарушение синтеза коллагена и </a:t>
            </a:r>
            <a:r>
              <a:rPr lang="ru-RU" dirty="0" err="1"/>
              <a:t>гликозаминогликанов</a:t>
            </a:r>
            <a:r>
              <a:rPr lang="ru-RU" dirty="0"/>
              <a:t>,</a:t>
            </a:r>
          </a:p>
          <a:p>
            <a:pPr lvl="0"/>
            <a:r>
              <a:rPr lang="ru-RU" b="1" dirty="0"/>
              <a:t>гипертония</a:t>
            </a:r>
            <a:r>
              <a:rPr lang="ru-RU" dirty="0"/>
              <a:t> благодаря активации ренин-</a:t>
            </a:r>
            <a:r>
              <a:rPr lang="ru-RU" dirty="0" err="1"/>
              <a:t>ангиотензиновой</a:t>
            </a:r>
            <a:r>
              <a:rPr lang="ru-RU" dirty="0"/>
              <a:t> системы.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b="1" i="1" dirty="0"/>
              <a:t>Вторичная</a:t>
            </a:r>
            <a:r>
              <a:rPr lang="ru-RU" dirty="0"/>
              <a:t> – </a:t>
            </a:r>
            <a:r>
              <a:rPr lang="ru-RU" b="1" dirty="0"/>
              <a:t>синдром Иценко-</a:t>
            </a:r>
            <a:r>
              <a:rPr lang="ru-RU" b="1" dirty="0" err="1"/>
              <a:t>Кушинга</a:t>
            </a:r>
            <a:r>
              <a:rPr lang="ru-RU" dirty="0"/>
              <a:t> (избыток АКТГ) проявляется схоже с первичной формой.</a:t>
            </a:r>
          </a:p>
        </p:txBody>
      </p:sp>
    </p:spTree>
    <p:extLst>
      <p:ext uri="{BB962C8B-B14F-4D97-AF65-F5344CB8AC3E}">
        <p14:creationId xmlns:p14="http://schemas.microsoft.com/office/powerpoint/2010/main" val="22583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 descr="http://oldmedik.ru/images/stories/boleznicenko_kushinga%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429684" cy="5708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Обмен воды и минеральных солей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Биологическая роль воды</a:t>
            </a:r>
            <a:endParaRPr lang="ru-RU" dirty="0" smtClean="0"/>
          </a:p>
          <a:p>
            <a:pPr lvl="0"/>
            <a:r>
              <a:rPr lang="ru-RU" dirty="0" smtClean="0"/>
              <a:t>Вода является универсальным растворителем для большинства органических (кроме липидов) и неорганических соединений.</a:t>
            </a:r>
          </a:p>
          <a:p>
            <a:pPr lvl="0"/>
            <a:r>
              <a:rPr lang="ru-RU" dirty="0" smtClean="0"/>
              <a:t>Вода и растворенные в ней вещества создают внутреннюю среду организма.</a:t>
            </a:r>
          </a:p>
          <a:p>
            <a:pPr lvl="0"/>
            <a:r>
              <a:rPr lang="ru-RU" dirty="0" smtClean="0"/>
              <a:t>Вода обеспечивает транспорт веществ и тепловой энергии по организму.</a:t>
            </a:r>
          </a:p>
          <a:p>
            <a:pPr lvl="0"/>
            <a:r>
              <a:rPr lang="ru-RU" dirty="0" smtClean="0"/>
              <a:t>Значительная часть химических реакций организма протекает в водной фазе.</a:t>
            </a:r>
          </a:p>
          <a:p>
            <a:pPr lvl="0"/>
            <a:r>
              <a:rPr lang="ru-RU" dirty="0" smtClean="0"/>
              <a:t>Вода участвует в реакциях гидролиза, гидратации, дегидратации.</a:t>
            </a:r>
          </a:p>
          <a:p>
            <a:pPr lvl="0"/>
            <a:r>
              <a:rPr lang="ru-RU" dirty="0" smtClean="0"/>
              <a:t>Определяет пространственное строение и свойства гидрофобных и гидрофильных молекул.</a:t>
            </a:r>
          </a:p>
          <a:p>
            <a:pPr lvl="0"/>
            <a:r>
              <a:rPr lang="ru-RU" dirty="0" smtClean="0"/>
              <a:t>В комплексе с ГАГ вода выполняет структурную функцию.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Баланс воды в организме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Поступление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Выведение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1,1-1,4л жидкая пища через ЖКТ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1,2-1,5л с мочой через почки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0,8-1л твердая пища через ЖКТ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0,5-0,6л испаряется через кожу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0,3л метаболическая вода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0,4л с выдыхаемым воздухом через легкие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0,1-0,3л с калом через ЖКТ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Итого: 2,2-2,7л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Итого: 2,2-2,7л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РЕГУЛЯЦИЯ ВОДНО-СОЛЕВОГО БАЛАНСА ОРГАНИЗМА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Антидиуретический гормон (вазопрессин)</a:t>
            </a:r>
          </a:p>
          <a:p>
            <a:endParaRPr lang="ru-RU" dirty="0"/>
          </a:p>
        </p:txBody>
      </p:sp>
      <p:pic>
        <p:nvPicPr>
          <p:cNvPr id="4" name="Рисунок 3" descr="Регуляция и эффекты вазопрессин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000240"/>
            <a:ext cx="5715040" cy="457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Альдостерон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2928958"/>
          </a:xfrm>
        </p:spPr>
        <p:txBody>
          <a:bodyPr>
            <a:normAutofit fontScale="70000" lnSpcReduction="20000"/>
          </a:bodyPr>
          <a:lstStyle/>
          <a:p>
            <a:pPr marL="173038" indent="0">
              <a:buNone/>
            </a:pPr>
            <a:r>
              <a:rPr lang="ru-RU" dirty="0" smtClean="0"/>
              <a:t>Осуществляется в клубочковой зоне коры надпочечников. Образованный из </a:t>
            </a:r>
            <a:r>
              <a:rPr lang="ru-RU" dirty="0" err="1" smtClean="0"/>
              <a:t>холестерола</a:t>
            </a:r>
            <a:r>
              <a:rPr lang="ru-RU" dirty="0" smtClean="0"/>
              <a:t> прогестерон на пути к альдостерону подвергается последовательному окислению </a:t>
            </a:r>
            <a:r>
              <a:rPr lang="ru-RU" b="1" dirty="0" smtClean="0"/>
              <a:t>11-гидроксилазой, </a:t>
            </a:r>
            <a:r>
              <a:rPr lang="ru-RU" dirty="0" smtClean="0"/>
              <a:t>  </a:t>
            </a:r>
            <a:r>
              <a:rPr lang="ru-RU" b="1" dirty="0" smtClean="0"/>
              <a:t>18-гидроксилазой</a:t>
            </a:r>
            <a:r>
              <a:rPr lang="ru-RU" dirty="0" smtClean="0"/>
              <a:t> и </a:t>
            </a:r>
            <a:r>
              <a:rPr lang="ru-RU" b="1" dirty="0" smtClean="0"/>
              <a:t>21-гидроксилазой</a:t>
            </a:r>
            <a:r>
              <a:rPr lang="ru-RU" dirty="0" smtClean="0"/>
              <a:t>. В конечном итоге образуется альдостерон. Осуществляется в клубочковой зоне коры надпочечников. Образованный из </a:t>
            </a:r>
            <a:r>
              <a:rPr lang="ru-RU" dirty="0" err="1" smtClean="0"/>
              <a:t>холестерола</a:t>
            </a:r>
            <a:r>
              <a:rPr lang="ru-RU" dirty="0" smtClean="0"/>
              <a:t> прогестерон на пути к альдостерону подвергается последовательному окислению </a:t>
            </a:r>
            <a:r>
              <a:rPr lang="ru-RU" b="1" dirty="0" smtClean="0"/>
              <a:t>11-гидроксилазой, </a:t>
            </a:r>
            <a:r>
              <a:rPr lang="ru-RU" dirty="0" smtClean="0"/>
              <a:t>  </a:t>
            </a:r>
            <a:r>
              <a:rPr lang="ru-RU" b="1" dirty="0" smtClean="0"/>
              <a:t>18-гидроксилазой</a:t>
            </a:r>
            <a:r>
              <a:rPr lang="ru-RU" dirty="0" smtClean="0"/>
              <a:t> и </a:t>
            </a:r>
            <a:r>
              <a:rPr lang="ru-RU" b="1" dirty="0" smtClean="0"/>
              <a:t>21-гидроксилазой</a:t>
            </a:r>
            <a:r>
              <a:rPr lang="ru-RU" dirty="0" smtClean="0"/>
              <a:t>. В конечном итоге образуется альдостерон.</a:t>
            </a:r>
            <a:endParaRPr lang="ru-RU" dirty="0"/>
          </a:p>
        </p:txBody>
      </p:sp>
      <p:pic>
        <p:nvPicPr>
          <p:cNvPr id="4" name="Рисунок 3" descr="Строение альдостерон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643314"/>
            <a:ext cx="4286280" cy="292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2857520" cy="2500306"/>
          </a:xfrm>
        </p:spPr>
        <p:txBody>
          <a:bodyPr>
            <a:normAutofit/>
          </a:bodyPr>
          <a:lstStyle/>
          <a:p>
            <a:r>
              <a:rPr lang="ru-RU" b="1" dirty="0" smtClean="0"/>
              <a:t>Схема синтеза КС</a:t>
            </a:r>
            <a:endParaRPr lang="ru-RU" dirty="0"/>
          </a:p>
        </p:txBody>
      </p:sp>
      <p:pic>
        <p:nvPicPr>
          <p:cNvPr id="9218" name="Picture 2" descr="http://www.biochemistry.ru/biohimija_severina/img/B5873p573-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21277"/>
            <a:ext cx="6143625" cy="6815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072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РААС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енин-ангиотензин-альдостероновая систем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00108"/>
            <a:ext cx="8429684" cy="5520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0"/>
            <a:ext cx="614366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358246" cy="6215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64488" cy="64087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1340768"/>
            <a:ext cx="2376264" cy="43204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82512" y="2204864"/>
            <a:ext cx="2304256" cy="43204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22512" y="5274023"/>
            <a:ext cx="2411690" cy="404265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22512" y="5678288"/>
            <a:ext cx="2411690" cy="41500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10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14290"/>
            <a:ext cx="6858048" cy="6643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Регуляция синтеза </a:t>
            </a:r>
            <a:r>
              <a:rPr lang="ru-RU" b="1" dirty="0" err="1" smtClean="0"/>
              <a:t>паратирина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Регуляция синтеза паратирин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571612"/>
            <a:ext cx="7072362" cy="471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or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792961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ohmet.ru/books/item/f00/s00/z0000030/pic/00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8497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22834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or01"/>
          <p:cNvPicPr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619672" y="260648"/>
            <a:ext cx="5688632" cy="6336704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67544" y="1772816"/>
            <a:ext cx="1872208" cy="3744416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380312" y="1916832"/>
            <a:ext cx="1763688" cy="3528392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  <a:defRPr/>
            </a:pPr>
            <a:r>
              <a:rPr lang="ru-RU"/>
              <a:t>Сформировались два основных механизма действия сигнальных молекул</a:t>
            </a:r>
            <a:r>
              <a:rPr lang="ru-RU" b="1"/>
              <a:t> по локализации рецептора:</a:t>
            </a:r>
            <a:endParaRPr lang="ru-RU" b="1"/>
          </a:p>
          <a:p>
            <a:pPr lvl="0">
              <a:defRPr/>
            </a:pPr>
            <a:r>
              <a:rPr lang="ru-RU"/>
              <a:t>1. </a:t>
            </a:r>
            <a:r>
              <a:rPr lang="ru-RU" b="1" u="sng">
                <a:solidFill>
                  <a:srgbClr val="ff0000"/>
                </a:solidFill>
              </a:rPr>
              <a:t>Мембранный</a:t>
            </a:r>
            <a:r>
              <a:rPr lang="ru-RU"/>
              <a:t> – рецептор расположен на мембране. В зависимости от</a:t>
            </a:r>
            <a:r>
              <a:rPr lang="ru-RU" b="1"/>
              <a:t> </a:t>
            </a:r>
            <a:r>
              <a:rPr lang="ru-RU"/>
              <a:t>способа передачи гормонального сигнала в клетку выделяют </a:t>
            </a:r>
            <a:r>
              <a:rPr lang="ru-RU" b="1"/>
              <a:t>несколько видов мембраносвязанных рецепторов</a:t>
            </a:r>
            <a:r>
              <a:rPr lang="ru-RU"/>
              <a:t> имеющих различные </a:t>
            </a:r>
            <a:r>
              <a:rPr lang="ru-RU" b="1"/>
              <a:t>механизмы передачи сигнала</a:t>
            </a:r>
            <a:r>
              <a:rPr lang="ru-RU"/>
              <a:t>. По данному механизму работают пептидные и белковые гормоны, катехоламины, эйкозаноиды. </a:t>
            </a:r>
            <a:endParaRPr lang="ru-RU"/>
          </a:p>
          <a:p>
            <a:pPr lvl="0">
              <a:defRPr/>
            </a:pPr>
            <a:r>
              <a:rPr lang="ru-RU"/>
              <a:t>2. </a:t>
            </a:r>
            <a:r>
              <a:rPr lang="ru-RU" b="1" u="sng">
                <a:solidFill>
                  <a:srgbClr val="ff0000"/>
                </a:solidFill>
              </a:rPr>
              <a:t>Цитозольный</a:t>
            </a:r>
            <a:r>
              <a:rPr lang="ru-RU"/>
              <a:t> – рецептор расположен в цитозоле.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idx="0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3200" b="1">
                <a:solidFill>
                  <a:schemeClr val="tx2">
                    <a:lumMod val="75000"/>
                  </a:schemeClr>
                </a:solidFill>
              </a:rPr>
              <a:t>БИОХИМИЧЕСКИЕ МЕХАНИЗМЫ ПЕРЕДАЧИ СИГНАЛА ОТ ГОРМОНА В КЛЕТКУ-МИШЕНЬ</a:t>
            </a:r>
            <a:endParaRPr lang="ru-RU" sz="3200" b="1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S7100</ep:Company>
  <ep:Words>851</ep:Words>
  <ep:PresentationFormat>Экран (4:3)</ep:PresentationFormat>
  <ep:Paragraphs>223</ep:Paragraphs>
  <ep:Slides>63</ep:Slides>
  <ep:Notes>1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63</vt:i4>
      </vt:variant>
    </vt:vector>
  </ep:HeadingPairs>
  <ep:TitlesOfParts>
    <vt:vector size="64" baseType="lpstr">
      <vt:lpstr>Тема Office</vt:lpstr>
      <vt:lpstr>Регуляция обмена веществ</vt:lpstr>
      <vt:lpstr>Гормоны  (греч. hormao – привожу в движение)</vt:lpstr>
      <vt:lpstr>Слайд 3</vt:lpstr>
      <vt:lpstr>Классификация Н по химическому строению</vt:lpstr>
      <vt:lpstr>Презентация PowerPoint</vt:lpstr>
      <vt:lpstr>Презентация PowerPoint</vt:lpstr>
      <vt:lpstr>БИОХИМИЧЕСКИЕ МЕХАНИЗМЫ ПЕРЕДАЧИ СИГНАЛА ОТ ГОРМОНА В КЛЕТКУ-МИШЕНЬ</vt:lpstr>
      <vt:lpstr>Слайд 8</vt:lpstr>
      <vt:lpstr>БИОХИМИЧЕСКИЕ МЕХАНИЗМЫ ПЕРЕДАЧИ СИГНАЛА ОТ ГОРМОНА В КЛЕТКУ-МИШЕНЬ</vt:lpstr>
      <vt:lpstr>Аденилатциклазный механизм</vt:lpstr>
      <vt:lpstr>Презентация PowerPoint</vt:lpstr>
      <vt:lpstr>Аденилатциклазный механизм</vt:lpstr>
      <vt:lpstr>Слайд 13</vt:lpstr>
      <vt:lpstr>Слайд 14</vt:lpstr>
      <vt:lpstr>Гидролиз цАМФ фосфодиэстеразой прекращает передачу Н-сигнала:</vt:lpstr>
      <vt:lpstr>ИНОЗИТОЛФОСФАТНЫЙ МЕХАНИЗМ (кальций-фосфолипидный )</vt:lpstr>
      <vt:lpstr>Презентация PowerPoint</vt:lpstr>
      <vt:lpstr>Презентация PowerPoint</vt:lpstr>
      <vt:lpstr>Слайд 19</vt:lpstr>
      <vt:lpstr>Слайд 20</vt:lpstr>
      <vt:lpstr>Гуанилатциклазный механизм</vt:lpstr>
      <vt:lpstr>Схема синтеза пептидных гормонов</vt:lpstr>
      <vt:lpstr>Инсулин</vt:lpstr>
      <vt:lpstr>Презентация PowerPoint</vt:lpstr>
      <vt:lpstr xml:space="preserve">Рецептор инсулина </vt:lpstr>
      <vt:lpstr>1. ↑ активность:</vt:lpstr>
      <vt:lpstr>2. ↓ активность:</vt:lpstr>
      <vt:lpstr>Действие инсулина на ферменты</vt:lpstr>
      <vt:lpstr>Под действием инсулина в клетках-мишенях:</vt:lpstr>
      <vt:lpstr>Для сахарного диабета характерны следующие нарушения обмена веществ:</vt:lpstr>
      <vt:lpstr>Поздние осложнения при СД</vt:lpstr>
      <vt:lpstr>Катехоламины</vt:lpstr>
      <vt:lpstr>Механизм действия</vt:lpstr>
      <vt:lpstr>В целом катехоламины отвечают за биохимические реакции адаптации к острым стрессам, связанным с мышечной активностью – "борьба или бегство":</vt:lpstr>
      <vt:lpstr>Презентация PowerPoint</vt:lpstr>
      <vt:lpstr>Гормоны ЩЖ (тироксин, трийодтиронин)</vt:lpstr>
      <vt:lpstr>Презентация PowerPoint</vt:lpstr>
      <vt:lpstr>Эффекты Трийодтиронина</vt:lpstr>
      <vt:lpstr>Презентация PowerPoint</vt:lpstr>
      <vt:lpstr>Симптомы субклинического гипотиреоза:</vt:lpstr>
      <vt:lpstr>Презентация PowerPoint</vt:lpstr>
      <vt:lpstr>Глюкокортикоиды</vt:lpstr>
      <vt:lpstr>Презентация PowerPoint</vt:lpstr>
      <vt:lpstr>Механизм действия цитозольный</vt:lpstr>
      <vt:lpstr>Мишени</vt:lpstr>
      <vt:lpstr xml:space="preserve">Эффекты </vt:lpstr>
      <vt:lpstr>Гипофункции</vt:lpstr>
      <vt:lpstr>Гиперфункция</vt:lpstr>
      <vt:lpstr>Презентация PowerPoint</vt:lpstr>
      <vt:lpstr>Обмен воды и минеральных солей</vt:lpstr>
      <vt:lpstr>Баланс воды в организме</vt:lpstr>
      <vt:lpstr>РЕГУЛЯЦИЯ ВОДНО-СОЛЕВОГО БАЛАНСА ОРГАНИЗМА</vt:lpstr>
      <vt:lpstr>Альдостерон</vt:lpstr>
      <vt:lpstr>Схема синтеза КС</vt:lpstr>
      <vt:lpstr>РААС</vt:lpstr>
      <vt:lpstr>Презентация PowerPoint</vt:lpstr>
      <vt:lpstr>Презентация PowerPoint</vt:lpstr>
      <vt:lpstr>Презентация PowerPoint</vt:lpstr>
      <vt:lpstr>Регуляция синтеза паратирина</vt:lpstr>
      <vt:lpstr>Презентация PowerPoint</vt:lpstr>
      <vt:lpstr>Презентация PowerPoint</vt:lpstr>
      <vt:lpstr>Слайд 62</vt:lpstr>
      <vt:lpstr>Слайд 63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2015-03-24T17:12:23.000</dcterms:created>
  <dc:creator>Admin</dc:creator>
  <cp:lastModifiedBy>1</cp:lastModifiedBy>
  <dcterms:modified xsi:type="dcterms:W3CDTF">2020-03-10T10:31:24.549</dcterms:modified>
  <cp:revision>110</cp:revision>
  <dc:title>Регуляция обмена веществ</dc:title>
  <cp:version>0906.0100.01</cp:version>
</cp:coreProperties>
</file>