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59" r:id="rId7"/>
    <p:sldId id="260" r:id="rId8"/>
    <p:sldId id="261" r:id="rId9"/>
    <p:sldId id="262" r:id="rId10"/>
    <p:sldId id="263" r:id="rId11"/>
    <p:sldId id="275" r:id="rId12"/>
    <p:sldId id="264" r:id="rId13"/>
    <p:sldId id="265" r:id="rId14"/>
    <p:sldId id="266" r:id="rId15"/>
    <p:sldId id="267" r:id="rId16"/>
    <p:sldId id="268" r:id="rId17"/>
    <p:sldId id="269" r:id="rId18"/>
    <p:sldId id="270" r:id="rId19"/>
    <p:sldId id="271" r:id="rId20"/>
    <p:sldId id="272" r:id="rId21"/>
    <p:sldId id="273" r:id="rId22"/>
    <p:sldId id="274" r:id="rId23"/>
    <p:sldId id="278" r:id="rId24"/>
    <p:sldId id="280" r:id="rId25"/>
    <p:sldId id="279" r:id="rId26"/>
    <p:sldId id="281" r:id="rId2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5" autoAdjust="0"/>
    <p:restoredTop sz="94652" autoAdjust="0"/>
  </p:normalViewPr>
  <p:slideViewPr>
    <p:cSldViewPr>
      <p:cViewPr varScale="1">
        <p:scale>
          <a:sx n="69" d="100"/>
          <a:sy n="69" d="100"/>
        </p:scale>
        <p:origin x="-13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G:\paratezia_i_s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000"/>
            </a:pPr>
            <a:r>
              <a:rPr lang="ru-RU" sz="2000" dirty="0" smtClean="0">
                <a:solidFill>
                  <a:schemeClr val="bg1"/>
                </a:solidFill>
              </a:rPr>
              <a:t>Нарушение равновесия у пациентов с </a:t>
            </a:r>
            <a:r>
              <a:rPr lang="ru-RU" sz="2000" dirty="0" err="1" smtClean="0">
                <a:solidFill>
                  <a:schemeClr val="bg1"/>
                </a:solidFill>
              </a:rPr>
              <a:t>д.полинейропатией</a:t>
            </a:r>
            <a:r>
              <a:rPr lang="ru-RU" sz="2000" baseline="0" dirty="0" smtClean="0">
                <a:solidFill>
                  <a:schemeClr val="bg1"/>
                </a:solidFill>
              </a:rPr>
              <a:t> </a:t>
            </a:r>
            <a:endParaRPr lang="ru-RU" sz="2000" dirty="0">
              <a:solidFill>
                <a:schemeClr val="bg1"/>
              </a:solidFill>
            </a:endParaRPr>
          </a:p>
        </c:rich>
      </c:tx>
      <c:layout/>
    </c:title>
    <c:view3D>
      <c:rAngAx val="1"/>
    </c:view3D>
    <c:plotArea>
      <c:layout/>
      <c:bar3DChart>
        <c:barDir val="col"/>
        <c:grouping val="clustered"/>
        <c:ser>
          <c:idx val="0"/>
          <c:order val="0"/>
          <c:tx>
            <c:strRef>
              <c:f>Лист3!$M$39</c:f>
              <c:strCache>
                <c:ptCount val="1"/>
                <c:pt idx="0">
                  <c:v>м</c:v>
                </c:pt>
              </c:strCache>
            </c:strRef>
          </c:tx>
          <c:dLbls>
            <c:txPr>
              <a:bodyPr/>
              <a:lstStyle/>
              <a:p>
                <a:pPr>
                  <a:defRPr sz="1800" b="1">
                    <a:solidFill>
                      <a:schemeClr val="tx1"/>
                    </a:solidFill>
                  </a:defRPr>
                </a:pPr>
                <a:endParaRPr lang="ru-RU"/>
              </a:p>
            </c:txPr>
            <c:showVal val="1"/>
          </c:dLbls>
          <c:cat>
            <c:strRef>
              <c:f>Лист3!$N$38:$Q$38</c:f>
              <c:strCache>
                <c:ptCount val="4"/>
                <c:pt idx="0">
                  <c:v>Унтерберга</c:v>
                </c:pt>
                <c:pt idx="1">
                  <c:v>Тест подъем состула</c:v>
                </c:pt>
                <c:pt idx="2">
                  <c:v>Тест "Встань и иди"</c:v>
                </c:pt>
                <c:pt idx="3">
                  <c:v>Танден-тест</c:v>
                </c:pt>
              </c:strCache>
            </c:strRef>
          </c:cat>
          <c:val>
            <c:numRef>
              <c:f>Лист3!$N$39:$Q$39</c:f>
              <c:numCache>
                <c:formatCode>General</c:formatCode>
                <c:ptCount val="4"/>
                <c:pt idx="0">
                  <c:v>9.3000000000000007</c:v>
                </c:pt>
                <c:pt idx="1">
                  <c:v>14</c:v>
                </c:pt>
                <c:pt idx="2">
                  <c:v>8.5</c:v>
                </c:pt>
                <c:pt idx="3">
                  <c:v>5.2</c:v>
                </c:pt>
              </c:numCache>
            </c:numRef>
          </c:val>
        </c:ser>
        <c:ser>
          <c:idx val="1"/>
          <c:order val="1"/>
          <c:tx>
            <c:strRef>
              <c:f>Лист3!$M$40</c:f>
              <c:strCache>
                <c:ptCount val="1"/>
                <c:pt idx="0">
                  <c:v>ж</c:v>
                </c:pt>
              </c:strCache>
            </c:strRef>
          </c:tx>
          <c:dLbls>
            <c:dLbl>
              <c:idx val="0"/>
              <c:layout>
                <c:manualLayout>
                  <c:x val="0"/>
                  <c:y val="5.4129944258944053E-2"/>
                </c:manualLayout>
              </c:layout>
              <c:spPr/>
              <c:txPr>
                <a:bodyPr/>
                <a:lstStyle/>
                <a:p>
                  <a:pPr>
                    <a:defRPr sz="1600" b="1">
                      <a:solidFill>
                        <a:schemeClr val="bg1"/>
                      </a:solidFill>
                    </a:defRPr>
                  </a:pPr>
                  <a:endParaRPr lang="ru-RU"/>
                </a:p>
              </c:txPr>
              <c:showVal val="1"/>
            </c:dLbl>
            <c:dLbl>
              <c:idx val="1"/>
              <c:layout>
                <c:manualLayout>
                  <c:x val="0"/>
                  <c:y val="7.3616724192163863E-2"/>
                </c:manualLayout>
              </c:layout>
              <c:spPr/>
              <c:txPr>
                <a:bodyPr/>
                <a:lstStyle/>
                <a:p>
                  <a:pPr>
                    <a:defRPr sz="1600" b="1">
                      <a:solidFill>
                        <a:schemeClr val="bg1"/>
                      </a:solidFill>
                    </a:defRPr>
                  </a:pPr>
                  <a:endParaRPr lang="ru-RU"/>
                </a:p>
              </c:txPr>
              <c:showVal val="1"/>
            </c:dLbl>
            <c:dLbl>
              <c:idx val="2"/>
              <c:layout>
                <c:manualLayout>
                  <c:x val="-3.0864197530864196E-3"/>
                  <c:y val="7.1451526421806105E-2"/>
                </c:manualLayout>
              </c:layout>
              <c:spPr/>
              <c:txPr>
                <a:bodyPr/>
                <a:lstStyle/>
                <a:p>
                  <a:pPr>
                    <a:defRPr sz="1600" b="1">
                      <a:solidFill>
                        <a:schemeClr val="bg1"/>
                      </a:solidFill>
                    </a:defRPr>
                  </a:pPr>
                  <a:endParaRPr lang="ru-RU"/>
                </a:p>
              </c:txPr>
              <c:showVal val="1"/>
            </c:dLbl>
            <c:dLbl>
              <c:idx val="3"/>
              <c:layout>
                <c:manualLayout>
                  <c:x val="6.1728395061728392E-3"/>
                  <c:y val="6.9286328651448334E-2"/>
                </c:manualLayout>
              </c:layout>
              <c:spPr/>
              <c:txPr>
                <a:bodyPr/>
                <a:lstStyle/>
                <a:p>
                  <a:pPr>
                    <a:defRPr sz="1600" b="1">
                      <a:solidFill>
                        <a:schemeClr val="bg1"/>
                      </a:solidFill>
                    </a:defRPr>
                  </a:pPr>
                  <a:endParaRPr lang="ru-RU"/>
                </a:p>
              </c:txPr>
              <c:showVal val="1"/>
            </c:dLbl>
            <c:txPr>
              <a:bodyPr/>
              <a:lstStyle/>
              <a:p>
                <a:pPr>
                  <a:defRPr b="1">
                    <a:solidFill>
                      <a:schemeClr val="bg1"/>
                    </a:solidFill>
                  </a:defRPr>
                </a:pPr>
                <a:endParaRPr lang="ru-RU"/>
              </a:p>
            </c:txPr>
            <c:showVal val="1"/>
          </c:dLbls>
          <c:cat>
            <c:strRef>
              <c:f>Лист3!$N$38:$Q$38</c:f>
              <c:strCache>
                <c:ptCount val="4"/>
                <c:pt idx="0">
                  <c:v>Унтерберга</c:v>
                </c:pt>
                <c:pt idx="1">
                  <c:v>Тест подъем состула</c:v>
                </c:pt>
                <c:pt idx="2">
                  <c:v>Тест "Встань и иди"</c:v>
                </c:pt>
                <c:pt idx="3">
                  <c:v>Танден-тест</c:v>
                </c:pt>
              </c:strCache>
            </c:strRef>
          </c:cat>
          <c:val>
            <c:numRef>
              <c:f>Лист3!$N$40:$Q$40</c:f>
              <c:numCache>
                <c:formatCode>General</c:formatCode>
                <c:ptCount val="4"/>
                <c:pt idx="0">
                  <c:v>12.6</c:v>
                </c:pt>
                <c:pt idx="1">
                  <c:v>10.3</c:v>
                </c:pt>
                <c:pt idx="2">
                  <c:v>9.4</c:v>
                </c:pt>
                <c:pt idx="3">
                  <c:v>8</c:v>
                </c:pt>
              </c:numCache>
            </c:numRef>
          </c:val>
        </c:ser>
        <c:dLbls>
          <c:showVal val="1"/>
        </c:dLbls>
        <c:shape val="box"/>
        <c:axId val="113514368"/>
        <c:axId val="113569792"/>
        <c:axId val="0"/>
      </c:bar3DChart>
      <c:catAx>
        <c:axId val="113514368"/>
        <c:scaling>
          <c:orientation val="minMax"/>
        </c:scaling>
        <c:axPos val="b"/>
        <c:majorTickMark val="none"/>
        <c:tickLblPos val="nextTo"/>
        <c:txPr>
          <a:bodyPr/>
          <a:lstStyle/>
          <a:p>
            <a:pPr>
              <a:defRPr sz="1600" b="1"/>
            </a:pPr>
            <a:endParaRPr lang="ru-RU"/>
          </a:p>
        </c:txPr>
        <c:crossAx val="113569792"/>
        <c:crosses val="autoZero"/>
        <c:auto val="1"/>
        <c:lblAlgn val="ctr"/>
        <c:lblOffset val="100"/>
      </c:catAx>
      <c:valAx>
        <c:axId val="113569792"/>
        <c:scaling>
          <c:orientation val="minMax"/>
        </c:scaling>
        <c:delete val="1"/>
        <c:axPos val="l"/>
        <c:numFmt formatCode="General" sourceLinked="1"/>
        <c:majorTickMark val="none"/>
        <c:tickLblPos val="none"/>
        <c:crossAx val="113514368"/>
        <c:crosses val="autoZero"/>
        <c:crossBetween val="between"/>
      </c:valAx>
    </c:plotArea>
    <c:legend>
      <c:legendPos val="t"/>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45A1F6D4-2364-4EDE-A623-9C52CF6C2DB0}"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1D04B3BF-8B22-4A89-802B-F6EDC95A8FEA}"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7BFFB577-964A-4878-AC73-4B095343E79E}" type="slidenum">
              <a:rPr lang="es-ES"/>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es-ES"/>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es-ES"/>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FB59C937-2E8F-4467-80BF-2FE1BEC75A28}"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4DE55365-A229-4E8B-8CC6-4851E0384BAD}"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9DFAF8D5-9939-4FDE-BB81-4DF4EF702D91}"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94C11A4A-B50B-4A22-8DAA-F99C98B8EB7C}"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s-ES"/>
          </a:p>
        </p:txBody>
      </p:sp>
      <p:sp>
        <p:nvSpPr>
          <p:cNvPr id="8" name="Нижний колонтитул 7"/>
          <p:cNvSpPr>
            <a:spLocks noGrp="1"/>
          </p:cNvSpPr>
          <p:nvPr>
            <p:ph type="ftr" sz="quarter" idx="11"/>
          </p:nvPr>
        </p:nvSpPr>
        <p:spPr/>
        <p:txBody>
          <a:bodyPr/>
          <a:lstStyle>
            <a:lvl1pPr>
              <a:defRPr/>
            </a:lvl1pPr>
          </a:lstStyle>
          <a:p>
            <a:endParaRPr lang="es-ES"/>
          </a:p>
        </p:txBody>
      </p:sp>
      <p:sp>
        <p:nvSpPr>
          <p:cNvPr id="9" name="Номер слайда 8"/>
          <p:cNvSpPr>
            <a:spLocks noGrp="1"/>
          </p:cNvSpPr>
          <p:nvPr>
            <p:ph type="sldNum" sz="quarter" idx="12"/>
          </p:nvPr>
        </p:nvSpPr>
        <p:spPr/>
        <p:txBody>
          <a:bodyPr/>
          <a:lstStyle>
            <a:lvl1pPr>
              <a:defRPr/>
            </a:lvl1pPr>
          </a:lstStyle>
          <a:p>
            <a:fld id="{A1CFB9B9-4F66-4B03-9A8A-476EDBE59946}"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s-ES"/>
          </a:p>
        </p:txBody>
      </p:sp>
      <p:sp>
        <p:nvSpPr>
          <p:cNvPr id="4" name="Нижний колонтитул 3"/>
          <p:cNvSpPr>
            <a:spLocks noGrp="1"/>
          </p:cNvSpPr>
          <p:nvPr>
            <p:ph type="ftr" sz="quarter" idx="11"/>
          </p:nvPr>
        </p:nvSpPr>
        <p:spPr/>
        <p:txBody>
          <a:bodyPr/>
          <a:lstStyle>
            <a:lvl1pPr>
              <a:defRPr/>
            </a:lvl1pPr>
          </a:lstStyle>
          <a:p>
            <a:endParaRPr lang="es-ES"/>
          </a:p>
        </p:txBody>
      </p:sp>
      <p:sp>
        <p:nvSpPr>
          <p:cNvPr id="5" name="Номер слайда 4"/>
          <p:cNvSpPr>
            <a:spLocks noGrp="1"/>
          </p:cNvSpPr>
          <p:nvPr>
            <p:ph type="sldNum" sz="quarter" idx="12"/>
          </p:nvPr>
        </p:nvSpPr>
        <p:spPr/>
        <p:txBody>
          <a:bodyPr/>
          <a:lstStyle>
            <a:lvl1pPr>
              <a:defRPr/>
            </a:lvl1pPr>
          </a:lstStyle>
          <a:p>
            <a:fld id="{D962A146-FF68-47E0-9E65-C6D553232F5C}"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s-ES"/>
          </a:p>
        </p:txBody>
      </p:sp>
      <p:sp>
        <p:nvSpPr>
          <p:cNvPr id="3" name="Нижний колонтитул 2"/>
          <p:cNvSpPr>
            <a:spLocks noGrp="1"/>
          </p:cNvSpPr>
          <p:nvPr>
            <p:ph type="ftr" sz="quarter" idx="11"/>
          </p:nvPr>
        </p:nvSpPr>
        <p:spPr/>
        <p:txBody>
          <a:bodyPr/>
          <a:lstStyle>
            <a:lvl1pPr>
              <a:defRPr/>
            </a:lvl1pPr>
          </a:lstStyle>
          <a:p>
            <a:endParaRPr lang="es-ES"/>
          </a:p>
        </p:txBody>
      </p:sp>
      <p:sp>
        <p:nvSpPr>
          <p:cNvPr id="4" name="Номер слайда 3"/>
          <p:cNvSpPr>
            <a:spLocks noGrp="1"/>
          </p:cNvSpPr>
          <p:nvPr>
            <p:ph type="sldNum" sz="quarter" idx="12"/>
          </p:nvPr>
        </p:nvSpPr>
        <p:spPr/>
        <p:txBody>
          <a:bodyPr/>
          <a:lstStyle>
            <a:lvl1pPr>
              <a:defRPr/>
            </a:lvl1pPr>
          </a:lstStyle>
          <a:p>
            <a:fld id="{09DBD0CB-BDF5-455F-8EAE-B3D63BE49B9D}"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A18AE16E-395A-4C06-9E5A-C838D9C14430}"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46787A98-1562-4E63-856D-42C6514C7765}"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1762663-CEC2-4A12-8EF4-D0193F7DCA65}"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179388" y="188913"/>
            <a:ext cx="5976937" cy="3384103"/>
          </a:xfrm>
        </p:spPr>
        <p:txBody>
          <a:bodyPr/>
          <a:lstStyle/>
          <a:p>
            <a:pPr algn="l"/>
            <a:r>
              <a:rPr lang="ru-RU" sz="2800" b="1" dirty="0">
                <a:solidFill>
                  <a:schemeClr val="bg1"/>
                </a:solidFill>
              </a:rPr>
              <a:t>Диабетическая </a:t>
            </a:r>
            <a:r>
              <a:rPr lang="ru-RU" sz="2800" b="1" dirty="0" err="1">
                <a:solidFill>
                  <a:schemeClr val="bg1"/>
                </a:solidFill>
              </a:rPr>
              <a:t>полинейропатия</a:t>
            </a:r>
            <a:r>
              <a:rPr lang="ru-RU" sz="2800" b="1" dirty="0">
                <a:solidFill>
                  <a:schemeClr val="bg1"/>
                </a:solidFill>
              </a:rPr>
              <a:t> с нарушением равновесия. Оптимизация диагностики</a:t>
            </a:r>
            <a:endParaRPr lang="es-ES" sz="2800" b="1" dirty="0">
              <a:solidFill>
                <a:schemeClr val="bg1"/>
              </a:solidFill>
            </a:endParaRPr>
          </a:p>
        </p:txBody>
      </p:sp>
      <p:sp>
        <p:nvSpPr>
          <p:cNvPr id="2215" name="Rectangle 167"/>
          <p:cNvSpPr>
            <a:spLocks noChangeArrowheads="1"/>
          </p:cNvSpPr>
          <p:nvPr/>
        </p:nvSpPr>
        <p:spPr bwMode="auto">
          <a:xfrm>
            <a:off x="179388" y="5013325"/>
            <a:ext cx="5329237" cy="647700"/>
          </a:xfrm>
          <a:prstGeom prst="rect">
            <a:avLst/>
          </a:prstGeom>
          <a:noFill/>
          <a:ln w="9525">
            <a:noFill/>
            <a:miter lim="800000"/>
            <a:headEnd/>
            <a:tailEnd/>
          </a:ln>
          <a:effectLst/>
        </p:spPr>
        <p:txBody>
          <a:bodyPr anchor="ctr"/>
          <a:lstStyle/>
          <a:p>
            <a:r>
              <a:rPr lang="ru-RU" b="1" dirty="0">
                <a:solidFill>
                  <a:schemeClr val="bg1"/>
                </a:solidFill>
              </a:rPr>
              <a:t/>
            </a:r>
            <a:br>
              <a:rPr lang="ru-RU" b="1" dirty="0">
                <a:solidFill>
                  <a:schemeClr val="bg1"/>
                </a:solidFill>
              </a:rPr>
            </a:br>
            <a:r>
              <a:rPr lang="ru-RU" b="1" dirty="0">
                <a:solidFill>
                  <a:schemeClr val="bg1"/>
                </a:solidFill>
              </a:rPr>
              <a:t>Выполнили – Попова Екатерина – 6 курс, Богданов Виктор 5 </a:t>
            </a:r>
            <a:r>
              <a:rPr lang="ru-RU" b="1" dirty="0" smtClean="0">
                <a:solidFill>
                  <a:schemeClr val="bg1"/>
                </a:solidFill>
              </a:rPr>
              <a:t>курс</a:t>
            </a:r>
          </a:p>
          <a:p>
            <a:r>
              <a:rPr lang="ru-RU" b="1" dirty="0" smtClean="0">
                <a:solidFill>
                  <a:schemeClr val="bg1"/>
                </a:solidFill>
              </a:rPr>
              <a:t>Научный руководитель – к.м.н. , доцент </a:t>
            </a:r>
            <a:r>
              <a:rPr lang="ru-RU" b="1" dirty="0" err="1" smtClean="0">
                <a:solidFill>
                  <a:schemeClr val="bg1"/>
                </a:solidFill>
              </a:rPr>
              <a:t>Н.В.Аптикеева</a:t>
            </a:r>
            <a:endParaRPr lang="es-E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468313" y="0"/>
            <a:ext cx="8229600" cy="1143000"/>
          </a:xfrm>
        </p:spPr>
        <p:txBody>
          <a:bodyPr/>
          <a:lstStyle/>
          <a:p>
            <a:r>
              <a:rPr lang="ru-RU" sz="4000">
                <a:solidFill>
                  <a:schemeClr val="bg1"/>
                </a:solidFill>
              </a:rPr>
              <a:t>Общие статические рефлекторыне реакции</a:t>
            </a:r>
          </a:p>
        </p:txBody>
      </p:sp>
      <p:sp>
        <p:nvSpPr>
          <p:cNvPr id="150531" name="Rectangle 3"/>
          <p:cNvSpPr>
            <a:spLocks noGrp="1" noChangeArrowheads="1"/>
          </p:cNvSpPr>
          <p:nvPr>
            <p:ph type="body" idx="1"/>
          </p:nvPr>
        </p:nvSpPr>
        <p:spPr/>
        <p:txBody>
          <a:bodyPr/>
          <a:lstStyle/>
          <a:p>
            <a:pPr>
              <a:lnSpc>
                <a:spcPct val="90000"/>
              </a:lnSpc>
            </a:pPr>
            <a:r>
              <a:rPr lang="ru-RU" sz="2100" b="1"/>
              <a:t> </a:t>
            </a:r>
            <a:r>
              <a:rPr lang="ru-RU" sz="2100"/>
              <a:t>делятся на два типа. В первом случае тонические шейные и лабиринтные рефлексы совместно обеспечивают регуляцию положения тела при различных движениях головы относительно туловища </a:t>
            </a:r>
          </a:p>
          <a:p>
            <a:pPr>
              <a:lnSpc>
                <a:spcPct val="90000"/>
              </a:lnSpc>
            </a:pPr>
            <a:r>
              <a:rPr lang="ru-RU" sz="2100"/>
              <a:t>во втором установочный рефлекс возникает при лабиринтных, шейных и зрительных раздражениях и помогает животному восстановить вертикальное положение после падения. </a:t>
            </a:r>
          </a:p>
          <a:p>
            <a:pPr>
              <a:lnSpc>
                <a:spcPct val="90000"/>
              </a:lnSpc>
            </a:pPr>
            <a:r>
              <a:rPr lang="ru-RU" sz="2100"/>
              <a:t>Одним из компонентов установочного рефлекса является хватательный рефлекс. Среди других видов общих статических реакций отмечают рефлексы положения и прыгания, а также регулирование положения тела во время движения конечностей.</a:t>
            </a:r>
            <a:br>
              <a:rPr lang="ru-RU" sz="2100"/>
            </a:br>
            <a:endParaRPr lang="ru-RU" sz="21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7200" y="274638"/>
            <a:ext cx="8229600" cy="706437"/>
          </a:xfrm>
        </p:spPr>
        <p:txBody>
          <a:bodyPr/>
          <a:lstStyle/>
          <a:p>
            <a:r>
              <a:rPr lang="ru-RU" sz="4000">
                <a:solidFill>
                  <a:schemeClr val="bg1"/>
                </a:solidFill>
              </a:rPr>
              <a:t>Мультисенсорная недостаточность</a:t>
            </a:r>
          </a:p>
        </p:txBody>
      </p:sp>
      <p:sp>
        <p:nvSpPr>
          <p:cNvPr id="162819" name="Rectangle 3"/>
          <p:cNvSpPr>
            <a:spLocks noGrp="1" noChangeArrowheads="1"/>
          </p:cNvSpPr>
          <p:nvPr>
            <p:ph type="body" idx="1"/>
          </p:nvPr>
        </p:nvSpPr>
        <p:spPr/>
        <p:txBody>
          <a:bodyPr/>
          <a:lstStyle/>
          <a:p>
            <a:pPr algn="just">
              <a:buFontTx/>
              <a:buNone/>
            </a:pPr>
            <a:r>
              <a:rPr lang="ru-RU"/>
              <a:t>   </a:t>
            </a:r>
            <a:r>
              <a:rPr lang="ru-RU" sz="2400"/>
              <a:t>связана с дегенеративными изменениями головного мозга и с рассогласованностью всех систем (зрительной, вестибулярной, проприоцептивной, слуховой).</a:t>
            </a:r>
          </a:p>
          <a:p>
            <a:endParaRPr lang="ru-RU"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ru-RU">
                <a:solidFill>
                  <a:schemeClr val="bg1"/>
                </a:solidFill>
              </a:rPr>
              <a:t>Цель работы</a:t>
            </a:r>
          </a:p>
        </p:txBody>
      </p:sp>
      <p:sp>
        <p:nvSpPr>
          <p:cNvPr id="151555" name="Rectangle 3"/>
          <p:cNvSpPr>
            <a:spLocks noGrp="1" noChangeArrowheads="1"/>
          </p:cNvSpPr>
          <p:nvPr>
            <p:ph type="body" idx="1"/>
          </p:nvPr>
        </p:nvSpPr>
        <p:spPr>
          <a:xfrm>
            <a:off x="457200" y="1600200"/>
            <a:ext cx="8229600" cy="3844925"/>
          </a:xfrm>
        </p:spPr>
        <p:txBody>
          <a:bodyPr/>
          <a:lstStyle/>
          <a:p>
            <a:r>
              <a:rPr lang="ru-RU" dirty="0"/>
              <a:t>исследование нарушение равновесия у пациентов с </a:t>
            </a:r>
            <a:r>
              <a:rPr lang="ru-RU" dirty="0" smtClean="0"/>
              <a:t>диабетической </a:t>
            </a:r>
            <a:r>
              <a:rPr lang="ru-RU" dirty="0" err="1" smtClean="0"/>
              <a:t>полинейропатией</a:t>
            </a:r>
            <a:r>
              <a:rPr lang="ru-RU" dirty="0" smtClean="0"/>
              <a:t> </a:t>
            </a:r>
            <a:r>
              <a:rPr lang="ru-RU" dirty="0"/>
              <a:t>для оптимизации диагностики </a:t>
            </a:r>
            <a:r>
              <a:rPr lang="ru-RU" dirty="0" err="1"/>
              <a:t>мультисенсорной</a:t>
            </a:r>
            <a:r>
              <a:rPr lang="ru-RU" dirty="0"/>
              <a:t> недостаточности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457200" y="274638"/>
            <a:ext cx="8229600" cy="561975"/>
          </a:xfrm>
        </p:spPr>
        <p:txBody>
          <a:bodyPr/>
          <a:lstStyle/>
          <a:p>
            <a:r>
              <a:rPr lang="ru-RU" sz="4000">
                <a:solidFill>
                  <a:schemeClr val="bg1"/>
                </a:solidFill>
              </a:rPr>
              <a:t>Материалы и методы исследования</a:t>
            </a:r>
          </a:p>
        </p:txBody>
      </p:sp>
      <p:sp>
        <p:nvSpPr>
          <p:cNvPr id="152579" name="Rectangle 3"/>
          <p:cNvSpPr>
            <a:spLocks noGrp="1" noChangeArrowheads="1"/>
          </p:cNvSpPr>
          <p:nvPr>
            <p:ph type="body" idx="1"/>
          </p:nvPr>
        </p:nvSpPr>
        <p:spPr>
          <a:xfrm>
            <a:off x="0" y="1196975"/>
            <a:ext cx="9144000" cy="5327650"/>
          </a:xfrm>
        </p:spPr>
        <p:txBody>
          <a:bodyPr/>
          <a:lstStyle/>
          <a:p>
            <a:pPr>
              <a:lnSpc>
                <a:spcPct val="80000"/>
              </a:lnSpc>
              <a:buFontTx/>
              <a:buNone/>
            </a:pPr>
            <a:r>
              <a:rPr lang="ru-RU" sz="2400"/>
              <a:t>  29 пациентов в возрасте от 15 до 69 лет, 12 мужчин и 17 женщин.</a:t>
            </a:r>
          </a:p>
          <a:p>
            <a:pPr>
              <a:lnSpc>
                <a:spcPct val="80000"/>
              </a:lnSpc>
              <a:buFontTx/>
              <a:buNone/>
            </a:pPr>
            <a:r>
              <a:rPr lang="ru-RU" sz="2400" b="1"/>
              <a:t> </a:t>
            </a:r>
          </a:p>
          <a:p>
            <a:pPr>
              <a:lnSpc>
                <a:spcPct val="80000"/>
              </a:lnSpc>
              <a:buFontTx/>
              <a:buNone/>
            </a:pPr>
            <a:r>
              <a:rPr lang="ru-RU" sz="2400" b="1"/>
              <a:t> Клинические методы исследования при нарушениях равновесия и походки: </a:t>
            </a:r>
            <a:r>
              <a:rPr lang="ru-RU" sz="2400"/>
              <a:t/>
            </a:r>
            <a:br>
              <a:rPr lang="ru-RU" sz="2400"/>
            </a:br>
            <a:r>
              <a:rPr lang="ru-RU" sz="2400"/>
              <a:t>необходимо выяснить, когда чаще возникают расстройства: </a:t>
            </a:r>
            <a:br>
              <a:rPr lang="ru-RU" sz="2400"/>
            </a:br>
            <a:r>
              <a:rPr lang="ru-RU" sz="2400"/>
              <a:t>•в темноте или на свету </a:t>
            </a:r>
            <a:br>
              <a:rPr lang="ru-RU" sz="2400"/>
            </a:br>
            <a:r>
              <a:rPr lang="ru-RU" sz="2400"/>
              <a:t>•сопровождаются ли они системным или несистемным головокружением или ощущением легкости в голове </a:t>
            </a:r>
            <a:br>
              <a:rPr lang="ru-RU" sz="2400"/>
            </a:br>
            <a:r>
              <a:rPr lang="ru-RU" sz="2400"/>
              <a:t>•отмечается ли боль или парастезия в конечностях</a:t>
            </a:r>
            <a:br>
              <a:rPr lang="ru-RU" sz="2400"/>
            </a:br>
            <a:endParaRPr lang="ru-RU" sz="2400"/>
          </a:p>
          <a:p>
            <a:pPr>
              <a:lnSpc>
                <a:spcPct val="80000"/>
              </a:lnSpc>
              <a:buFontTx/>
              <a:buNone/>
            </a:pPr>
            <a:r>
              <a:rPr lang="ru-RU" sz="2400" b="1"/>
              <a:t>Исследование должно уточнить наличие </a:t>
            </a:r>
            <a:r>
              <a:rPr lang="ru-RU" sz="2400"/>
              <a:t/>
            </a:r>
            <a:br>
              <a:rPr lang="ru-RU" sz="2400"/>
            </a:br>
            <a:r>
              <a:rPr lang="ru-RU" sz="2400"/>
              <a:t>•слабости в конечностях</a:t>
            </a:r>
            <a:br>
              <a:rPr lang="ru-RU" sz="2400"/>
            </a:br>
            <a:r>
              <a:rPr lang="ru-RU" sz="2400"/>
              <a:t>•нарушения функций тазовых органов,</a:t>
            </a:r>
            <a:br>
              <a:rPr lang="ru-RU" sz="2400"/>
            </a:br>
            <a:r>
              <a:rPr lang="ru-RU" sz="2400"/>
              <a:t>•тугоподвижности или ригидности в конечностях</a:t>
            </a:r>
            <a:br>
              <a:rPr lang="ru-RU" sz="2400"/>
            </a:br>
            <a:r>
              <a:rPr lang="ru-RU" sz="2400"/>
              <a:t>•затруднений с началом или завершением ходьбы</a:t>
            </a:r>
          </a:p>
          <a:p>
            <a:pPr>
              <a:lnSpc>
                <a:spcPct val="80000"/>
              </a:lnSpc>
            </a:pPr>
            <a:endParaRPr lang="ru-RU"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ru-RU">
                <a:solidFill>
                  <a:schemeClr val="bg1"/>
                </a:solidFill>
              </a:rPr>
              <a:t>Диагностические пробы</a:t>
            </a:r>
          </a:p>
        </p:txBody>
      </p:sp>
      <p:sp>
        <p:nvSpPr>
          <p:cNvPr id="153603" name="Rectangle 3"/>
          <p:cNvSpPr>
            <a:spLocks noGrp="1" noChangeArrowheads="1"/>
          </p:cNvSpPr>
          <p:nvPr>
            <p:ph type="body" idx="1"/>
          </p:nvPr>
        </p:nvSpPr>
        <p:spPr/>
        <p:txBody>
          <a:bodyPr/>
          <a:lstStyle/>
          <a:p>
            <a:pPr>
              <a:lnSpc>
                <a:spcPct val="80000"/>
              </a:lnSpc>
            </a:pPr>
            <a:r>
              <a:rPr lang="ru-RU" sz="2200" b="1"/>
              <a:t>Исследование поз и походки лучше всего проводить таким образом, чтобы врач смог увидеть больного с разных сторон.</a:t>
            </a:r>
            <a:r>
              <a:rPr lang="ru-RU" sz="2200"/>
              <a:t> Больной должен быстро встать со стула, пройтись медленным, затем быстрым шагом, несколько раз повернуться вокруг своей оси. Необходимо посмотреть, как больной ходит на носках, на пятках, всей ступней, ставя пятку одной ноги к носку другой ноги и пытаясь идти вперед по прямой линии. Больной должен встать прямо, поставить ноги вместе и держать голову прямо, сначала это задание больной выполняет с открытыми глазами, затем с закрытыми, чтобы выяснить, сможет ли он удержать равновесие (проба Ромберга). Часто бывает целесообразным обратить внимание на манеру больного ходить с самого начала, когда он входит в кабинет и не подозревает, что за его походкой наблюдают.</a:t>
            </a:r>
          </a:p>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ru-RU">
                <a:solidFill>
                  <a:schemeClr val="bg1"/>
                </a:solidFill>
              </a:rPr>
              <a:t>Проба Унтербергера</a:t>
            </a:r>
          </a:p>
        </p:txBody>
      </p:sp>
      <p:sp>
        <p:nvSpPr>
          <p:cNvPr id="154627" name="Rectangle 3"/>
          <p:cNvSpPr>
            <a:spLocks noGrp="1" noChangeArrowheads="1"/>
          </p:cNvSpPr>
          <p:nvPr>
            <p:ph type="body" idx="1"/>
          </p:nvPr>
        </p:nvSpPr>
        <p:spPr>
          <a:xfrm>
            <a:off x="0" y="1600200"/>
            <a:ext cx="6300788" cy="4525963"/>
          </a:xfrm>
        </p:spPr>
        <p:txBody>
          <a:bodyPr/>
          <a:lstStyle/>
          <a:p>
            <a:pPr>
              <a:lnSpc>
                <a:spcPct val="90000"/>
              </a:lnSpc>
            </a:pPr>
            <a:r>
              <a:rPr lang="ru-RU" sz="2800"/>
              <a:t>Обследуемому предлагают в течение минуты шагать на месте с закрытыми глазами и вытянутыми вперед руками. </a:t>
            </a:r>
          </a:p>
          <a:p>
            <a:pPr>
              <a:lnSpc>
                <a:spcPct val="90000"/>
              </a:lnSpc>
            </a:pPr>
            <a:r>
              <a:rPr lang="ru-RU" sz="2800"/>
              <a:t>При односторонней периферической вестибулярной дисфункции больной постепенно поворачивается в сторону пораженного лабиринта. </a:t>
            </a:r>
          </a:p>
          <a:p>
            <a:pPr>
              <a:lnSpc>
                <a:spcPct val="90000"/>
              </a:lnSpc>
            </a:pPr>
            <a:r>
              <a:rPr lang="ru-RU" sz="2800"/>
              <a:t>Проба считается положительной при значительном повороте в сторону (около 45°).  </a:t>
            </a:r>
          </a:p>
        </p:txBody>
      </p:sp>
      <p:pic>
        <p:nvPicPr>
          <p:cNvPr id="154629" name="Picture 5" descr="fukudi_shagovaja"/>
          <p:cNvPicPr>
            <a:picLocks noChangeAspect="1" noChangeArrowheads="1"/>
          </p:cNvPicPr>
          <p:nvPr/>
        </p:nvPicPr>
        <p:blipFill>
          <a:blip r:embed="rId2" cstate="print"/>
          <a:srcRect/>
          <a:stretch>
            <a:fillRect/>
          </a:stretch>
        </p:blipFill>
        <p:spPr bwMode="auto">
          <a:xfrm>
            <a:off x="6227763" y="2349500"/>
            <a:ext cx="2916237" cy="259238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ru-RU">
                <a:solidFill>
                  <a:schemeClr val="bg1"/>
                </a:solidFill>
              </a:rPr>
              <a:t>Тест на подъем со стула</a:t>
            </a:r>
          </a:p>
        </p:txBody>
      </p:sp>
      <p:sp>
        <p:nvSpPr>
          <p:cNvPr id="155651" name="Rectangle 3"/>
          <p:cNvSpPr>
            <a:spLocks noGrp="1" noChangeArrowheads="1"/>
          </p:cNvSpPr>
          <p:nvPr>
            <p:ph type="body" idx="1"/>
          </p:nvPr>
        </p:nvSpPr>
        <p:spPr>
          <a:xfrm>
            <a:off x="457200" y="1600200"/>
            <a:ext cx="5843588" cy="4525963"/>
          </a:xfrm>
        </p:spPr>
        <p:txBody>
          <a:bodyPr/>
          <a:lstStyle/>
          <a:p>
            <a:r>
              <a:rPr lang="ru-RU"/>
              <a:t>Пациент поднимается со стула нормальной для него высоты со скрещенными руками на груди.Выполняется 5 раз с максимаьной скоростью.</a:t>
            </a:r>
          </a:p>
        </p:txBody>
      </p:sp>
      <p:pic>
        <p:nvPicPr>
          <p:cNvPr id="155653" name="Picture 5" descr="rising2-240x3001"/>
          <p:cNvPicPr>
            <a:picLocks noChangeAspect="1" noChangeArrowheads="1"/>
          </p:cNvPicPr>
          <p:nvPr/>
        </p:nvPicPr>
        <p:blipFill>
          <a:blip r:embed="rId2" cstate="print"/>
          <a:srcRect/>
          <a:stretch>
            <a:fillRect/>
          </a:stretch>
        </p:blipFill>
        <p:spPr bwMode="auto">
          <a:xfrm>
            <a:off x="6588125" y="1268413"/>
            <a:ext cx="2286000" cy="31686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ru-RU">
                <a:solidFill>
                  <a:schemeClr val="bg1"/>
                </a:solidFill>
              </a:rPr>
              <a:t>Тест встань и иди</a:t>
            </a:r>
          </a:p>
        </p:txBody>
      </p:sp>
      <p:sp>
        <p:nvSpPr>
          <p:cNvPr id="156675" name="Rectangle 3"/>
          <p:cNvSpPr>
            <a:spLocks noGrp="1" noChangeArrowheads="1"/>
          </p:cNvSpPr>
          <p:nvPr>
            <p:ph type="body" idx="1"/>
          </p:nvPr>
        </p:nvSpPr>
        <p:spPr>
          <a:xfrm>
            <a:off x="0" y="1341438"/>
            <a:ext cx="5940425" cy="4525962"/>
          </a:xfrm>
        </p:spPr>
        <p:txBody>
          <a:bodyPr/>
          <a:lstStyle/>
          <a:p>
            <a:r>
              <a:rPr lang="ru-RU"/>
              <a:t>Пациент поднимается со стула.проходит 3 метра вперед разворачивается, идет обратно и вновь садится. </a:t>
            </a:r>
          </a:p>
          <a:p>
            <a:r>
              <a:rPr lang="ru-RU"/>
              <a:t>В норме он должен уложиться в 10 секунд</a:t>
            </a:r>
          </a:p>
        </p:txBody>
      </p:sp>
      <p:pic>
        <p:nvPicPr>
          <p:cNvPr id="156677" name="Picture 5" descr="rising3-183x3001"/>
          <p:cNvPicPr>
            <a:picLocks noChangeAspect="1" noChangeArrowheads="1"/>
          </p:cNvPicPr>
          <p:nvPr/>
        </p:nvPicPr>
        <p:blipFill>
          <a:blip r:embed="rId2" cstate="print"/>
          <a:srcRect/>
          <a:stretch>
            <a:fillRect/>
          </a:stretch>
        </p:blipFill>
        <p:spPr bwMode="auto">
          <a:xfrm>
            <a:off x="6732588" y="1341438"/>
            <a:ext cx="2176462" cy="352901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57200" y="274638"/>
            <a:ext cx="8229600" cy="633412"/>
          </a:xfrm>
        </p:spPr>
        <p:txBody>
          <a:bodyPr/>
          <a:lstStyle/>
          <a:p>
            <a:r>
              <a:rPr lang="ru-RU" sz="4000">
                <a:solidFill>
                  <a:schemeClr val="bg1"/>
                </a:solidFill>
              </a:rPr>
              <a:t>Статический и динамический тандем-тесты</a:t>
            </a:r>
          </a:p>
        </p:txBody>
      </p:sp>
      <p:sp>
        <p:nvSpPr>
          <p:cNvPr id="157699" name="Rectangle 3"/>
          <p:cNvSpPr>
            <a:spLocks noGrp="1" noChangeArrowheads="1"/>
          </p:cNvSpPr>
          <p:nvPr>
            <p:ph type="body" idx="1"/>
          </p:nvPr>
        </p:nvSpPr>
        <p:spPr/>
        <p:txBody>
          <a:bodyPr/>
          <a:lstStyle/>
          <a:p>
            <a:r>
              <a:rPr lang="ru-RU"/>
              <a:t>Пациент располагает ступни одну за другой в одну линию и пытается простоять так 10 секунд</a:t>
            </a:r>
          </a:p>
          <a:p>
            <a:r>
              <a:rPr lang="ru-RU"/>
              <a:t>Затем делает 8 шагов «гуськом» вперед</a:t>
            </a:r>
          </a:p>
          <a:p>
            <a:r>
              <a:rPr lang="ru-RU"/>
              <a:t>В норме он должен уложиться в 10 секунд и пройти 8 шагов</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rrowheads="1"/>
          </p:cNvPicPr>
          <p:nvPr>
            <p:ph type="body" idx="1"/>
          </p:nvPr>
        </p:nvPicPr>
        <p:blipFill>
          <a:blip r:embed="rId2" cstate="print"/>
          <a:srcRect/>
          <a:stretch>
            <a:fillRect/>
          </a:stretch>
        </p:blipFill>
        <p:spPr>
          <a:xfrm>
            <a:off x="1042988" y="1412875"/>
            <a:ext cx="7129462" cy="4713288"/>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r>
              <a:rPr lang="ru-RU">
                <a:solidFill>
                  <a:schemeClr val="bg1"/>
                </a:solidFill>
              </a:rPr>
              <a:t>актуальность</a:t>
            </a:r>
          </a:p>
        </p:txBody>
      </p:sp>
      <p:sp>
        <p:nvSpPr>
          <p:cNvPr id="143363" name="Rectangle 3"/>
          <p:cNvSpPr>
            <a:spLocks noGrp="1" noChangeArrowheads="1"/>
          </p:cNvSpPr>
          <p:nvPr>
            <p:ph type="body" idx="1"/>
          </p:nvPr>
        </p:nvSpPr>
        <p:spPr>
          <a:xfrm>
            <a:off x="0" y="1196975"/>
            <a:ext cx="6804025" cy="4895850"/>
          </a:xfrm>
        </p:spPr>
        <p:txBody>
          <a:bodyPr/>
          <a:lstStyle/>
          <a:p>
            <a:pPr>
              <a:lnSpc>
                <a:spcPct val="130000"/>
              </a:lnSpc>
            </a:pPr>
            <a:r>
              <a:rPr lang="ru-RU" sz="1400" dirty="0">
                <a:latin typeface="Arial Unicode MS" pitchFamily="34" charset="-128"/>
                <a:ea typeface="Arial Unicode MS" pitchFamily="34" charset="-128"/>
                <a:cs typeface="Arial Unicode MS" pitchFamily="34" charset="-128"/>
              </a:rPr>
              <a:t>В специализированных клиниках причина </a:t>
            </a:r>
            <a:r>
              <a:rPr lang="ru-RU" sz="1400" dirty="0" err="1">
                <a:latin typeface="Arial Unicode MS" pitchFamily="34" charset="-128"/>
                <a:ea typeface="Arial Unicode MS" pitchFamily="34" charset="-128"/>
                <a:cs typeface="Arial Unicode MS" pitchFamily="34" charset="-128"/>
              </a:rPr>
              <a:t>полинейропатии</a:t>
            </a:r>
            <a:r>
              <a:rPr lang="ru-RU" sz="1400" dirty="0">
                <a:latin typeface="Arial Unicode MS" pitchFamily="34" charset="-128"/>
                <a:ea typeface="Arial Unicode MS" pitchFamily="34" charset="-128"/>
                <a:cs typeface="Arial Unicode MS" pitchFamily="34" charset="-128"/>
              </a:rPr>
              <a:t> остается неизвестной примерно в</a:t>
            </a:r>
            <a:r>
              <a:rPr lang="ru-RU" sz="1400" b="1" dirty="0">
                <a:latin typeface="Arial Unicode MS" pitchFamily="34" charset="-128"/>
                <a:ea typeface="Arial Unicode MS" pitchFamily="34" charset="-128"/>
                <a:cs typeface="Arial Unicode MS" pitchFamily="34" charset="-128"/>
              </a:rPr>
              <a:t> 25% случаев</a:t>
            </a:r>
            <a:r>
              <a:rPr lang="ru-RU" sz="1400" dirty="0">
                <a:latin typeface="Arial Unicode MS" pitchFamily="34" charset="-128"/>
                <a:ea typeface="Arial Unicode MS" pitchFamily="34" charset="-128"/>
                <a:cs typeface="Arial Unicode MS" pitchFamily="34" charset="-128"/>
              </a:rPr>
              <a:t>, в неспециализированных клиниках нозологического диагноза не имеют </a:t>
            </a:r>
            <a:r>
              <a:rPr lang="ru-RU" sz="1400" b="1" dirty="0">
                <a:latin typeface="Arial Unicode MS" pitchFamily="34" charset="-128"/>
                <a:ea typeface="Arial Unicode MS" pitchFamily="34" charset="-128"/>
                <a:cs typeface="Arial Unicode MS" pitchFamily="34" charset="-128"/>
              </a:rPr>
              <a:t>50% больных.</a:t>
            </a:r>
            <a:r>
              <a:rPr lang="ru-RU" sz="1400" dirty="0">
                <a:latin typeface="Arial Unicode MS" pitchFamily="34" charset="-128"/>
                <a:ea typeface="Arial Unicode MS" pitchFamily="34" charset="-128"/>
                <a:cs typeface="Arial Unicode MS" pitchFamily="34" charset="-128"/>
              </a:rPr>
              <a:t> Среди множества вариантов токсического поражения нервной системы самыми частыми и типичными являются </a:t>
            </a:r>
            <a:br>
              <a:rPr lang="ru-RU" sz="1400" dirty="0">
                <a:latin typeface="Arial Unicode MS" pitchFamily="34" charset="-128"/>
                <a:ea typeface="Arial Unicode MS" pitchFamily="34" charset="-128"/>
                <a:cs typeface="Arial Unicode MS" pitchFamily="34" charset="-128"/>
              </a:rPr>
            </a:br>
            <a:r>
              <a:rPr lang="ru-RU" sz="1400" u="sng" dirty="0">
                <a:latin typeface="Arial Unicode MS" pitchFamily="34" charset="-128"/>
                <a:ea typeface="Arial Unicode MS" pitchFamily="34" charset="-128"/>
                <a:cs typeface="Arial Unicode MS" pitchFamily="34" charset="-128"/>
              </a:rPr>
              <a:t>ВИЧ (эндогенные)</a:t>
            </a:r>
          </a:p>
          <a:p>
            <a:pPr>
              <a:lnSpc>
                <a:spcPct val="130000"/>
              </a:lnSpc>
            </a:pPr>
            <a:r>
              <a:rPr lang="ru-RU" sz="1400" u="sng" dirty="0">
                <a:latin typeface="Arial Unicode MS" pitchFamily="34" charset="-128"/>
                <a:ea typeface="Arial Unicode MS" pitchFamily="34" charset="-128"/>
                <a:cs typeface="Arial Unicode MS" pitchFamily="34" charset="-128"/>
              </a:rPr>
              <a:t>алкогольные (экзогенные) </a:t>
            </a:r>
            <a:br>
              <a:rPr lang="ru-RU" sz="1400" u="sng" dirty="0">
                <a:latin typeface="Arial Unicode MS" pitchFamily="34" charset="-128"/>
                <a:ea typeface="Arial Unicode MS" pitchFamily="34" charset="-128"/>
                <a:cs typeface="Arial Unicode MS" pitchFamily="34" charset="-128"/>
              </a:rPr>
            </a:br>
            <a:r>
              <a:rPr lang="ru-RU" sz="1400" u="sng" dirty="0">
                <a:latin typeface="Arial Unicode MS" pitchFamily="34" charset="-128"/>
                <a:ea typeface="Arial Unicode MS" pitchFamily="34" charset="-128"/>
                <a:cs typeface="Arial Unicode MS" pitchFamily="34" charset="-128"/>
              </a:rPr>
              <a:t>и диабетические (эндогенные), </a:t>
            </a:r>
            <a:r>
              <a:rPr lang="ru-RU" sz="1400" dirty="0">
                <a:latin typeface="Arial Unicode MS" pitchFamily="34" charset="-128"/>
                <a:ea typeface="Arial Unicode MS" pitchFamily="34" charset="-128"/>
                <a:cs typeface="Arial Unicode MS" pitchFamily="34" charset="-128"/>
              </a:rPr>
              <a:t/>
            </a:r>
            <a:br>
              <a:rPr lang="ru-RU" sz="1400" dirty="0">
                <a:latin typeface="Arial Unicode MS" pitchFamily="34" charset="-128"/>
                <a:ea typeface="Arial Unicode MS" pitchFamily="34" charset="-128"/>
                <a:cs typeface="Arial Unicode MS" pitchFamily="34" charset="-128"/>
              </a:rPr>
            </a:br>
            <a:r>
              <a:rPr lang="ru-RU" sz="1400" dirty="0">
                <a:latin typeface="Arial Unicode MS" pitchFamily="34" charset="-128"/>
                <a:ea typeface="Arial Unicode MS" pitchFamily="34" charset="-128"/>
                <a:cs typeface="Arial Unicode MS" pitchFamily="34" charset="-128"/>
              </a:rPr>
              <a:t>которые могут служить моделью поражения нервной системы при хронической интоксикации. </a:t>
            </a:r>
          </a:p>
          <a:p>
            <a:pPr>
              <a:lnSpc>
                <a:spcPct val="130000"/>
              </a:lnSpc>
            </a:pPr>
            <a:r>
              <a:rPr lang="ru-RU" sz="1400" dirty="0">
                <a:latin typeface="Arial Unicode MS" pitchFamily="34" charset="-128"/>
                <a:ea typeface="Arial Unicode MS" pitchFamily="34" charset="-128"/>
                <a:cs typeface="Arial Unicode MS" pitchFamily="34" charset="-128"/>
              </a:rPr>
              <a:t>Диабетическая </a:t>
            </a:r>
            <a:r>
              <a:rPr lang="ru-RU" sz="1400" dirty="0" err="1">
                <a:latin typeface="Arial Unicode MS" pitchFamily="34" charset="-128"/>
                <a:ea typeface="Arial Unicode MS" pitchFamily="34" charset="-128"/>
                <a:cs typeface="Arial Unicode MS" pitchFamily="34" charset="-128"/>
              </a:rPr>
              <a:t>полинейропатия</a:t>
            </a:r>
            <a:r>
              <a:rPr lang="ru-RU" sz="1400" dirty="0">
                <a:latin typeface="Arial Unicode MS" pitchFamily="34" charset="-128"/>
                <a:ea typeface="Arial Unicode MS" pitchFamily="34" charset="-128"/>
                <a:cs typeface="Arial Unicode MS" pitchFamily="34" charset="-128"/>
              </a:rPr>
              <a:t> (ДПН) – это болезнь, характеризующаяся прогрессирующей гибелью нервных волокон, что приводит к потере чувствительности </a:t>
            </a:r>
            <a:br>
              <a:rPr lang="ru-RU" sz="1400" dirty="0">
                <a:latin typeface="Arial Unicode MS" pitchFamily="34" charset="-128"/>
                <a:ea typeface="Arial Unicode MS" pitchFamily="34" charset="-128"/>
                <a:cs typeface="Arial Unicode MS" pitchFamily="34" charset="-128"/>
              </a:rPr>
            </a:br>
            <a:r>
              <a:rPr lang="ru-RU" sz="1400" dirty="0">
                <a:latin typeface="Arial Unicode MS" pitchFamily="34" charset="-128"/>
                <a:ea typeface="Arial Unicode MS" pitchFamily="34" charset="-128"/>
                <a:cs typeface="Arial Unicode MS" pitchFamily="34" charset="-128"/>
              </a:rPr>
              <a:t>и образованию язв стопы. Число взрослых пациентов с сахарным диабетом за последние 30 лет увеличилось более чем вдвое и достигло </a:t>
            </a:r>
            <a:br>
              <a:rPr lang="ru-RU" sz="1400" dirty="0">
                <a:latin typeface="Arial Unicode MS" pitchFamily="34" charset="-128"/>
                <a:ea typeface="Arial Unicode MS" pitchFamily="34" charset="-128"/>
                <a:cs typeface="Arial Unicode MS" pitchFamily="34" charset="-128"/>
              </a:rPr>
            </a:br>
            <a:r>
              <a:rPr lang="ru-RU" sz="1400" dirty="0">
                <a:latin typeface="Arial Unicode MS" pitchFamily="34" charset="-128"/>
                <a:ea typeface="Arial Unicode MS" pitchFamily="34" charset="-128"/>
                <a:cs typeface="Arial Unicode MS" pitchFamily="34" charset="-128"/>
              </a:rPr>
              <a:t>350 </a:t>
            </a:r>
            <a:r>
              <a:rPr lang="ru-RU" sz="1400" dirty="0" err="1">
                <a:latin typeface="Arial Unicode MS" pitchFamily="34" charset="-128"/>
                <a:ea typeface="Arial Unicode MS" pitchFamily="34" charset="-128"/>
                <a:cs typeface="Arial Unicode MS" pitchFamily="34" charset="-128"/>
              </a:rPr>
              <a:t>млн</a:t>
            </a:r>
            <a:r>
              <a:rPr lang="ru-RU" sz="1400" dirty="0">
                <a:latin typeface="Arial Unicode MS" pitchFamily="34" charset="-128"/>
                <a:ea typeface="Arial Unicode MS" pitchFamily="34" charset="-128"/>
                <a:cs typeface="Arial Unicode MS" pitchFamily="34" charset="-128"/>
              </a:rPr>
              <a:t> человек.</a:t>
            </a:r>
          </a:p>
          <a:p>
            <a:pPr>
              <a:lnSpc>
                <a:spcPct val="80000"/>
              </a:lnSpc>
            </a:pPr>
            <a:r>
              <a:rPr lang="ru-RU" sz="1400" dirty="0">
                <a:latin typeface="Arial Unicode MS" pitchFamily="34" charset="-128"/>
                <a:ea typeface="Arial Unicode MS" pitchFamily="34" charset="-128"/>
                <a:cs typeface="Arial Unicode MS" pitchFamily="34" charset="-128"/>
              </a:rPr>
              <a:t>Распространенность ДПН в целом в популяции больных СД составляет около 30-34%</a:t>
            </a:r>
          </a:p>
          <a:p>
            <a:pPr>
              <a:lnSpc>
                <a:spcPct val="80000"/>
              </a:lnSpc>
            </a:pPr>
            <a:r>
              <a:rPr lang="ru-RU" sz="1400" dirty="0">
                <a:latin typeface="Arial Unicode MS" pitchFamily="34" charset="-128"/>
                <a:ea typeface="Arial Unicode MS" pitchFamily="34" charset="-128"/>
                <a:cs typeface="Arial Unicode MS" pitchFamily="34" charset="-128"/>
              </a:rPr>
              <a:t>При впервые выявленном СД: 7,5%-10% и возрастает по мере увеличения длительности заболевания.</a:t>
            </a:r>
          </a:p>
          <a:p>
            <a:pPr>
              <a:lnSpc>
                <a:spcPct val="80000"/>
              </a:lnSpc>
            </a:pPr>
            <a:r>
              <a:rPr lang="ru-RU" sz="1400" dirty="0">
                <a:latin typeface="Arial Unicode MS" pitchFamily="34" charset="-128"/>
                <a:ea typeface="Arial Unicode MS" pitchFamily="34" charset="-128"/>
                <a:cs typeface="Arial Unicode MS" pitchFamily="34" charset="-128"/>
              </a:rPr>
              <a:t>При длительности заболевания более 25 лет ДПН выявляется </a:t>
            </a:r>
            <a:br>
              <a:rPr lang="ru-RU" sz="1400" dirty="0">
                <a:latin typeface="Arial Unicode MS" pitchFamily="34" charset="-128"/>
                <a:ea typeface="Arial Unicode MS" pitchFamily="34" charset="-128"/>
                <a:cs typeface="Arial Unicode MS" pitchFamily="34" charset="-128"/>
              </a:rPr>
            </a:br>
            <a:r>
              <a:rPr lang="ru-RU" sz="1400" dirty="0">
                <a:latin typeface="Arial Unicode MS" pitchFamily="34" charset="-128"/>
                <a:ea typeface="Arial Unicode MS" pitchFamily="34" charset="-128"/>
                <a:cs typeface="Arial Unicode MS" pitchFamily="34" charset="-128"/>
              </a:rPr>
              <a:t>более чем у 50% больных</a:t>
            </a:r>
          </a:p>
          <a:p>
            <a:pPr algn="ctr">
              <a:lnSpc>
                <a:spcPct val="80000"/>
              </a:lnSpc>
              <a:spcBef>
                <a:spcPct val="0"/>
              </a:spcBef>
              <a:buFontTx/>
              <a:buNone/>
            </a:pPr>
            <a:endParaRPr lang="ru-RU" sz="1200" i="1" dirty="0"/>
          </a:p>
          <a:p>
            <a:pPr algn="ctr">
              <a:lnSpc>
                <a:spcPct val="80000"/>
              </a:lnSpc>
              <a:spcBef>
                <a:spcPct val="0"/>
              </a:spcBef>
              <a:buFontTx/>
              <a:buNone/>
            </a:pPr>
            <a:endParaRPr lang="ru-RU" sz="1200" i="1" dirty="0"/>
          </a:p>
          <a:p>
            <a:pPr>
              <a:lnSpc>
                <a:spcPct val="130000"/>
              </a:lnSpc>
            </a:pPr>
            <a:endParaRPr lang="ru-RU" sz="800" dirty="0"/>
          </a:p>
          <a:p>
            <a:pPr>
              <a:lnSpc>
                <a:spcPct val="80000"/>
              </a:lnSpc>
            </a:pPr>
            <a:endParaRPr lang="ru-RU" sz="2000" dirty="0"/>
          </a:p>
        </p:txBody>
      </p:sp>
      <p:pic>
        <p:nvPicPr>
          <p:cNvPr id="143365" name="Рисунок 3" descr="полинейропатия"/>
          <p:cNvPicPr>
            <a:picLocks noChangeAspect="1" noChangeArrowheads="1"/>
          </p:cNvPicPr>
          <p:nvPr/>
        </p:nvPicPr>
        <p:blipFill>
          <a:blip r:embed="rId2" cstate="print"/>
          <a:srcRect/>
          <a:stretch>
            <a:fillRect/>
          </a:stretch>
        </p:blipFill>
        <p:spPr bwMode="auto">
          <a:xfrm>
            <a:off x="6750050" y="1341438"/>
            <a:ext cx="2393950" cy="316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rrowheads="1"/>
          </p:cNvPicPr>
          <p:nvPr>
            <p:ph type="body" idx="1"/>
          </p:nvPr>
        </p:nvPicPr>
        <p:blipFill>
          <a:blip r:embed="rId2" cstate="print"/>
          <a:srcRect/>
          <a:stretch>
            <a:fillRect/>
          </a:stretch>
        </p:blipFill>
        <p:spPr>
          <a:xfrm>
            <a:off x="1331913" y="1268413"/>
            <a:ext cx="6346825" cy="5073650"/>
          </a:xfrm>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rrowheads="1"/>
          </p:cNvPicPr>
          <p:nvPr>
            <p:ph type="body" idx="1"/>
          </p:nvPr>
        </p:nvPicPr>
        <p:blipFill>
          <a:blip r:embed="rId2" cstate="print"/>
          <a:srcRect/>
          <a:stretch>
            <a:fillRect/>
          </a:stretch>
        </p:blipFill>
        <p:spPr>
          <a:xfrm>
            <a:off x="0" y="1196752"/>
            <a:ext cx="9144000" cy="5256436"/>
          </a:xfrm>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rrowheads="1"/>
          </p:cNvPicPr>
          <p:nvPr>
            <p:ph type="body" idx="1"/>
          </p:nvPr>
        </p:nvPicPr>
        <p:blipFill>
          <a:blip r:embed="rId2" cstate="print"/>
          <a:srcRect/>
          <a:stretch>
            <a:fillRect/>
          </a:stretch>
        </p:blipFill>
        <p:spPr>
          <a:xfrm>
            <a:off x="1116013" y="1268413"/>
            <a:ext cx="6985000" cy="5040312"/>
          </a:xfrm>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endParaRPr lang="ru-RU"/>
          </a:p>
        </p:txBody>
      </p:sp>
      <p:pic>
        <p:nvPicPr>
          <p:cNvPr id="4" name="Объект 3"/>
          <p:cNvPicPr>
            <a:picLocks noGrp="1" noChangeArrowheads="1"/>
          </p:cNvPicPr>
          <p:nvPr>
            <p:ph type="body" idx="1"/>
          </p:nvPr>
        </p:nvPicPr>
        <p:blipFill>
          <a:blip r:embed="rId2" cstate="print"/>
          <a:srcRect/>
          <a:stretch>
            <a:fillRect/>
          </a:stretch>
        </p:blipFill>
        <p:spPr>
          <a:xfrm>
            <a:off x="827088" y="1268413"/>
            <a:ext cx="7848600" cy="4824883"/>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85273207"/>
              </p:ext>
            </p:extLst>
          </p:nvPr>
        </p:nvGraphicFramePr>
        <p:xfrm>
          <a:off x="457200" y="260648"/>
          <a:ext cx="8229600" cy="58655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292715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ru-RU">
                <a:solidFill>
                  <a:schemeClr val="bg1"/>
                </a:solidFill>
              </a:rPr>
              <a:t>Выводы</a:t>
            </a:r>
          </a:p>
        </p:txBody>
      </p:sp>
      <p:sp>
        <p:nvSpPr>
          <p:cNvPr id="167939" name="Rectangle 3"/>
          <p:cNvSpPr>
            <a:spLocks noGrp="1" noChangeArrowheads="1"/>
          </p:cNvSpPr>
          <p:nvPr>
            <p:ph type="body" idx="1"/>
          </p:nvPr>
        </p:nvSpPr>
        <p:spPr/>
        <p:txBody>
          <a:bodyPr/>
          <a:lstStyle/>
          <a:p>
            <a:pPr>
              <a:lnSpc>
                <a:spcPct val="90000"/>
              </a:lnSpc>
            </a:pPr>
            <a:r>
              <a:rPr lang="ru-RU" sz="2600" dirty="0"/>
              <a:t>1. </a:t>
            </a:r>
            <a:r>
              <a:rPr lang="ru-RU" sz="2600" dirty="0" err="1" smtClean="0"/>
              <a:t>Мультисенсорная</a:t>
            </a:r>
            <a:r>
              <a:rPr lang="ru-RU" sz="2600" dirty="0" smtClean="0"/>
              <a:t> недостаточность развивается при СД у лиц пожилого возраста с уровнем </a:t>
            </a:r>
            <a:r>
              <a:rPr lang="ru-RU" sz="2600" dirty="0" err="1" smtClean="0"/>
              <a:t>гликозилированного</a:t>
            </a:r>
            <a:r>
              <a:rPr lang="ru-RU" sz="2600" dirty="0" smtClean="0"/>
              <a:t> гемоглобина выше 9,4+3,9%. Проявлениями МСН являются </a:t>
            </a:r>
          </a:p>
          <a:p>
            <a:pPr>
              <a:lnSpc>
                <a:spcPct val="90000"/>
              </a:lnSpc>
            </a:pPr>
            <a:r>
              <a:rPr lang="ru-RU" sz="2600" dirty="0" smtClean="0"/>
              <a:t>неврологические синдромы – </a:t>
            </a:r>
            <a:r>
              <a:rPr lang="ru-RU" sz="2600" dirty="0" err="1" smtClean="0"/>
              <a:t>полинейропатия</a:t>
            </a:r>
            <a:r>
              <a:rPr lang="ru-RU" sz="2600" dirty="0" smtClean="0"/>
              <a:t>, нарушение равновесия; </a:t>
            </a:r>
          </a:p>
          <a:p>
            <a:pPr>
              <a:lnSpc>
                <a:spcPct val="90000"/>
              </a:lnSpc>
            </a:pPr>
            <a:r>
              <a:rPr lang="ru-RU" sz="2600" dirty="0" smtClean="0"/>
              <a:t>нейроофтальмологические синдромы - диабетическая </a:t>
            </a:r>
            <a:r>
              <a:rPr lang="ru-RU" sz="2600" dirty="0" err="1" smtClean="0"/>
              <a:t>ретинопатия</a:t>
            </a:r>
            <a:r>
              <a:rPr lang="ru-RU" sz="2600" dirty="0" smtClean="0"/>
              <a:t>, катаракта, </a:t>
            </a:r>
            <a:r>
              <a:rPr lang="ru-RU" sz="2600" dirty="0" err="1" smtClean="0"/>
              <a:t>ангиопатия</a:t>
            </a:r>
            <a:r>
              <a:rPr lang="ru-RU" sz="2600" dirty="0" smtClean="0"/>
              <a:t> сетчатки, </a:t>
            </a:r>
          </a:p>
          <a:p>
            <a:pPr>
              <a:lnSpc>
                <a:spcPct val="90000"/>
              </a:lnSpc>
            </a:pPr>
            <a:r>
              <a:rPr lang="ru-RU" sz="2600" dirty="0" smtClean="0"/>
              <a:t>кардиологические синдромы – нарушение </a:t>
            </a:r>
            <a:r>
              <a:rPr lang="ru-RU" sz="2600" dirty="0" err="1" smtClean="0"/>
              <a:t>реполяризации</a:t>
            </a:r>
            <a:r>
              <a:rPr lang="ru-RU" sz="2600" dirty="0" smtClean="0"/>
              <a:t>, блокада </a:t>
            </a:r>
            <a:r>
              <a:rPr lang="ru-RU" sz="2600" dirty="0" err="1" smtClean="0"/>
              <a:t>н.п.Гисса</a:t>
            </a:r>
            <a:r>
              <a:rPr lang="ru-RU" sz="2600" dirty="0" smtClean="0"/>
              <a:t>, А</a:t>
            </a:r>
            <a:r>
              <a:rPr lang="en-US" sz="2600" dirty="0" smtClean="0"/>
              <a:t>V</a:t>
            </a:r>
            <a:r>
              <a:rPr lang="ru-RU" sz="2600" dirty="0" smtClean="0"/>
              <a:t>блокада.</a:t>
            </a:r>
            <a:endParaRPr lang="ru-RU" sz="2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nSpc>
                <a:spcPct val="90000"/>
              </a:lnSpc>
            </a:pPr>
            <a:r>
              <a:rPr lang="ru-RU" dirty="0" smtClean="0"/>
              <a:t>2. Для профилактики падений у пациентов, страдающих СД с поражением периферических нервов (</a:t>
            </a:r>
            <a:r>
              <a:rPr lang="ru-RU" dirty="0" err="1" smtClean="0"/>
              <a:t>полинейропатией</a:t>
            </a:r>
            <a:r>
              <a:rPr lang="ru-RU" dirty="0" smtClean="0"/>
              <a:t>) необходимо проведение нетрудоемких диагностических и тренировочных тестов (проба </a:t>
            </a:r>
            <a:r>
              <a:rPr lang="ru-RU" dirty="0" err="1" smtClean="0"/>
              <a:t>Унтербергера</a:t>
            </a:r>
            <a:r>
              <a:rPr lang="ru-RU" dirty="0" smtClean="0"/>
              <a:t>, теста на подъем со стула, теста «встань и иди», статического и динамического тандем-тест).</a:t>
            </a:r>
          </a:p>
          <a:p>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68313" y="0"/>
            <a:ext cx="8229600" cy="1143000"/>
          </a:xfrm>
        </p:spPr>
        <p:txBody>
          <a:bodyPr/>
          <a:lstStyle/>
          <a:p>
            <a:r>
              <a:rPr lang="ru-RU" sz="2800" dirty="0">
                <a:solidFill>
                  <a:schemeClr val="bg1"/>
                </a:solidFill>
              </a:rPr>
              <a:t>Распространенность </a:t>
            </a:r>
            <a:r>
              <a:rPr lang="ru-RU" sz="2800" dirty="0" smtClean="0">
                <a:solidFill>
                  <a:schemeClr val="bg1"/>
                </a:solidFill>
              </a:rPr>
              <a:t>диабетической </a:t>
            </a:r>
            <a:r>
              <a:rPr lang="ru-RU" sz="2800" dirty="0" err="1">
                <a:solidFill>
                  <a:schemeClr val="bg1"/>
                </a:solidFill>
              </a:rPr>
              <a:t>полинейропатии</a:t>
            </a:r>
            <a:r>
              <a:rPr lang="ru-RU" sz="2800" dirty="0">
                <a:solidFill>
                  <a:schemeClr val="bg1"/>
                </a:solidFill>
              </a:rPr>
              <a:t> (ДПН)</a:t>
            </a:r>
          </a:p>
        </p:txBody>
      </p:sp>
      <p:sp>
        <p:nvSpPr>
          <p:cNvPr id="145411" name="Rectangle 3"/>
          <p:cNvSpPr>
            <a:spLocks noGrp="1" noChangeArrowheads="1"/>
          </p:cNvSpPr>
          <p:nvPr>
            <p:ph type="body" idx="1"/>
          </p:nvPr>
        </p:nvSpPr>
        <p:spPr/>
        <p:txBody>
          <a:bodyPr/>
          <a:lstStyle/>
          <a:p>
            <a:r>
              <a:rPr lang="ru-RU" sz="2400"/>
              <a:t>Распространенность ДПН в целом в популяции больных СД составляет около 30-34%</a:t>
            </a:r>
          </a:p>
          <a:p>
            <a:r>
              <a:rPr lang="ru-RU" sz="2400"/>
              <a:t>При впервые выявленном СД: 7,5%-10% и возрастает по мере увеличения длительности заболевания</a:t>
            </a:r>
          </a:p>
          <a:p>
            <a:r>
              <a:rPr lang="ru-RU" sz="2400"/>
              <a:t>При длительности заболевания более 25 лет ДПН выявляется </a:t>
            </a:r>
            <a:br>
              <a:rPr lang="ru-RU" sz="2400"/>
            </a:br>
            <a:r>
              <a:rPr lang="ru-RU" sz="2400"/>
              <a:t>более чем у 50% больных</a:t>
            </a:r>
          </a:p>
          <a:p>
            <a:pPr algn="ctr">
              <a:spcBef>
                <a:spcPct val="0"/>
              </a:spcBef>
              <a:buFontTx/>
              <a:buNone/>
            </a:pPr>
            <a:endParaRPr lang="ru-RU" sz="2400" i="1"/>
          </a:p>
          <a:p>
            <a:pPr algn="ctr">
              <a:spcBef>
                <a:spcPct val="0"/>
              </a:spcBef>
              <a:buFontTx/>
              <a:buNone/>
            </a:pPr>
            <a:endParaRPr lang="ru-RU" sz="1400" i="1"/>
          </a:p>
          <a:p>
            <a:pPr algn="ctr">
              <a:spcBef>
                <a:spcPct val="0"/>
              </a:spcBef>
              <a:buFontTx/>
              <a:buNone/>
            </a:pPr>
            <a:endParaRPr lang="en-US" i="1"/>
          </a:p>
          <a:p>
            <a:endParaRPr lang="ru-RU"/>
          </a:p>
        </p:txBody>
      </p:sp>
      <p:sp>
        <p:nvSpPr>
          <p:cNvPr id="4" name="Прямоугольник 3"/>
          <p:cNvSpPr/>
          <p:nvPr/>
        </p:nvSpPr>
        <p:spPr>
          <a:xfrm>
            <a:off x="0" y="5445125"/>
            <a:ext cx="9144000" cy="889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000" i="1">
                <a:solidFill>
                  <a:schemeClr val="tx1"/>
                </a:solidFill>
                <a:latin typeface="Arial" charset="0"/>
                <a:cs typeface="Arial" charset="0"/>
              </a:rPr>
              <a:t>Danaei G, Finucane MM, Lu Y, et al, on behalf of the Global Burden of Metabolic Risk Factors of Chronic Diseases Collaborating Group (Blood Glucose). National, regional, and global trends in fasting plasma glucose and diabetes prevalence since 1980: systematic analysis of health examination surveys and epidemiological studies with 370 country-years and 2.7 million participants. Lancet 2011; DOI:10.1016/S0140-6736(11)60679-X</a:t>
            </a:r>
            <a:endParaRPr lang="ru-RU" sz="1000" i="1">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57200" y="274638"/>
            <a:ext cx="8229600" cy="633412"/>
          </a:xfrm>
        </p:spPr>
        <p:txBody>
          <a:bodyPr/>
          <a:lstStyle/>
          <a:p>
            <a:r>
              <a:rPr lang="ru-RU" sz="4000">
                <a:solidFill>
                  <a:schemeClr val="bg1"/>
                </a:solidFill>
              </a:rPr>
              <a:t>Классификация ДПН по стадиям (</a:t>
            </a:r>
            <a:r>
              <a:rPr lang="en-US" sz="4000">
                <a:solidFill>
                  <a:schemeClr val="bg1"/>
                </a:solidFill>
              </a:rPr>
              <a:t>Boulton A.</a:t>
            </a:r>
            <a:r>
              <a:rPr lang="ru-RU" sz="4000">
                <a:solidFill>
                  <a:schemeClr val="bg1"/>
                </a:solidFill>
              </a:rPr>
              <a:t>)</a:t>
            </a:r>
          </a:p>
        </p:txBody>
      </p:sp>
      <p:graphicFrame>
        <p:nvGraphicFramePr>
          <p:cNvPr id="163874" name="Group 34"/>
          <p:cNvGraphicFramePr>
            <a:graphicFrameLocks noGrp="1"/>
          </p:cNvGraphicFramePr>
          <p:nvPr>
            <p:ph idx="1"/>
          </p:nvPr>
        </p:nvGraphicFramePr>
        <p:xfrm>
          <a:off x="457200" y="1268413"/>
          <a:ext cx="8229600" cy="4558417"/>
        </p:xfrm>
        <a:graphic>
          <a:graphicData uri="http://schemas.openxmlformats.org/drawingml/2006/table">
            <a:tbl>
              <a:tblPr/>
              <a:tblGrid>
                <a:gridCol w="3500438"/>
                <a:gridCol w="4729162"/>
              </a:tblGrid>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Стадия нейропатии</a:t>
                      </a:r>
                      <a:endParaRPr kumimoji="0" lang="ru-RU" sz="1800" b="0" i="0" u="none" strike="noStrike" cap="none" normalizeH="0" baseline="0" smtClean="0">
                        <a:ln>
                          <a:noFill/>
                        </a:ln>
                        <a:solidFill>
                          <a:schemeClr val="tx1"/>
                        </a:solidFill>
                        <a:effectLst/>
                        <a:latin typeface="Arial" charset="0"/>
                        <a:cs typeface="Arial" charset="0"/>
                      </a:endParaRP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характеристика</a:t>
                      </a:r>
                      <a:endParaRPr kumimoji="0" lang="ru-RU" sz="1800" b="0" i="0" u="none" strike="noStrike" cap="none" normalizeH="0" baseline="0" smtClean="0">
                        <a:ln>
                          <a:noFill/>
                        </a:ln>
                        <a:solidFill>
                          <a:schemeClr val="tx1"/>
                        </a:solidFill>
                        <a:effectLst/>
                        <a:latin typeface="Arial" charset="0"/>
                        <a:cs typeface="Arial" charset="0"/>
                      </a:endParaRP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50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Нет нейропатии</a:t>
                      </a:r>
                      <a:endParaRPr kumimoji="0" lang="ru-RU" sz="1600" b="0" i="0" u="none" strike="noStrike" cap="none" normalizeH="0" baseline="0" smtClean="0">
                        <a:ln>
                          <a:noFill/>
                        </a:ln>
                        <a:solidFill>
                          <a:schemeClr val="tx1"/>
                        </a:solidFill>
                        <a:effectLst/>
                        <a:latin typeface="Arial" charset="0"/>
                        <a:cs typeface="Arial" charset="0"/>
                      </a:endParaRP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Симптомов и признаков нет</a:t>
                      </a: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r>
              <a:tr h="2508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Клиническая нейропатия</a:t>
                      </a:r>
                      <a:endParaRPr kumimoji="0" lang="ru-RU" sz="1600" b="0" i="0" u="none" strike="noStrike" cap="none" normalizeH="0" baseline="0" smtClean="0">
                        <a:ln>
                          <a:noFill/>
                        </a:ln>
                        <a:solidFill>
                          <a:schemeClr val="tx1"/>
                        </a:solidFill>
                        <a:effectLst/>
                        <a:latin typeface="Arial" charset="0"/>
                        <a:cs typeface="Arial" charset="0"/>
                      </a:endParaRP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hMerge="1">
                  <a:txBody>
                    <a:bodyPr/>
                    <a:lstStyle/>
                    <a:p>
                      <a:endParaRPr lang="ru-RU"/>
                    </a:p>
                  </a:txBody>
                  <a:tcPr/>
                </a:tc>
              </a:tr>
              <a:tr h="1098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Хроническая болевая форма</a:t>
                      </a:r>
                      <a:endParaRPr kumimoji="0" lang="ru-RU" sz="1600" b="0" i="0" u="none" strike="noStrike" cap="none" normalizeH="0" baseline="0" smtClean="0">
                        <a:ln>
                          <a:noFill/>
                        </a:ln>
                        <a:solidFill>
                          <a:schemeClr val="tx1"/>
                        </a:solidFill>
                        <a:effectLst/>
                        <a:latin typeface="Arial" charset="0"/>
                        <a:cs typeface="Arial" charset="0"/>
                      </a:endParaRP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Наличие симптомов, усиливающихся к вечеру: жжение, острая боль, пронзающая боль, покалывание; отсутствие или нарушение чувствительности и снижение или отсутствие рефлексов</a:t>
                      </a: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r>
              <a:tr h="1452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Острая болевая форма</a:t>
                      </a:r>
                      <a:endParaRPr kumimoji="0" lang="ru-RU" sz="1600" b="0" i="0" u="none" strike="noStrike" cap="none" normalizeH="0" baseline="0" smtClean="0">
                        <a:ln>
                          <a:noFill/>
                        </a:ln>
                        <a:solidFill>
                          <a:schemeClr val="tx1"/>
                        </a:solidFill>
                        <a:effectLst/>
                        <a:latin typeface="Arial" charset="0"/>
                        <a:cs typeface="Arial" charset="0"/>
                      </a:endParaRP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Симптомы сходны с хронической болевой формой, но более выражены, может наблюдаться гиперестезия, может быть ассоциирована с началом инсулинотерапии и неудовлетворительным контролем СД, нарушения чувствительности минимальны или отсутствуют</a:t>
                      </a: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r>
              <a:tr h="776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Безболевая форма в сочетании с полной или частичной потерей чувствительности</a:t>
                      </a:r>
                      <a:endParaRPr kumimoji="0" lang="ru-RU" sz="1600" b="0" i="0" u="none" strike="noStrike" cap="none" normalizeH="0" baseline="0" smtClean="0">
                        <a:ln>
                          <a:noFill/>
                        </a:ln>
                        <a:solidFill>
                          <a:schemeClr val="tx1"/>
                        </a:solidFill>
                        <a:effectLst/>
                        <a:latin typeface="Arial" charset="0"/>
                        <a:cs typeface="Arial" charset="0"/>
                      </a:endParaRP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Симптомов нет или имеется онемение стоп, снижение болевой и температурной чувствительности, снижение или отсутствие рефлексов</a:t>
                      </a: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Поздние осложнения</a:t>
                      </a:r>
                      <a:endParaRPr kumimoji="0" lang="ru-RU" sz="1600" b="0" i="0" u="none" strike="noStrike" cap="none" normalizeH="0" baseline="0" smtClean="0">
                        <a:ln>
                          <a:noFill/>
                        </a:ln>
                        <a:solidFill>
                          <a:schemeClr val="tx1"/>
                        </a:solidFill>
                        <a:effectLst/>
                        <a:latin typeface="Arial" charset="0"/>
                        <a:cs typeface="Arial" charset="0"/>
                      </a:endParaRP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Нейропатическая деформация стоп, СДС, нетравматические ампутаци</a:t>
                      </a:r>
                      <a:r>
                        <a:rPr kumimoji="0" lang="ru-RU" sz="1000" b="0" i="0" u="none" strike="noStrike" cap="none" normalizeH="0" baseline="0" smtClean="0">
                          <a:ln>
                            <a:noFill/>
                          </a:ln>
                          <a:solidFill>
                            <a:schemeClr val="tx1"/>
                          </a:solidFill>
                          <a:effectLst/>
                          <a:latin typeface="Arial" charset="0"/>
                          <a:cs typeface="Arial" charset="0"/>
                        </a:rPr>
                        <a:t>и</a:t>
                      </a:r>
                    </a:p>
                  </a:txBody>
                  <a:tcPr marL="10575" marR="10575" marT="5287" marB="52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r>
            </a:tbl>
          </a:graphicData>
        </a:graphic>
      </p:graphicFrame>
      <p:sp>
        <p:nvSpPr>
          <p:cNvPr id="10" name="Прямоугольник 9"/>
          <p:cNvSpPr/>
          <p:nvPr/>
        </p:nvSpPr>
        <p:spPr>
          <a:xfrm>
            <a:off x="0" y="5876925"/>
            <a:ext cx="91344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200" i="1">
                <a:solidFill>
                  <a:schemeClr val="tx1"/>
                </a:solidFill>
                <a:latin typeface="Arial" charset="0"/>
                <a:cs typeface="Arial" charset="0"/>
              </a:rPr>
              <a:t>Boulton AJM, Gries FA, Jervell JA: Guidelines for the diagnosis and outpatient management of diabetic peripheral neuropathy. Diabet Med 15:508–514, 1998</a:t>
            </a:r>
            <a:r>
              <a:rPr lang="en-US" sz="900" i="1">
                <a:solidFill>
                  <a:schemeClr val="tx1"/>
                </a:solidFill>
                <a:latin typeface="Arial" charset="0"/>
                <a:cs typeface="Arial"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ru-RU" sz="4000">
                <a:solidFill>
                  <a:schemeClr val="bg1"/>
                </a:solidFill>
              </a:rPr>
              <a:t>Стадии тяжести ДПН по </a:t>
            </a:r>
            <a:r>
              <a:rPr lang="en-US" sz="4000">
                <a:solidFill>
                  <a:schemeClr val="bg1"/>
                </a:solidFill>
              </a:rPr>
              <a:t>Dyck PJ.</a:t>
            </a:r>
            <a:endParaRPr lang="ru-RU" sz="4000">
              <a:solidFill>
                <a:schemeClr val="bg1"/>
              </a:solidFill>
            </a:endParaRPr>
          </a:p>
        </p:txBody>
      </p:sp>
      <p:sp>
        <p:nvSpPr>
          <p:cNvPr id="4" name="Прямоугольник 3"/>
          <p:cNvSpPr>
            <a:spLocks noChangeArrowheads="1"/>
          </p:cNvSpPr>
          <p:nvPr>
            <p:ph type="body" idx="1"/>
          </p:nvPr>
        </p:nvSpPr>
        <p:spPr>
          <a:xfrm>
            <a:off x="457200" y="1600200"/>
            <a:ext cx="8229600" cy="3989388"/>
          </a:xfrm>
          <a:noFill/>
          <a:ln/>
        </p:spPr>
        <p:txBody>
          <a:bodyPr/>
          <a:lstStyle/>
          <a:p>
            <a:pPr>
              <a:lnSpc>
                <a:spcPct val="80000"/>
              </a:lnSpc>
            </a:pPr>
            <a:endParaRPr lang="ru-RU" sz="1800"/>
          </a:p>
          <a:p>
            <a:pPr>
              <a:lnSpc>
                <a:spcPct val="80000"/>
              </a:lnSpc>
            </a:pPr>
            <a:r>
              <a:rPr lang="ru-RU" sz="1800" b="1"/>
              <a:t>N0: </a:t>
            </a:r>
            <a:r>
              <a:rPr lang="ru-RU" sz="1800"/>
              <a:t>нет объективных данных за ДПН</a:t>
            </a:r>
          </a:p>
          <a:p>
            <a:pPr>
              <a:lnSpc>
                <a:spcPct val="80000"/>
              </a:lnSpc>
            </a:pPr>
            <a:r>
              <a:rPr lang="ru-RU" sz="1800" b="1"/>
              <a:t>N1: </a:t>
            </a:r>
            <a:r>
              <a:rPr lang="ru-RU" sz="1800"/>
              <a:t>бессимптомная полинейропатия</a:t>
            </a:r>
          </a:p>
          <a:p>
            <a:pPr>
              <a:lnSpc>
                <a:spcPct val="80000"/>
              </a:lnSpc>
            </a:pPr>
            <a:r>
              <a:rPr lang="ru-RU" sz="1800" b="1"/>
              <a:t>N1a: </a:t>
            </a:r>
            <a:r>
              <a:rPr lang="ru-RU" sz="1800"/>
              <a:t>нет симптомов и признаков ДПН, но есть нарушения неврологических тестов</a:t>
            </a:r>
          </a:p>
          <a:p>
            <a:pPr>
              <a:lnSpc>
                <a:spcPct val="80000"/>
              </a:lnSpc>
            </a:pPr>
            <a:r>
              <a:rPr lang="ru-RU" sz="1800" b="1"/>
              <a:t>N1b: </a:t>
            </a:r>
            <a:r>
              <a:rPr lang="ru-RU" sz="1800"/>
              <a:t>нет симптомов и признаков ДПН, но есть нарушения </a:t>
            </a:r>
            <a:r>
              <a:rPr lang="en-US" sz="1800"/>
              <a:t/>
            </a:r>
            <a:br>
              <a:rPr lang="en-US" sz="1800"/>
            </a:br>
            <a:r>
              <a:rPr lang="ru-RU" sz="1800"/>
              <a:t>неврологических тестов</a:t>
            </a:r>
            <a:r>
              <a:rPr lang="en-US" sz="1800"/>
              <a:t> </a:t>
            </a:r>
            <a:r>
              <a:rPr lang="ru-RU" sz="1800"/>
              <a:t>+ нарушения, выявленные при неврологическом осмотре </a:t>
            </a:r>
          </a:p>
          <a:p>
            <a:pPr>
              <a:lnSpc>
                <a:spcPct val="80000"/>
              </a:lnSpc>
            </a:pPr>
            <a:r>
              <a:rPr lang="ru-RU" sz="1800" b="1"/>
              <a:t>N2: </a:t>
            </a:r>
            <a:r>
              <a:rPr lang="ru-RU" sz="1800"/>
              <a:t>симтоматическая нейропатия</a:t>
            </a:r>
          </a:p>
          <a:p>
            <a:pPr>
              <a:lnSpc>
                <a:spcPct val="80000"/>
              </a:lnSpc>
            </a:pPr>
            <a:r>
              <a:rPr lang="ru-RU" sz="1800" b="1"/>
              <a:t>N2a: </a:t>
            </a:r>
            <a:r>
              <a:rPr lang="ru-RU" sz="1800"/>
              <a:t>есть симптомы и признаки ДПН + положительные результаты </a:t>
            </a:r>
            <a:r>
              <a:rPr lang="en-US" sz="1800"/>
              <a:t/>
            </a:r>
            <a:br>
              <a:rPr lang="en-US" sz="1800"/>
            </a:br>
            <a:r>
              <a:rPr lang="ru-RU" sz="1800"/>
              <a:t>неврологических тестов</a:t>
            </a:r>
          </a:p>
          <a:p>
            <a:pPr>
              <a:lnSpc>
                <a:spcPct val="80000"/>
              </a:lnSpc>
            </a:pPr>
            <a:r>
              <a:rPr lang="ru-RU" sz="1800" b="1"/>
              <a:t>N2b: </a:t>
            </a:r>
            <a:r>
              <a:rPr lang="ru-RU" sz="1800"/>
              <a:t>N2a +</a:t>
            </a:r>
            <a:r>
              <a:rPr lang="en-US" sz="1800"/>
              <a:t> </a:t>
            </a:r>
            <a:r>
              <a:rPr lang="ru-RU" sz="1800"/>
              <a:t>слабость тыльных сгибателей стопы</a:t>
            </a:r>
          </a:p>
          <a:p>
            <a:pPr>
              <a:lnSpc>
                <a:spcPct val="80000"/>
              </a:lnSpc>
            </a:pPr>
            <a:r>
              <a:rPr lang="ru-RU" sz="1800" b="1"/>
              <a:t>N3: </a:t>
            </a:r>
            <a:r>
              <a:rPr lang="ru-RU" sz="1800"/>
              <a:t>ДПН с нарушением трудоспособности </a:t>
            </a:r>
          </a:p>
          <a:p>
            <a:pPr>
              <a:lnSpc>
                <a:spcPct val="80000"/>
              </a:lnSpc>
              <a:spcBef>
                <a:spcPct val="0"/>
              </a:spcBef>
              <a:buFontTx/>
              <a:buNone/>
            </a:pPr>
            <a:endParaRPr lang="ru-RU" sz="1000"/>
          </a:p>
        </p:txBody>
      </p:sp>
      <p:sp>
        <p:nvSpPr>
          <p:cNvPr id="5" name="Прямоугольник 4"/>
          <p:cNvSpPr/>
          <p:nvPr/>
        </p:nvSpPr>
        <p:spPr>
          <a:xfrm>
            <a:off x="1588" y="5661025"/>
            <a:ext cx="9142412" cy="90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200" i="1">
                <a:solidFill>
                  <a:schemeClr val="tx1"/>
                </a:solidFill>
                <a:latin typeface="Arial" charset="0"/>
                <a:cs typeface="Arial" charset="0"/>
              </a:rPr>
              <a:t>Dyck PJ: Severity and staging of diabetic polyneuropathy. In Textbook of Diabetic Neuropathy. Gries FA, Cameron NE, Low PA, Ziegler D, Eds. Stuttgart, Thieme, 2003, p. 170–175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ru-RU">
                <a:solidFill>
                  <a:schemeClr val="bg1"/>
                </a:solidFill>
              </a:rPr>
              <a:t>Внимание!</a:t>
            </a:r>
          </a:p>
        </p:txBody>
      </p:sp>
      <p:sp>
        <p:nvSpPr>
          <p:cNvPr id="146435" name="Rectangle 3"/>
          <p:cNvSpPr>
            <a:spLocks noGrp="1" noChangeArrowheads="1"/>
          </p:cNvSpPr>
          <p:nvPr>
            <p:ph type="body" idx="1"/>
          </p:nvPr>
        </p:nvSpPr>
        <p:spPr/>
        <p:txBody>
          <a:bodyPr/>
          <a:lstStyle/>
          <a:p>
            <a:r>
              <a:rPr lang="ru-RU"/>
              <a:t>До 50% пациентов имеют бессимптомную форму ДПН,</a:t>
            </a:r>
          </a:p>
          <a:p>
            <a:r>
              <a:rPr lang="ru-RU"/>
              <a:t/>
            </a:r>
            <a:br>
              <a:rPr lang="ru-RU"/>
            </a:br>
            <a:r>
              <a:rPr lang="ru-RU"/>
              <a:t>10-20%  - имеют выраженную болевую симптоматику, требующую лечения.</a:t>
            </a:r>
          </a:p>
          <a:p>
            <a:endParaRPr lang="ru-RU"/>
          </a:p>
        </p:txBody>
      </p:sp>
      <p:sp>
        <p:nvSpPr>
          <p:cNvPr id="4" name="Прямоугольник 3"/>
          <p:cNvSpPr/>
          <p:nvPr/>
        </p:nvSpPr>
        <p:spPr>
          <a:xfrm>
            <a:off x="0" y="5734050"/>
            <a:ext cx="9144000" cy="936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ru-RU" sz="1200" i="1">
                <a:solidFill>
                  <a:schemeClr val="tx1"/>
                </a:solidFill>
                <a:latin typeface="Arial" charset="0"/>
                <a:cs typeface="Arial" charset="0"/>
              </a:rPr>
              <a:t>Демидова И.Ю., Храмилин В.Н., Игнатова О.Ю. Диабетическая дистальная полинейропатия. Эндокринаая хирургия, № 1(2), 2008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ru-RU">
                <a:solidFill>
                  <a:schemeClr val="bg1"/>
                </a:solidFill>
              </a:rPr>
              <a:t>Равновесие</a:t>
            </a:r>
          </a:p>
        </p:txBody>
      </p:sp>
      <p:sp>
        <p:nvSpPr>
          <p:cNvPr id="147459" name="Rectangle 3"/>
          <p:cNvSpPr>
            <a:spLocks noGrp="1" noChangeArrowheads="1"/>
          </p:cNvSpPr>
          <p:nvPr>
            <p:ph type="body" idx="1"/>
          </p:nvPr>
        </p:nvSpPr>
        <p:spPr>
          <a:xfrm>
            <a:off x="179388" y="1557338"/>
            <a:ext cx="6192837" cy="4525962"/>
          </a:xfrm>
        </p:spPr>
        <p:txBody>
          <a:bodyPr/>
          <a:lstStyle/>
          <a:p>
            <a:pPr>
              <a:lnSpc>
                <a:spcPct val="80000"/>
              </a:lnSpc>
              <a:buFontTx/>
              <a:buNone/>
            </a:pPr>
            <a:r>
              <a:rPr lang="ru-RU" sz="2400" b="1"/>
              <a:t> Физиологические реакции, имеющие значение для стояния и ходьбы</a:t>
            </a:r>
            <a:r>
              <a:rPr lang="ru-RU" sz="2400"/>
              <a:t/>
            </a:r>
            <a:br>
              <a:rPr lang="ru-RU" sz="2400"/>
            </a:br>
            <a:r>
              <a:rPr lang="ru-RU" sz="2400"/>
              <a:t>Удерживание туловища в вертикальном положении осуществляется посредством многочисленных механизмов, реагирующих на изменение постуральных рефлексов: </a:t>
            </a:r>
            <a:br>
              <a:rPr lang="ru-RU" sz="2400"/>
            </a:br>
            <a:r>
              <a:rPr lang="ru-RU" sz="2400"/>
              <a:t>•локальными статическими реакциями отдельных конечностей</a:t>
            </a:r>
            <a:br>
              <a:rPr lang="ru-RU" sz="2400"/>
            </a:br>
            <a:r>
              <a:rPr lang="ru-RU" sz="2400"/>
              <a:t>•сегментарными статическими реакциями, обеспечивающими согласованность движений</a:t>
            </a:r>
            <a:br>
              <a:rPr lang="ru-RU" sz="2400"/>
            </a:br>
            <a:r>
              <a:rPr lang="ru-RU" sz="2400"/>
              <a:t>•общими статическими реакциями, возникающими при перемещении головы в пространстве </a:t>
            </a:r>
            <a:br>
              <a:rPr lang="ru-RU" sz="2400"/>
            </a:br>
            <a:endParaRPr lang="ru-RU" sz="2400"/>
          </a:p>
          <a:p>
            <a:pPr>
              <a:lnSpc>
                <a:spcPct val="90000"/>
              </a:lnSpc>
            </a:pPr>
            <a:endParaRPr lang="ru-RU" sz="2400"/>
          </a:p>
        </p:txBody>
      </p:sp>
      <p:pic>
        <p:nvPicPr>
          <p:cNvPr id="147461" name="Picture 5" descr="91700583_83262069"/>
          <p:cNvPicPr>
            <a:picLocks noChangeAspect="1" noChangeArrowheads="1"/>
          </p:cNvPicPr>
          <p:nvPr/>
        </p:nvPicPr>
        <p:blipFill>
          <a:blip r:embed="rId2" cstate="print"/>
          <a:srcRect/>
          <a:stretch>
            <a:fillRect/>
          </a:stretch>
        </p:blipFill>
        <p:spPr bwMode="auto">
          <a:xfrm>
            <a:off x="6443663" y="1628775"/>
            <a:ext cx="2268537" cy="35290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ru-RU" sz="4000">
                <a:solidFill>
                  <a:schemeClr val="bg1"/>
                </a:solidFill>
              </a:rPr>
              <a:t>Локальные статические реакции</a:t>
            </a:r>
          </a:p>
        </p:txBody>
      </p:sp>
      <p:sp>
        <p:nvSpPr>
          <p:cNvPr id="148483" name="Rectangle 3"/>
          <p:cNvSpPr>
            <a:spLocks noGrp="1" noChangeArrowheads="1"/>
          </p:cNvSpPr>
          <p:nvPr>
            <p:ph type="body" idx="1"/>
          </p:nvPr>
        </p:nvSpPr>
        <p:spPr/>
        <p:txBody>
          <a:bodyPr/>
          <a:lstStyle/>
          <a:p>
            <a:pPr>
              <a:lnSpc>
                <a:spcPct val="80000"/>
              </a:lnSpc>
              <a:buFontTx/>
              <a:buNone/>
            </a:pPr>
            <a:r>
              <a:rPr lang="ru-RU" sz="2000"/>
              <a:t>     Реакции растяжения мышцы и положительные реакции удержания положения. </a:t>
            </a:r>
          </a:p>
          <a:p>
            <a:pPr>
              <a:lnSpc>
                <a:spcPct val="80000"/>
              </a:lnSpc>
              <a:buFontTx/>
              <a:buNone/>
            </a:pPr>
            <a:r>
              <a:rPr lang="ru-RU" sz="2000"/>
              <a:t>     Простейший рефлекс растяжения мышцы можно представить в виде напряжения мышцы (глубокий сухожильный рефлекс), кратковременного мышечного сокращения, вызванного резким натяжением сухожилия мышцы. </a:t>
            </a:r>
          </a:p>
          <a:p>
            <a:pPr>
              <a:lnSpc>
                <a:spcPct val="80000"/>
              </a:lnSpc>
              <a:buFontTx/>
              <a:buNone/>
            </a:pPr>
            <a:r>
              <a:rPr lang="ru-RU" sz="2000"/>
              <a:t>     Удержание мышцы в состоянии растяжения приводит к длительному сокращению этой мышцы, происходящему благодаря рефлексу растяжения. </a:t>
            </a:r>
          </a:p>
          <a:p>
            <a:pPr>
              <a:lnSpc>
                <a:spcPct val="80000"/>
              </a:lnSpc>
              <a:buFontTx/>
              <a:buNone/>
            </a:pPr>
            <a:r>
              <a:rPr lang="ru-RU" sz="2000"/>
              <a:t>     Положительная реакция удержания положения, как было установлено в экспериментах на животных, возникает вследствие контакта кожи ступни, а также натяжения межкостных мышц, приводящего к возникновению проприоцептивной стимуляции. В результате этого раздражения возникает разгибательный толчок в конечности.</a:t>
            </a:r>
            <a:br>
              <a:rPr lang="ru-RU" sz="2000"/>
            </a:br>
            <a:endParaRPr lang="ru-RU"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68313" y="0"/>
            <a:ext cx="8229600" cy="1143000"/>
          </a:xfrm>
        </p:spPr>
        <p:txBody>
          <a:bodyPr/>
          <a:lstStyle/>
          <a:p>
            <a:r>
              <a:rPr lang="ru-RU" sz="4000">
                <a:solidFill>
                  <a:schemeClr val="bg1"/>
                </a:solidFill>
              </a:rPr>
              <a:t>Сегментарные статические реакции</a:t>
            </a:r>
          </a:p>
        </p:txBody>
      </p:sp>
      <p:sp>
        <p:nvSpPr>
          <p:cNvPr id="149507" name="Rectangle 3"/>
          <p:cNvSpPr>
            <a:spLocks noGrp="1" noChangeArrowheads="1"/>
          </p:cNvSpPr>
          <p:nvPr>
            <p:ph type="body" idx="1"/>
          </p:nvPr>
        </p:nvSpPr>
        <p:spPr/>
        <p:txBody>
          <a:bodyPr/>
          <a:lstStyle/>
          <a:p>
            <a:r>
              <a:rPr lang="ru-RU" sz="1800"/>
              <a:t>перекрестный разгибательный рефлекс и согласованность движений конечностей. При перекрестном разгибательном рефлексе чрезмерное раздражение конечности приводит к ее сгибанию и одновременному разгибанию противоположной конечности. </a:t>
            </a:r>
          </a:p>
          <a:p>
            <a:pPr>
              <a:buFontTx/>
              <a:buNone/>
            </a:pPr>
            <a:r>
              <a:rPr lang="ru-RU" sz="1800"/>
              <a:t>     При более интенсивном раздражении перекрестный разгибательный рефлекс, приводящийся в действие пораженной задней конечностью, может вызвать сгибание противоположной передней конечности и разгибание гомолатеральной передней конечности. </a:t>
            </a:r>
          </a:p>
          <a:p>
            <a:pPr>
              <a:buFontTx/>
              <a:buNone/>
            </a:pPr>
            <a:r>
              <a:rPr lang="ru-RU" sz="1800"/>
              <a:t>     Таким образом, все туловище движется по диагонали благодаря разгибанию контралатеральной задней конечности и гомолатеральной передней конечности, удаляя раздражаемую конечность от источника раздражения. </a:t>
            </a:r>
          </a:p>
          <a:p>
            <a:pPr>
              <a:buFontTx/>
              <a:buNone/>
            </a:pPr>
            <a:r>
              <a:rPr lang="ru-RU" sz="1800"/>
              <a:t>      Данный диагональный характер согласованных движений обеспечивает изменение положения тела в различных ситуациях.</a:t>
            </a:r>
            <a:br>
              <a:rPr lang="ru-RU" sz="1800"/>
            </a:br>
            <a:endParaRPr lang="ru-RU"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5466</TotalTime>
  <Words>957</Words>
  <Application>Microsoft Office PowerPoint</Application>
  <PresentationFormat>Экран (4:3)</PresentationFormat>
  <Paragraphs>100</Paragraphs>
  <Slides>26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Arial</vt:lpstr>
      <vt:lpstr>Arial Unicode MS</vt:lpstr>
      <vt:lpstr>Diseño predeterminado</vt:lpstr>
      <vt:lpstr>Диабетическая полинейропатия с нарушением равновесия. Оптимизация диагностики</vt:lpstr>
      <vt:lpstr>актуальность</vt:lpstr>
      <vt:lpstr>Распространенность диабетической полинейропатии (ДПН)</vt:lpstr>
      <vt:lpstr>Классификация ДПН по стадиям (Boulton A.)</vt:lpstr>
      <vt:lpstr>Стадии тяжести ДПН по Dyck PJ.</vt:lpstr>
      <vt:lpstr>Внимание!</vt:lpstr>
      <vt:lpstr>Равновесие</vt:lpstr>
      <vt:lpstr>Локальные статические реакции</vt:lpstr>
      <vt:lpstr>Сегментарные статические реакции</vt:lpstr>
      <vt:lpstr>Общие статические рефлекторыне реакции</vt:lpstr>
      <vt:lpstr>Мультисенсорная недостаточность</vt:lpstr>
      <vt:lpstr>Цель работы</vt:lpstr>
      <vt:lpstr>Материалы и методы исследования</vt:lpstr>
      <vt:lpstr>Диагностические пробы</vt:lpstr>
      <vt:lpstr>Проба Унтербергера</vt:lpstr>
      <vt:lpstr>Тест на подъем со стула</vt:lpstr>
      <vt:lpstr>Тест встань и иди</vt:lpstr>
      <vt:lpstr>Статический и динамический тандем-тесты</vt:lpstr>
      <vt:lpstr>Слайд 19</vt:lpstr>
      <vt:lpstr>Слайд 20</vt:lpstr>
      <vt:lpstr>Слайд 21</vt:lpstr>
      <vt:lpstr>Слайд 22</vt:lpstr>
      <vt:lpstr>Слайд 23</vt:lpstr>
      <vt:lpstr>Слайд 24</vt:lpstr>
      <vt:lpstr>Выводы</vt:lpstr>
      <vt:lpstr>Слайд 26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Nata</cp:lastModifiedBy>
  <cp:revision>747</cp:revision>
  <dcterms:created xsi:type="dcterms:W3CDTF">2010-05-23T14:28:12Z</dcterms:created>
  <dcterms:modified xsi:type="dcterms:W3CDTF">2013-12-16T06:59:57Z</dcterms:modified>
</cp:coreProperties>
</file>