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9" r:id="rId3"/>
    <p:sldId id="270" r:id="rId4"/>
    <p:sldId id="271" r:id="rId5"/>
    <p:sldId id="272" r:id="rId6"/>
    <p:sldId id="295" r:id="rId7"/>
    <p:sldId id="273" r:id="rId8"/>
    <p:sldId id="274" r:id="rId9"/>
    <p:sldId id="275" r:id="rId10"/>
    <p:sldId id="276" r:id="rId11"/>
    <p:sldId id="277" r:id="rId12"/>
    <p:sldId id="278" r:id="rId13"/>
    <p:sldId id="264" r:id="rId14"/>
    <p:sldId id="294" r:id="rId15"/>
    <p:sldId id="257" r:id="rId16"/>
    <p:sldId id="258" r:id="rId17"/>
    <p:sldId id="259" r:id="rId18"/>
    <p:sldId id="260" r:id="rId19"/>
    <p:sldId id="268" r:id="rId20"/>
    <p:sldId id="265" r:id="rId21"/>
    <p:sldId id="266" r:id="rId22"/>
    <p:sldId id="261" r:id="rId23"/>
    <p:sldId id="267" r:id="rId24"/>
    <p:sldId id="279" r:id="rId25"/>
    <p:sldId id="262" r:id="rId26"/>
    <p:sldId id="280" r:id="rId27"/>
    <p:sldId id="281" r:id="rId28"/>
    <p:sldId id="296" r:id="rId29"/>
    <p:sldId id="263" r:id="rId30"/>
    <p:sldId id="283" r:id="rId31"/>
    <p:sldId id="282" r:id="rId32"/>
    <p:sldId id="284" r:id="rId33"/>
    <p:sldId id="293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FF"/>
    <a:srgbClr val="00FFFF"/>
    <a:srgbClr val="333300"/>
    <a:srgbClr val="CC0099"/>
    <a:srgbClr val="800000"/>
    <a:srgbClr val="663300"/>
    <a:srgbClr val="003300"/>
    <a:srgbClr val="6600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EE69-14CD-41D9-A9D2-F2444812543D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15247-4FB5-4B59-A4C7-07E10BF650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5247-4FB5-4B59-A4C7-07E10BF650C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9F0C-636C-4C3A-A028-4F62641898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143A2-F209-4C60-99AC-E0AABCF17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8A35D-AC7D-4797-B97E-B99180844A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311E5D-9A86-403B-8471-F47A074DC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0517-77A5-4451-85E1-26472D8BF9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5EFBA-61B5-4DC1-BFE9-22016D649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72318-0646-4587-A585-0D9A72A480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8D5B4-60CF-4E0B-8058-68628B87B1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860A-07C2-4B6D-A30E-042315882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3A26B-C5F1-40D9-AF9B-0714C4B9C3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23E48-8B56-4209-9427-A6F9CC7B5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7C3D-051F-4DDB-A6B2-57938CD362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BFC4CE-582B-4850-8D6A-15F5032F08D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20713"/>
            <a:ext cx="8064500" cy="4681537"/>
          </a:xfrm>
        </p:spPr>
        <p:txBody>
          <a:bodyPr/>
          <a:lstStyle/>
          <a:p>
            <a:r>
              <a:rPr lang="ru-RU" sz="6000" b="1" i="1">
                <a:latin typeface="Times New Roman" pitchFamily="18" charset="0"/>
              </a:rPr>
              <a:t>ВВЕДЕНИЕ </a:t>
            </a:r>
            <a:br>
              <a:rPr lang="ru-RU" sz="6000" b="1" i="1">
                <a:latin typeface="Times New Roman" pitchFamily="18" charset="0"/>
              </a:rPr>
            </a:br>
            <a:r>
              <a:rPr lang="ru-RU" sz="6000" b="1" i="1">
                <a:latin typeface="Times New Roman" pitchFamily="18" charset="0"/>
              </a:rPr>
              <a:t>В КУРС НОРМАЛЬНОЙ ФИЗИОЛОГИИ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765175"/>
            <a:ext cx="5688013" cy="4535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/>
              <a:t>«Предметом современной физиологии являются процессы жизни во всех их проявлениях»</a:t>
            </a:r>
          </a:p>
          <a:p>
            <a:pPr algn="r">
              <a:buFontTx/>
              <a:buNone/>
            </a:pPr>
            <a:r>
              <a:rPr lang="ru-RU" sz="2800" b="1"/>
              <a:t>А. М. Уголев                 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9675" y="333375"/>
            <a:ext cx="2854325" cy="3600450"/>
          </a:xfrm>
          <a:noFill/>
          <a:ln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83263" y="4292600"/>
            <a:ext cx="3360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А. М. Уголев (1926—1991)</a:t>
            </a:r>
          </a:p>
          <a:p>
            <a:endParaRPr lang="ru-RU" sz="2000" b="1"/>
          </a:p>
          <a:p>
            <a:r>
              <a:rPr lang="ru-RU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Организм как многоуровневая система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Жизнь характеризуется высокоупорядоченными системами,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материальными структурами,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составляющими живую систему –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i="1"/>
              <a:t>организм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Организм как многоуровневая система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/>
              <a:t>Организм –</a:t>
            </a:r>
          </a:p>
          <a:p>
            <a:pPr algn="ctr">
              <a:buFontTx/>
              <a:buNone/>
            </a:pPr>
            <a:r>
              <a:rPr lang="ru-RU" sz="5400" b="1" i="1"/>
              <a:t>материальный субстрат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660033"/>
                </a:solidFill>
              </a:rPr>
              <a:t>Общая теория систем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rgbClr val="660033"/>
                </a:solidFill>
              </a:rPr>
              <a:t>«любое множество элементов, любой материальной природы, которые находятся в определенных отношения друг к другу» </a:t>
            </a:r>
          </a:p>
          <a:p>
            <a:pPr algn="r">
              <a:buFontTx/>
              <a:buNone/>
            </a:pPr>
            <a:r>
              <a:rPr lang="en-US" sz="4000" b="1" dirty="0" err="1">
                <a:solidFill>
                  <a:srgbClr val="660033"/>
                </a:solidFill>
              </a:rPr>
              <a:t>Bertalanffy</a:t>
            </a:r>
            <a:r>
              <a:rPr lang="en-US" sz="4000" b="1" dirty="0">
                <a:solidFill>
                  <a:srgbClr val="660033"/>
                </a:solidFill>
              </a:rPr>
              <a:t>, 1951</a:t>
            </a:r>
            <a:endParaRPr lang="ru-RU" sz="4000" b="1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6600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502" y="542268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Систе́ма</a:t>
            </a:r>
            <a:r>
              <a:rPr lang="ru-RU" b="1" dirty="0" smtClean="0"/>
              <a:t> (от греч. </a:t>
            </a:r>
            <a:r>
              <a:rPr lang="ru-RU" b="1" dirty="0" err="1" smtClean="0"/>
              <a:t>σύστημα, </a:t>
            </a:r>
            <a:r>
              <a:rPr lang="ru-RU" b="1" dirty="0" smtClean="0"/>
              <a:t>«составленный»)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52547"/>
            <a:ext cx="8686800" cy="411894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/>
              <a:t>— множество взаимосвязанных объектов и ресурсов, </a:t>
            </a:r>
            <a:endParaRPr lang="en-US" sz="4000" b="1" dirty="0" smtClean="0"/>
          </a:p>
          <a:p>
            <a:pPr marL="0" indent="0">
              <a:buNone/>
            </a:pPr>
            <a:r>
              <a:rPr lang="ru-RU" sz="4000" b="1" dirty="0" smtClean="0"/>
              <a:t>организованных процессом </a:t>
            </a:r>
            <a:r>
              <a:rPr lang="ru-RU" sz="4000" b="1" dirty="0" err="1" smtClean="0"/>
              <a:t>системогенеза</a:t>
            </a:r>
            <a:r>
              <a:rPr lang="en-US" sz="4000" b="1" dirty="0" smtClean="0"/>
              <a:t> </a:t>
            </a:r>
            <a:r>
              <a:rPr lang="ru-RU" sz="4000" b="1" dirty="0" smtClean="0"/>
              <a:t>в единое целое </a:t>
            </a:r>
            <a:endParaRPr lang="en-US" sz="4000" b="1" dirty="0" smtClean="0"/>
          </a:p>
          <a:p>
            <a:pPr>
              <a:buNone/>
            </a:pPr>
            <a:r>
              <a:rPr lang="ru-RU" sz="4000" b="1" dirty="0" smtClean="0"/>
              <a:t>и противопоставляемое среде.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353425" cy="6112030"/>
          </a:xfrm>
        </p:spPr>
        <p:txBody>
          <a:bodyPr/>
          <a:lstStyle/>
          <a:p>
            <a:r>
              <a:rPr lang="ru-RU" sz="4000" b="1" dirty="0">
                <a:solidFill>
                  <a:srgbClr val="660033"/>
                </a:solidFill>
              </a:rPr>
              <a:t>Система</a:t>
            </a:r>
            <a:r>
              <a:rPr lang="ru-RU" sz="4000" dirty="0">
                <a:solidFill>
                  <a:srgbClr val="660033"/>
                </a:solidFill>
              </a:rPr>
              <a:t> – это совокупность взаимодействующих между собой относительно элементарных структур или процессов,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660033"/>
                </a:solidFill>
              </a:rPr>
              <a:t>  объединенных в целое выполнением общей функции, </a:t>
            </a:r>
            <a:endParaRPr lang="en-US" sz="4000" dirty="0" smtClean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sz="4000" dirty="0" smtClean="0">
                <a:solidFill>
                  <a:srgbClr val="660033"/>
                </a:solidFill>
              </a:rPr>
              <a:t>  несводимой </a:t>
            </a:r>
            <a:r>
              <a:rPr lang="ru-RU" sz="4000" dirty="0">
                <a:solidFill>
                  <a:srgbClr val="660033"/>
                </a:solidFill>
              </a:rPr>
              <a:t>к функциям ее компонентов.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/>
              <a:t>Живые системы относятся к классу очень сложных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5400" b="1"/>
              <a:t>Классификация систем по сложности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1050" y="1484313"/>
            <a:ext cx="6624638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Простые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Сложные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Очень сложные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sz="5400" b="1"/>
              <a:t>Сложность системы определяется: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686800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Количеством элементов</a:t>
            </a:r>
          </a:p>
          <a:p>
            <a:pPr marL="0" indent="0">
              <a:spcBef>
                <a:spcPct val="0"/>
              </a:spcBef>
            </a:pPr>
            <a:endParaRPr lang="ru-RU" sz="48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Доступностью поэлементного 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Системный анализ</a:t>
            </a:r>
          </a:p>
        </p:txBody>
      </p:sp>
      <p:pic>
        <p:nvPicPr>
          <p:cNvPr id="15375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856"/>
          <a:stretch>
            <a:fillRect/>
          </a:stretch>
        </p:blipFill>
        <p:spPr>
          <a:xfrm>
            <a:off x="0" y="1412875"/>
            <a:ext cx="9144000" cy="5038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lvl="2" algn="ctr">
              <a:buFontTx/>
              <a:buNone/>
            </a:pPr>
            <a:r>
              <a:rPr lang="ru-RU" sz="5400" dirty="0"/>
              <a:t>Физиология – </a:t>
            </a:r>
            <a:endParaRPr lang="ru-RU" sz="5400" dirty="0" smtClean="0"/>
          </a:p>
          <a:p>
            <a:pPr marL="354013" lvl="2" indent="0" algn="ctr">
              <a:buFontTx/>
              <a:buNone/>
            </a:pPr>
            <a:r>
              <a:rPr lang="ru-RU" sz="2800" b="1" i="1" dirty="0" smtClean="0"/>
              <a:t>(</a:t>
            </a:r>
            <a:r>
              <a:rPr lang="ru-RU" sz="2800" b="1" i="1" dirty="0" smtClean="0"/>
              <a:t>от греч. </a:t>
            </a:r>
            <a:r>
              <a:rPr lang="ru-RU" sz="2800" b="1" i="1" dirty="0" err="1" smtClean="0"/>
              <a:t>physis</a:t>
            </a:r>
            <a:r>
              <a:rPr lang="ru-RU" sz="2800" b="1" i="1" dirty="0" smtClean="0"/>
              <a:t> — природа, </a:t>
            </a:r>
            <a:r>
              <a:rPr lang="ru-RU" sz="2800" b="1" i="1" dirty="0" err="1" smtClean="0"/>
              <a:t>logos</a:t>
            </a:r>
            <a:r>
              <a:rPr lang="ru-RU" sz="2800" b="1" i="1" dirty="0" smtClean="0"/>
              <a:t> — учение)</a:t>
            </a:r>
            <a:endParaRPr lang="ru-RU" sz="2800" dirty="0" smtClean="0"/>
          </a:p>
          <a:p>
            <a:pPr marL="354013" lvl="2" indent="0" algn="ctr">
              <a:buFontTx/>
              <a:buNone/>
            </a:pPr>
            <a:r>
              <a:rPr lang="ru-RU" sz="5400" dirty="0" smtClean="0"/>
              <a:t>наука </a:t>
            </a:r>
            <a:r>
              <a:rPr lang="ru-RU" sz="5400" dirty="0"/>
              <a:t>о механизмах жизнедеятельности организма и его взаимодействия с окружающей средой.</a:t>
            </a:r>
          </a:p>
          <a:p>
            <a:pPr lvl="2" algn="ctr">
              <a:buFontTx/>
              <a:buNone/>
            </a:pPr>
            <a:r>
              <a:rPr lang="ru-RU" sz="2800" dirty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/>
              <a:t>Живые системы относятся к классу вероятностных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867025"/>
          </a:xfrm>
        </p:spPr>
        <p:txBody>
          <a:bodyPr/>
          <a:lstStyle/>
          <a:p>
            <a:r>
              <a:rPr lang="ru-RU" sz="5400" b="1"/>
              <a:t>Классификация систем по степени определенности функционирования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81300"/>
            <a:ext cx="8893175" cy="3744913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Детерминированные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Вероятностные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333375"/>
            <a:ext cx="9037637" cy="5530850"/>
          </a:xfrm>
        </p:spPr>
        <p:txBody>
          <a:bodyPr/>
          <a:lstStyle/>
          <a:p>
            <a:r>
              <a:rPr lang="ru-RU" sz="6600" b="1"/>
              <a:t>Поведение детерминированных систем можно с полной уверенностью предсказать.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lvl="4">
              <a:buFontTx/>
              <a:buNone/>
            </a:pPr>
            <a:r>
              <a:rPr lang="ru-RU" sz="4000" b="1">
                <a:solidFill>
                  <a:schemeClr val="tx2"/>
                </a:solidFill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r>
              <a:rPr lang="ru-RU" sz="5400" b="1" i="1"/>
              <a:t>Вероятностными </a:t>
            </a:r>
            <a:r>
              <a:rPr lang="ru-RU" sz="4800" b="1"/>
              <a:t>называют системы,  элементы которых находятся под влиянием столь большого числа воздействий, что их поведение  становится </a:t>
            </a:r>
            <a:r>
              <a:rPr lang="ru-RU" sz="5400" b="1" i="1"/>
              <a:t>неопределенным</a:t>
            </a:r>
            <a:r>
              <a:rPr lang="ru-RU" sz="4800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6177"/>
            <a:ext cx="9467850" cy="2576164"/>
          </a:xfrm>
        </p:spPr>
        <p:txBody>
          <a:bodyPr/>
          <a:lstStyle/>
          <a:p>
            <a:r>
              <a:rPr lang="ru-RU" sz="6000" b="1" dirty="0"/>
              <a:t>Живые системы являются самоорганизующимися.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2820" y="4022015"/>
            <a:ext cx="8051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Самоорганиза́ция</a:t>
            </a:r>
            <a:r>
              <a:rPr lang="ru-RU" sz="3600" dirty="0" smtClean="0"/>
              <a:t> — процесс упорядочения в системе за счет внутренних факторов, без внешнего специфического воздействия.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600"/>
              <a:t>самозарождение организации системы – образование целостной системы, структурированной, обособленной от окружающей среды.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/>
              <a:t>Гипотезы о происхождении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совершенствование и саморазвитие организации системы.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>
              <a:buFont typeface="Wingdings" pitchFamily="2" charset="2"/>
              <a:buNone/>
            </a:pPr>
            <a:r>
              <a:rPr lang="ru-RU" sz="4000"/>
              <a:t>Адаптационные и эволюционные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поддержание определенного уровня организации системы: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 lvl="3"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200"/>
              <a:t>передача наследственной   	информации</a:t>
            </a:r>
          </a:p>
          <a:p>
            <a:pPr lvl="3">
              <a:buFont typeface="Wingdings" pitchFamily="2" charset="2"/>
              <a:buChar char="v"/>
            </a:pPr>
            <a:r>
              <a:rPr lang="ru-RU" sz="3200"/>
              <a:t> механизмы гомеостаза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лыбающееся лицо 16"/>
          <p:cNvSpPr/>
          <p:nvPr/>
        </p:nvSpPr>
        <p:spPr>
          <a:xfrm>
            <a:off x="3408557" y="3977268"/>
            <a:ext cx="1929161" cy="2029522"/>
          </a:xfrm>
          <a:prstGeom prst="smileyFace">
            <a:avLst>
              <a:gd name="adj" fmla="val 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5690839" y="4018155"/>
            <a:ext cx="1929161" cy="202952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1092820" y="3925228"/>
            <a:ext cx="1929161" cy="20295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/>
              <a:t>Концепция непрерывности зародышевой плазмы Август Вейсман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3385" y="1460810"/>
            <a:ext cx="8820615" cy="2631688"/>
          </a:xfrm>
          <a:prstGeom prst="rightArrow">
            <a:avLst>
              <a:gd name="adj1" fmla="val 71187"/>
              <a:gd name="adj2" fmla="val 33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Зародышевый путь 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>
            <a:stCxn id="6" idx="1"/>
            <a:endCxn id="6" idx="3"/>
          </p:cNvCxnSpPr>
          <p:nvPr/>
        </p:nvCxnSpPr>
        <p:spPr>
          <a:xfrm rot="10800000" flipH="1">
            <a:off x="323384" y="2776654"/>
            <a:ext cx="8820615" cy="1588"/>
          </a:xfrm>
          <a:prstGeom prst="straightConnector1">
            <a:avLst/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215483" y="2776654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155902" y="2787805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08918" y="2795239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49337" y="2806390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817219" y="2784088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57638" y="2795239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5326" y="5999357"/>
            <a:ext cx="889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00"/>
                </a:solidFill>
              </a:rPr>
              <a:t>Организм сохраняет жизнедеятельность в условиях непрерывного взаимодействия с окружающей средой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9005" y="301082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36956" y="2973658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52439" y="2995960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30030" y="3025697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75611" y="3055434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5503" y="302941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ДНК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/>
              <a:t>Концепция непрерывности зародышевой плазмы Август Вейсман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47650" y="1895708"/>
            <a:ext cx="8896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Организм обязан своим существованием ДНК, а ДНК неминуемо исчезла бы, если бы во время кратковременного существования организма не действовали гомеостатические механизмы.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Первый этап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В древней Греции естествоиспытатели назывались «физиологи».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«</a:t>
            </a:r>
            <a:r>
              <a:rPr lang="ru-RU" b="1" dirty="0" err="1"/>
              <a:t>Фюзис</a:t>
            </a:r>
            <a:r>
              <a:rPr lang="ru-RU" b="1" dirty="0"/>
              <a:t>» - живая и неживая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90525"/>
            <a:ext cx="8229600" cy="2492375"/>
          </a:xfrm>
        </p:spPr>
        <p:txBody>
          <a:bodyPr/>
          <a:lstStyle/>
          <a:p>
            <a:r>
              <a:rPr lang="ru-RU" sz="3600" b="1"/>
              <a:t>Термин «внутренняя среда» предложен французским физиологом </a:t>
            </a:r>
            <a:br>
              <a:rPr lang="ru-RU" sz="3600" b="1"/>
            </a:br>
            <a:r>
              <a:rPr lang="ru-RU" sz="3600" b="1"/>
              <a:t>К. Бернаром. </a:t>
            </a:r>
            <a:br>
              <a:rPr lang="ru-RU" sz="3600" b="1"/>
            </a:br>
            <a:r>
              <a:rPr lang="ru-RU" sz="3600" b="1"/>
              <a:t/>
            </a:r>
            <a:br>
              <a:rPr lang="ru-RU" sz="3600" b="1"/>
            </a:br>
            <a:endParaRPr lang="ru-RU" sz="2400" b="1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84525" y="2359025"/>
            <a:ext cx="2835275" cy="3800475"/>
          </a:xfrm>
          <a:noFill/>
          <a:ln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81300" y="6175375"/>
            <a:ext cx="360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К. Бернар (1813—1878)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2206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/>
              <a:t>В это понятие включена совокупность жидкостей —</a:t>
            </a:r>
          </a:p>
          <a:p>
            <a:r>
              <a:rPr lang="ru-RU" sz="3600" b="1"/>
              <a:t>тканевая (интерстициальная, внеклеточная),</a:t>
            </a:r>
          </a:p>
          <a:p>
            <a:r>
              <a:rPr lang="ru-RU" sz="3600" b="1"/>
              <a:t>кровь,</a:t>
            </a:r>
          </a:p>
          <a:p>
            <a:r>
              <a:rPr lang="ru-RU" sz="3600" b="1"/>
              <a:t>лимфа,</a:t>
            </a:r>
          </a:p>
          <a:p>
            <a:r>
              <a:rPr lang="ru-RU" sz="3600" b="1"/>
              <a:t>цереброспинальная,</a:t>
            </a:r>
          </a:p>
          <a:p>
            <a:r>
              <a:rPr lang="ru-RU" sz="3600" b="1"/>
              <a:t>суставная,</a:t>
            </a:r>
          </a:p>
          <a:p>
            <a:r>
              <a:rPr lang="ru-RU" sz="3600" b="1"/>
              <a:t>плевральная и</a:t>
            </a:r>
          </a:p>
          <a:p>
            <a:r>
              <a:rPr lang="ru-RU" sz="3600" b="1"/>
              <a:t> другие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-78058" y="740628"/>
            <a:ext cx="4415883" cy="2950426"/>
          </a:xfrm>
        </p:spPr>
        <p:txBody>
          <a:bodyPr/>
          <a:lstStyle/>
          <a:p>
            <a:r>
              <a:rPr lang="ru-RU" sz="3400" b="1" dirty="0"/>
              <a:t>Живые клетки нашего организма, окруженные</a:t>
            </a:r>
            <a:br>
              <a:rPr lang="ru-RU" sz="3400" b="1" dirty="0"/>
            </a:br>
            <a:r>
              <a:rPr lang="ru-RU" sz="3400" b="1" dirty="0"/>
              <a:t>внутренней средой (межклеточной</a:t>
            </a:r>
            <a:br>
              <a:rPr lang="ru-RU" sz="3400" b="1" dirty="0"/>
            </a:br>
            <a:r>
              <a:rPr lang="ru-RU" sz="3400" b="1" dirty="0"/>
              <a:t>жидкостью</a:t>
            </a:r>
            <a:r>
              <a:rPr lang="ru-RU" sz="3400" b="1" dirty="0" smtClean="0"/>
              <a:t>).</a:t>
            </a:r>
            <a:br>
              <a:rPr lang="ru-RU" sz="3400" b="1" dirty="0" smtClean="0"/>
            </a:br>
            <a:endParaRPr lang="ru-RU" sz="3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8061" y="3875267"/>
            <a:ext cx="404789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/>
              <a:t>Клетки обмениваются веществами с внутренней средой.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4" grpId="0"/>
      <p:bldP spid="45" grpId="0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4340225" cy="6667500"/>
          </a:xfrm>
        </p:spPr>
        <p:txBody>
          <a:bodyPr/>
          <a:lstStyle/>
          <a:p>
            <a:r>
              <a:rPr lang="ru-RU" sz="3600" b="1" dirty="0"/>
              <a:t>Обмен веществ и энергией между </a:t>
            </a:r>
            <a:r>
              <a:rPr lang="ru-RU" sz="3600" b="1" dirty="0" smtClean="0"/>
              <a:t>внутренней </a:t>
            </a:r>
            <a:r>
              <a:rPr lang="ru-RU" sz="3600" b="1" dirty="0"/>
              <a:t>и</a:t>
            </a:r>
            <a:br>
              <a:rPr lang="ru-RU" sz="3600" b="1" dirty="0"/>
            </a:br>
            <a:r>
              <a:rPr lang="ru-RU" sz="3600" b="1" dirty="0"/>
              <a:t>внешней </a:t>
            </a:r>
            <a:r>
              <a:rPr lang="ru-RU" sz="3600" b="1" dirty="0" smtClean="0"/>
              <a:t>средами </a:t>
            </a:r>
            <a:r>
              <a:rPr lang="ru-RU" sz="3600" b="1" dirty="0"/>
              <a:t>(указанное стрелами), происходит через желудочно-кишечный тракт, почки, легкие и кожу.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98274" y="1393903"/>
            <a:ext cx="1471961" cy="12489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легкие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50098" y="2397513"/>
            <a:ext cx="869795" cy="1193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почки</a:t>
            </a:r>
            <a:endParaRPr lang="ru-RU" sz="2000" b="1" dirty="0"/>
          </a:p>
        </p:txBody>
      </p:sp>
      <p:sp>
        <p:nvSpPr>
          <p:cNvPr id="23" name="Овал 22"/>
          <p:cNvSpPr/>
          <p:nvPr/>
        </p:nvSpPr>
        <p:spPr>
          <a:xfrm>
            <a:off x="4638907" y="1672684"/>
            <a:ext cx="769434" cy="17618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ЖКТ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11591" y="1059366"/>
            <a:ext cx="245327" cy="4237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52986" y="2888166"/>
            <a:ext cx="356839" cy="2564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9991" y="1048215"/>
            <a:ext cx="189571" cy="7248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6537" y="3363952"/>
            <a:ext cx="174702" cy="25684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6913757" y="1895707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5207620" y="2464420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6311591" y="2442117"/>
            <a:ext cx="256478" cy="367990"/>
          </a:xfrm>
          <a:prstGeom prst="up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5471532" y="1914292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6333893" y="747132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928840" y="624468"/>
            <a:ext cx="211873" cy="646771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884235" y="5620215"/>
            <a:ext cx="211873" cy="535259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8720254" y="2910468"/>
            <a:ext cx="390293" cy="200721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27073" y="2943922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8073483" y="2107581"/>
            <a:ext cx="223025" cy="423746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7980556" y="3575824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4389863" y="2460703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61571" y="3858322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036634" y="3843454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  <a:endParaRPr lang="ru-RU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  <a:endParaRPr lang="ru-RU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8270488" y="765718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7121912" y="788020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281746" y="791737"/>
            <a:ext cx="97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кожа</a:t>
            </a:r>
            <a:endParaRPr lang="ru-RU" sz="24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50" grpId="0" animBg="1"/>
      <p:bldP spid="51" grpId="0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86000" y="1298575"/>
            <a:ext cx="6327775" cy="5370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605088" y="2154238"/>
            <a:ext cx="5691187" cy="43402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4146550" y="2489200"/>
            <a:ext cx="1270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340100" y="1404938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Гомеостатические механизмы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252913" y="2363788"/>
            <a:ext cx="2955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Незначительные изменения внутренней среды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3476625" y="381000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417888" y="488156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5070475" y="521493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5343525" y="39211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6415088" y="51371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457950" y="388778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4271963" y="44767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3868738" y="39544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5608638" y="402431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3865563" y="49815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026275" y="40798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4675188" y="46148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543550" y="54403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6565900" y="52736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04825" y="1196975"/>
            <a:ext cx="31750" cy="49482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 rot="16200000">
            <a:off x="-809625" y="3330576"/>
            <a:ext cx="4332287" cy="13827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Существенные колебания параметров внешней среды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85763" y="0"/>
            <a:ext cx="852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 Клод Бернар пришел к заключению, что параметры внутренней среды у млекопитающих относительно постоянны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1" grpId="0" animBg="1"/>
      <p:bldP spid="39943" grpId="0" animBg="1"/>
      <p:bldP spid="39945" grpId="0"/>
      <p:bldP spid="39947" grpId="0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395288"/>
            <a:ext cx="8664575" cy="57451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«постоянство внутренней среды есть условие независимого существования». </a:t>
            </a:r>
          </a:p>
          <a:p>
            <a:pPr algn="r">
              <a:buFontTx/>
              <a:buNone/>
            </a:pPr>
            <a:r>
              <a:rPr lang="ru-RU" b="1"/>
              <a:t> Клод Бернар</a:t>
            </a:r>
          </a:p>
          <a:p>
            <a:endParaRPr lang="ru-RU"/>
          </a:p>
          <a:p>
            <a:r>
              <a:rPr lang="ru-RU" i="1"/>
              <a:t>Эволюционное развитие механизмов гомеостаза было основным фактором, позволившим животным выйти за пределы относительно благоприятного окружения и завоевать гораздо более суровые для жизни среды обитания.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754063"/>
            <a:ext cx="8402637" cy="2028825"/>
          </a:xfrm>
        </p:spPr>
        <p:txBody>
          <a:bodyPr/>
          <a:lstStyle/>
          <a:p>
            <a:r>
              <a:rPr lang="ru-RU" b="1"/>
              <a:t>Гомеостаз – постоянство параметров внутренней среды организма.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3644900"/>
            <a:ext cx="8229600" cy="4525963"/>
          </a:xfrm>
        </p:spPr>
        <p:txBody>
          <a:bodyPr/>
          <a:lstStyle/>
          <a:p>
            <a:r>
              <a:rPr lang="ru-RU"/>
              <a:t>Термин «гомеостаз» был предложен в 1929 г. американским физиологом Уолтером Кенноном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484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/>
              <a:t>Термин «гомеостаз», который традиционно используется применительно ко внутренней среде организма можно использовать по отношению и к внутриклеточной среде. </a:t>
            </a:r>
          </a:p>
          <a:p>
            <a:pPr>
              <a:buFontTx/>
              <a:buNone/>
            </a:pPr>
            <a:r>
              <a:rPr lang="ru-RU" sz="3600" b="1"/>
              <a:t>Фактически, конечной целью поддержания постоянства внутренней среды является внутриклеточный гомеостаз, в следствие чего условия в цитозоле очень точно регулируются.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0"/>
            <a:ext cx="8461375" cy="6381750"/>
          </a:xfrm>
        </p:spPr>
        <p:txBody>
          <a:bodyPr/>
          <a:lstStyle/>
          <a:p>
            <a:r>
              <a:rPr lang="ru-RU" b="1"/>
              <a:t>Источником энергии для осуществления гомеостатических механизмов в организме является обмен веществ и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3863"/>
            <a:ext cx="8229600" cy="5702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/>
              <a:t>С точки зрения термодинамики организм является открытой термодинамической системой, находящейся  в состоянии устойчивого термодинамического неравновесия.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Второй этап</a:t>
            </a:r>
          </a:p>
          <a:p>
            <a:pPr>
              <a:buFontTx/>
              <a:buNone/>
            </a:pPr>
            <a:endParaRPr lang="ru-RU" b="1"/>
          </a:p>
          <a:p>
            <a:pPr>
              <a:buFontTx/>
              <a:buNone/>
            </a:pPr>
            <a:r>
              <a:rPr lang="ru-RU" b="1"/>
              <a:t>Начало экспериментальных</a:t>
            </a:r>
          </a:p>
          <a:p>
            <a:pPr>
              <a:buFontTx/>
              <a:buNone/>
            </a:pPr>
            <a:r>
              <a:rPr lang="ru-RU" b="1"/>
              <a:t>исследований  функций организма</a:t>
            </a:r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92338" y="2381250"/>
            <a:ext cx="2424112" cy="28146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630738" y="2393950"/>
            <a:ext cx="2481262" cy="2787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843213" y="3092450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folHlink"/>
                </a:solidFill>
              </a:rPr>
              <a:t>N</a:t>
            </a:r>
            <a:endParaRPr lang="ru-RU" sz="8000" b="1">
              <a:solidFill>
                <a:schemeClr val="folHlink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192588" y="3005138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/>
              <a:t>A</a:t>
            </a:r>
            <a:endParaRPr lang="ru-RU" sz="8000" b="1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613400" y="3103563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S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730625" y="3759200"/>
            <a:ext cx="477838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51438" y="3786188"/>
            <a:ext cx="477837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1798638" y="3786188"/>
            <a:ext cx="869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716713" y="3756025"/>
            <a:ext cx="754062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2263775" y="4268788"/>
            <a:ext cx="2192338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 flipH="1">
            <a:off x="4773613" y="4208463"/>
            <a:ext cx="2192337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3" grpId="0" animBg="1"/>
      <p:bldP spid="47110" grpId="0"/>
      <p:bldP spid="47111" grpId="0"/>
      <p:bldP spid="47112" grpId="0"/>
      <p:bldP spid="47114" grpId="0" animBg="1"/>
      <p:bldP spid="47115" grpId="0" animBg="1"/>
      <p:bldP spid="47116" grpId="0" animBg="1"/>
      <p:bldP spid="47117" grpId="0" animBg="1"/>
      <p:bldP spid="47120" grpId="0" animBg="1"/>
      <p:bldP spid="471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Живые системы - одинаковы.</a:t>
            </a:r>
            <a:br>
              <a:rPr lang="ru-RU" sz="4000"/>
            </a:br>
            <a:endParaRPr lang="ru-RU" sz="4000"/>
          </a:p>
        </p:txBody>
      </p:sp>
      <p:pic>
        <p:nvPicPr>
          <p:cNvPr id="48132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9875" y="1600200"/>
            <a:ext cx="60642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5867400" cy="5805488"/>
          </a:xfrm>
        </p:spPr>
        <p:txBody>
          <a:bodyPr/>
          <a:lstStyle/>
          <a:p>
            <a:r>
              <a:rPr lang="ru-RU" sz="2800" b="1" dirty="0"/>
              <a:t>Началом становлении экспериментальной физиологии принято считать 1628 год, когда английский врач и анатом Уильям Гарвей опубликовал свою книгу </a:t>
            </a:r>
          </a:p>
          <a:p>
            <a:pPr>
              <a:buFontTx/>
              <a:buNone/>
            </a:pPr>
            <a:r>
              <a:rPr lang="ru-RU" sz="2800" b="1" i="1" dirty="0"/>
              <a:t>  </a:t>
            </a:r>
          </a:p>
          <a:p>
            <a:pPr>
              <a:buFontTx/>
              <a:buNone/>
            </a:pPr>
            <a:r>
              <a:rPr lang="ru-RU" sz="2800" b="1" i="1" dirty="0"/>
              <a:t> </a:t>
            </a:r>
            <a:r>
              <a:rPr lang="ru-RU" b="1" i="1" dirty="0"/>
              <a:t>«Анатомические исследования о движении сердца и крови у животных»,</a:t>
            </a:r>
            <a:r>
              <a:rPr lang="ru-RU" sz="2800" b="1" dirty="0"/>
              <a:t> </a:t>
            </a:r>
          </a:p>
          <a:p>
            <a:pPr>
              <a:buFontTx/>
              <a:buNone/>
            </a:pPr>
            <a:r>
              <a:rPr lang="ru-RU" sz="2800" b="1" dirty="0"/>
              <a:t>   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48350" y="1125538"/>
            <a:ext cx="3170238" cy="4391025"/>
          </a:xfrm>
          <a:noFill/>
          <a:ln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78475" y="573405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У. Гарвей (1578—1657)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1737"/>
          </a:xfrm>
        </p:spPr>
        <p:txBody>
          <a:bodyPr/>
          <a:lstStyle/>
          <a:p>
            <a:r>
              <a:rPr lang="ru-RU" b="1" dirty="0"/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92097"/>
            <a:ext cx="5867400" cy="5778927"/>
          </a:xfrm>
        </p:spPr>
        <p:txBody>
          <a:bodyPr/>
          <a:lstStyle/>
          <a:p>
            <a:r>
              <a:rPr lang="ru-RU" sz="3100" b="1" dirty="0" smtClean="0"/>
              <a:t>В своей книге Гарвей точно описал работу сердца, а также малый и большой круги кровообращения, указал, что во время сокращения сердца кровь из левого желудочка поступает в аорту, а оттуда по сосудам все меньшего и меньшего сечения доходит до всех уголков тела. </a:t>
            </a:r>
            <a:endParaRPr lang="ru-RU" sz="3100" b="1" i="1" dirty="0"/>
          </a:p>
          <a:p>
            <a:pPr>
              <a:buFontTx/>
              <a:buNone/>
            </a:pPr>
            <a:endParaRPr lang="ru-RU" sz="31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77776" y="5956973"/>
            <a:ext cx="296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Уильям Гарвей рассказывает Карлу I</a:t>
            </a:r>
            <a:r>
              <a:rPr lang="en-US" sz="1400" b="1" dirty="0" smtClean="0"/>
              <a:t> </a:t>
            </a:r>
            <a:r>
              <a:rPr lang="ru-RU" sz="1400" b="1" dirty="0" smtClean="0"/>
              <a:t>о циркуляции крови у </a:t>
            </a:r>
            <a:r>
              <a:rPr lang="ru-RU" sz="1400" b="1" dirty="0" smtClean="0"/>
              <a:t>животных.</a:t>
            </a:r>
            <a:endParaRPr lang="ru-RU" sz="1400" b="1" dirty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1727" y="761849"/>
            <a:ext cx="3412273" cy="508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Третий этап</a:t>
            </a:r>
          </a:p>
          <a:p>
            <a:pPr>
              <a:buFontTx/>
              <a:buNone/>
            </a:pPr>
            <a:r>
              <a:rPr lang="ru-RU" b="1"/>
              <a:t>Развитие классической физиологии</a:t>
            </a:r>
          </a:p>
          <a:p>
            <a:pPr>
              <a:buFontTx/>
              <a:buNone/>
            </a:pPr>
            <a:endParaRPr lang="ru-RU" sz="2800" b="1"/>
          </a:p>
          <a:p>
            <a:pPr algn="ctr">
              <a:buFontTx/>
              <a:buNone/>
            </a:pPr>
            <a:r>
              <a:rPr lang="ru-RU" sz="2400" b="1"/>
              <a:t>В связи с достижениями физики и химии на смену описательно—анатомическому направлению в физиологии в эти годы пришли</a:t>
            </a:r>
            <a:r>
              <a:rPr lang="ru-RU" sz="2800" b="1"/>
              <a:t> </a:t>
            </a:r>
          </a:p>
          <a:p>
            <a:pPr algn="ctr">
              <a:buFontTx/>
              <a:buNone/>
            </a:pPr>
            <a:endParaRPr lang="ru-RU" b="1" i="1"/>
          </a:p>
          <a:p>
            <a:pPr algn="ctr">
              <a:buFontTx/>
              <a:buNone/>
            </a:pPr>
            <a:r>
              <a:rPr lang="ru-RU" b="1" i="1"/>
              <a:t>физические и химические методы исследования</a:t>
            </a:r>
            <a:r>
              <a:rPr lang="ru-RU" sz="2800" b="1"/>
              <a:t>.</a:t>
            </a:r>
            <a:endParaRPr lang="ru-RU" b="1"/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16113"/>
            <a:ext cx="5627688" cy="2951162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/>
              <a:t>	«Физиолог – </a:t>
            </a:r>
          </a:p>
          <a:p>
            <a:pPr>
              <a:buFontTx/>
              <a:buNone/>
            </a:pPr>
            <a:r>
              <a:rPr lang="ru-RU" sz="4000" b="1"/>
              <a:t>это физико-химик </a:t>
            </a:r>
          </a:p>
          <a:p>
            <a:pPr>
              <a:buFontTx/>
              <a:buNone/>
            </a:pPr>
            <a:r>
              <a:rPr lang="ru-RU" sz="4000" b="1"/>
              <a:t>живого организма»</a:t>
            </a:r>
          </a:p>
          <a:p>
            <a:pPr algn="r">
              <a:buFontTx/>
              <a:buNone/>
            </a:pPr>
            <a:r>
              <a:rPr lang="ru-RU" sz="4000" b="1"/>
              <a:t>И. М. Сеченов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557338"/>
            <a:ext cx="2609850" cy="3557587"/>
          </a:xfrm>
          <a:noFill/>
          <a:ln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05375" y="5516563"/>
            <a:ext cx="423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И. М. Сеченов (1829—1905)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14450"/>
            <a:ext cx="9144000" cy="5543550"/>
          </a:xfrm>
        </p:spPr>
        <p:txBody>
          <a:bodyPr/>
          <a:lstStyle/>
          <a:p>
            <a:r>
              <a:rPr lang="ru-RU" sz="2800" b="1"/>
              <a:t>Четвертый этап</a:t>
            </a:r>
          </a:p>
          <a:p>
            <a:endParaRPr lang="ru-RU" sz="2800" b="1"/>
          </a:p>
          <a:p>
            <a:pPr>
              <a:buFontTx/>
              <a:buNone/>
            </a:pPr>
            <a:r>
              <a:rPr lang="ru-RU" sz="2800" b="1"/>
              <a:t>Формирование синтетической физиологии.</a:t>
            </a:r>
          </a:p>
          <a:p>
            <a:pPr>
              <a:buFontTx/>
              <a:buNone/>
            </a:pPr>
            <a:endParaRPr lang="ru-RU" sz="2800" b="1"/>
          </a:p>
          <a:p>
            <a:pPr>
              <a:buFontTx/>
              <a:buNone/>
            </a:pPr>
            <a:r>
              <a:rPr lang="ru-RU" sz="2800" b="1"/>
              <a:t>Интеграция знаний дочерних наук:</a:t>
            </a:r>
          </a:p>
          <a:p>
            <a:r>
              <a:rPr lang="ru-RU" sz="2000" b="1"/>
              <a:t>Биофизики,</a:t>
            </a:r>
          </a:p>
          <a:p>
            <a:r>
              <a:rPr lang="ru-RU" sz="2000" b="1"/>
              <a:t>Биохимии,</a:t>
            </a:r>
          </a:p>
          <a:p>
            <a:r>
              <a:rPr lang="ru-RU" sz="2000" b="1"/>
              <a:t>Биоорганической и бионеорганической химии,</a:t>
            </a:r>
          </a:p>
          <a:p>
            <a:r>
              <a:rPr lang="ru-RU" sz="2000" b="1"/>
              <a:t>Молекулярной биологии,</a:t>
            </a:r>
          </a:p>
          <a:p>
            <a:r>
              <a:rPr lang="ru-RU" sz="2000" b="1"/>
              <a:t>Биоэнергетики,</a:t>
            </a:r>
          </a:p>
          <a:p>
            <a:r>
              <a:rPr lang="ru-RU" sz="2000" b="1"/>
              <a:t>Мембранологии</a:t>
            </a:r>
          </a:p>
          <a:p>
            <a:pPr>
              <a:buFontTx/>
              <a:buNone/>
            </a:pPr>
            <a:r>
              <a:rPr lang="ru-RU" sz="2000" b="1"/>
              <a:t>        </a:t>
            </a:r>
            <a:r>
              <a:rPr lang="ru-RU" sz="2800" b="1"/>
              <a:t>и др.</a:t>
            </a:r>
          </a:p>
          <a:p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817</Words>
  <Application>Microsoft PowerPoint</Application>
  <PresentationFormat>Экран (4:3)</PresentationFormat>
  <Paragraphs>165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Оформление по умолчанию</vt:lpstr>
      <vt:lpstr>ВВЕДЕНИЕ  В КУРС НОРМАЛЬНОЙ ФИЗИОЛОГИИ</vt:lpstr>
      <vt:lpstr>Слайд 2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Слайд 10</vt:lpstr>
      <vt:lpstr>Организм как многоуровневая система</vt:lpstr>
      <vt:lpstr>Организм как многоуровневая система</vt:lpstr>
      <vt:lpstr>Общая теория систем</vt:lpstr>
      <vt:lpstr>Систе́ма (от греч. σύστημα, «составленный»)</vt:lpstr>
      <vt:lpstr>Слайд 15</vt:lpstr>
      <vt:lpstr>Живые системы относятся к классу очень сложных систем.</vt:lpstr>
      <vt:lpstr>Классификация систем по сложности</vt:lpstr>
      <vt:lpstr>Сложность системы определяется:</vt:lpstr>
      <vt:lpstr>Системный анализ</vt:lpstr>
      <vt:lpstr>Живые системы относятся к классу вероятностных систем.</vt:lpstr>
      <vt:lpstr>Классификация систем по степени определенности функционирования</vt:lpstr>
      <vt:lpstr>Поведение детерминированных систем можно с полной уверенностью предсказать.</vt:lpstr>
      <vt:lpstr>Вероятностными называют системы,  элементы которых находятся под влиянием столь большого числа воздействий, что их поведение  становится неопределенным. </vt:lpstr>
      <vt:lpstr>Живые системы являются самоорганизующимися.</vt:lpstr>
      <vt:lpstr>Основные характеристики самоорганизации </vt:lpstr>
      <vt:lpstr>Основные характеристики самоорганизации </vt:lpstr>
      <vt:lpstr>Основные характеристики самоорганизации </vt:lpstr>
      <vt:lpstr>Концепция непрерывности зародышевой плазмы Август Вейсман </vt:lpstr>
      <vt:lpstr>Концепция непрерывности зародышевой плазмы Август Вейсман </vt:lpstr>
      <vt:lpstr>Термин «внутренняя среда» предложен французским физиологом  К. Бернаром.   </vt:lpstr>
      <vt:lpstr>Слайд 31</vt:lpstr>
      <vt:lpstr>Живые клетки нашего организма, окруженные внутренней средой (межклеточной жидкостью). </vt:lpstr>
      <vt:lpstr>Обмен веществ и энергией между внутренней и внешней средами (указанное стрелами), происходит через желудочно-кишечный тракт, почки, легкие и кожу.</vt:lpstr>
      <vt:lpstr>Слайд 34</vt:lpstr>
      <vt:lpstr>Слайд 35</vt:lpstr>
      <vt:lpstr>Гомеостаз – постоянство параметров внутренней среды организма.</vt:lpstr>
      <vt:lpstr>Слайд 37</vt:lpstr>
      <vt:lpstr>Источником энергии для осуществления гомеостатических механизмов в организме является обмен веществ и энергии.</vt:lpstr>
      <vt:lpstr>Слайд 39</vt:lpstr>
      <vt:lpstr>Слайд 40</vt:lpstr>
      <vt:lpstr>Живые системы - одинаковы.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Customer</cp:lastModifiedBy>
  <cp:revision>23</cp:revision>
  <dcterms:created xsi:type="dcterms:W3CDTF">2006-08-30T21:24:07Z</dcterms:created>
  <dcterms:modified xsi:type="dcterms:W3CDTF">2009-08-31T07:32:04Z</dcterms:modified>
</cp:coreProperties>
</file>