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3"/>
  </p:notesMasterIdLst>
  <p:sldIdLst>
    <p:sldId id="256" r:id="rId2"/>
    <p:sldId id="297" r:id="rId3"/>
    <p:sldId id="310" r:id="rId4"/>
    <p:sldId id="311" r:id="rId5"/>
    <p:sldId id="295" r:id="rId6"/>
    <p:sldId id="300" r:id="rId7"/>
    <p:sldId id="257" r:id="rId8"/>
    <p:sldId id="260" r:id="rId9"/>
    <p:sldId id="267" r:id="rId10"/>
    <p:sldId id="313" r:id="rId11"/>
    <p:sldId id="304" r:id="rId12"/>
    <p:sldId id="312" r:id="rId13"/>
    <p:sldId id="305" r:id="rId14"/>
    <p:sldId id="301" r:id="rId15"/>
    <p:sldId id="302" r:id="rId16"/>
    <p:sldId id="259" r:id="rId17"/>
    <p:sldId id="298" r:id="rId18"/>
    <p:sldId id="303" r:id="rId19"/>
    <p:sldId id="318" r:id="rId20"/>
    <p:sldId id="275" r:id="rId21"/>
    <p:sldId id="273" r:id="rId22"/>
    <p:sldId id="271" r:id="rId23"/>
    <p:sldId id="290" r:id="rId24"/>
    <p:sldId id="296" r:id="rId25"/>
    <p:sldId id="306" r:id="rId26"/>
    <p:sldId id="315" r:id="rId27"/>
    <p:sldId id="276" r:id="rId28"/>
    <p:sldId id="269" r:id="rId29"/>
    <p:sldId id="289" r:id="rId30"/>
    <p:sldId id="293" r:id="rId31"/>
    <p:sldId id="291" r:id="rId32"/>
    <p:sldId id="264" r:id="rId33"/>
    <p:sldId id="265" r:id="rId34"/>
    <p:sldId id="278" r:id="rId35"/>
    <p:sldId id="279" r:id="rId36"/>
    <p:sldId id="280" r:id="rId37"/>
    <p:sldId id="281" r:id="rId38"/>
    <p:sldId id="292" r:id="rId39"/>
    <p:sldId id="262" r:id="rId40"/>
    <p:sldId id="263" r:id="rId41"/>
    <p:sldId id="288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7C80"/>
    <a:srgbClr val="C0C0C0"/>
    <a:srgbClr val="808080"/>
    <a:srgbClr val="4D4D4D"/>
    <a:srgbClr val="333333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7" autoAdjust="0"/>
    <p:restoredTop sz="94660"/>
  </p:normalViewPr>
  <p:slideViewPr>
    <p:cSldViewPr>
      <p:cViewPr>
        <p:scale>
          <a:sx n="60" d="100"/>
          <a:sy n="60" d="100"/>
        </p:scale>
        <p:origin x="-144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634"/>
    </p:cViewPr>
  </p:sorterViewPr>
  <p:notesViewPr>
    <p:cSldViewPr>
      <p:cViewPr varScale="1">
        <p:scale>
          <a:sx n="42" d="100"/>
          <a:sy n="42" d="100"/>
        </p:scale>
        <p:origin x="-1362" y="-90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2F1526-8A4D-4594-8213-4A0A656B3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0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30508-BE5F-4045-B1B5-2375C3ABCE7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1ABED-6CA7-46FB-8F87-126C573A2572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C2DDC2B-68F5-4268-9809-382EC39F9D51}" type="slidenum">
              <a:rPr lang="ru-RU" sz="1200">
                <a:latin typeface="Times New Roman" pitchFamily="18" charset="0"/>
              </a:rPr>
              <a:pPr algn="r" eaLnBrk="0" hangingPunct="0"/>
              <a:t>24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D2933E-F0D9-4F05-A337-9E9FD08B1E97}" type="slidenum">
              <a:rPr lang="ru-RU" sz="1200"/>
              <a:pPr algn="r"/>
              <a:t>41</a:t>
            </a:fld>
            <a:endParaRPr 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34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4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8A6E5-7B3B-43FD-B702-F491C3742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D0A7-3C1B-4EA5-AA84-12A70E2F5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8952-C157-4190-A4F5-0EE1A739D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337D-20DA-445B-ACEA-4A996191C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7A25-BD64-4426-A7F6-FC84AEBA6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F0FA-8D59-4B5A-BB88-31E9F8524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09BD-FA5F-4D07-8609-D9D4E08C0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67C19-F52A-4818-9820-D64EB7EB3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7AFC-9C61-4B3D-985D-A02B5B13D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B195-34AA-41A1-8D7B-2565E5A44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C8A8-4823-49AC-97C2-E50A9CF70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chemeClr val="bg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0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240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0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0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0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1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1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1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4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BF59CD5-D2D4-4315-97D9-6E2C522BD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989138"/>
            <a:ext cx="5761037" cy="121602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00"/>
                </a:solidFill>
                <a:latin typeface="Bookman Old Style" pitchFamily="18" charset="0"/>
              </a:rPr>
              <a:t>ГЛАУКОМА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448" y="3789048"/>
            <a:ext cx="8623300" cy="2879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Патология  внутриглазного  давления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474788" y="3141663"/>
            <a:ext cx="6121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3838" y="458604"/>
            <a:ext cx="8623300" cy="14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Ф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ГБОУ ВО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</a:rPr>
              <a:t>ОрГМУ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Кафедра офтальмологии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3838" y="5049216"/>
            <a:ext cx="8623300" cy="27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Старший преподаватель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</a:rPr>
              <a:t>Исеркепова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 А.М.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1" grpId="1" build="p"/>
      <p:bldP spid="5" grpId="0" build="p"/>
      <p:bldP spid="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09600"/>
            <a:ext cx="4751388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Первичная  глаукома</a:t>
            </a:r>
            <a:endParaRPr lang="ru-RU" sz="36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714497"/>
            <a:ext cx="6697662" cy="1081087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ru-RU" b="1" dirty="0" smtClean="0">
                <a:latin typeface="Times New Roman" pitchFamily="18" charset="0"/>
              </a:rPr>
              <a:t>Возникает  после  40  лет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ru-RU" b="1" dirty="0" smtClean="0">
                <a:latin typeface="Times New Roman" pitchFamily="18" charset="0"/>
              </a:rPr>
              <a:t>Всегда  двухсторонний  процесс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ru-RU" b="1" dirty="0" smtClean="0">
                <a:latin typeface="Times New Roman" pitchFamily="18" charset="0"/>
              </a:rPr>
              <a:t>Злокачественное  течение (необратимая слепота)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04940" y="4030670"/>
            <a:ext cx="687706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70000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Особенности 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строения</a:t>
            </a: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угла  передней  камеры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976" y="4786320"/>
            <a:ext cx="3330575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37" y="4787917"/>
            <a:ext cx="333057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1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0" y="368592"/>
            <a:ext cx="9087168" cy="2430324"/>
          </a:xfrm>
        </p:spPr>
        <p:txBody>
          <a:bodyPr/>
          <a:lstStyle/>
          <a:p>
            <a:r>
              <a:rPr lang="ru-RU" sz="2400" dirty="0" smtClean="0"/>
              <a:t>Первичная </a:t>
            </a:r>
            <a:r>
              <a:rPr lang="ru-RU" sz="2400" dirty="0" err="1" smtClean="0"/>
              <a:t>открытоугольная</a:t>
            </a:r>
            <a:r>
              <a:rPr lang="ru-RU" sz="2400" dirty="0" smtClean="0"/>
              <a:t> глаукома (ОУГ)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u="sng" dirty="0" smtClean="0"/>
              <a:t>Этиология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Анатомические особенности глаза: слабое развитие склеральной шпоры и цилиарной мышцы, заднее прикрепление волокон этой </a:t>
            </a:r>
            <a:r>
              <a:rPr lang="ru-RU" sz="2400" dirty="0" err="1" smtClean="0"/>
              <a:t>мыщцы</a:t>
            </a:r>
            <a:r>
              <a:rPr lang="ru-RU" sz="2400" dirty="0" smtClean="0"/>
              <a:t> к склере, переднее положение </a:t>
            </a:r>
            <a:r>
              <a:rPr lang="ru-RU" sz="2400" dirty="0" err="1" smtClean="0"/>
              <a:t>шлеммова</a:t>
            </a:r>
            <a:r>
              <a:rPr lang="ru-RU" sz="2400" dirty="0" smtClean="0"/>
              <a:t> канала и др.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4" y="2528700"/>
            <a:ext cx="3960528" cy="222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6" y="2514721"/>
            <a:ext cx="3960528" cy="225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84" y="4799549"/>
            <a:ext cx="3941916" cy="208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412" y="4799549"/>
            <a:ext cx="5040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ru-RU" dirty="0"/>
              <a:t>различия в отхождении водяных вен от венозного синуса склеры: </a:t>
            </a:r>
          </a:p>
          <a:p>
            <a:pPr marL="0" indent="0">
              <a:buFontTx/>
              <a:buNone/>
            </a:pPr>
            <a:r>
              <a:rPr lang="ru-RU" dirty="0"/>
              <a:t>А-переднее; Б-среднее; В-заднее. Окраска по Ван-</a:t>
            </a:r>
            <a:r>
              <a:rPr lang="ru-RU" dirty="0" err="1"/>
              <a:t>Гизону</a:t>
            </a:r>
            <a:r>
              <a:rPr lang="ru-RU" dirty="0"/>
              <a:t>. Микрофотографии. </a:t>
            </a:r>
            <a:endParaRPr lang="en-US" dirty="0"/>
          </a:p>
          <a:p>
            <a:pPr marL="0" indent="0">
              <a:buFontTx/>
              <a:buNone/>
            </a:pPr>
            <a:r>
              <a:rPr lang="ru-RU" dirty="0" smtClean="0"/>
              <a:t>1-шлеммов </a:t>
            </a:r>
            <a:r>
              <a:rPr lang="ru-RU" dirty="0"/>
              <a:t>канал; 2-водяная вена; 3-трабекулярная сеточка; 4-склера. И.И. Каган, В.Н. Канюков 2015 г. </a:t>
            </a:r>
          </a:p>
        </p:txBody>
      </p:sp>
    </p:spTree>
    <p:extLst>
      <p:ext uri="{BB962C8B-B14F-4D97-AF65-F5344CB8AC3E}">
        <p14:creationId xmlns:p14="http://schemas.microsoft.com/office/powerpoint/2010/main" val="40830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36" y="1268712"/>
            <a:ext cx="4230564" cy="4320576"/>
          </a:xfrm>
        </p:spPr>
        <p:txBody>
          <a:bodyPr/>
          <a:lstStyle/>
          <a:p>
            <a:r>
              <a:rPr lang="ru-RU" sz="2400" dirty="0"/>
              <a:t>2. Возрастные дистрофические и дегенеративные изменения в </a:t>
            </a:r>
            <a:r>
              <a:rPr lang="ru-RU" sz="2400" dirty="0" err="1"/>
              <a:t>трабекулярном</a:t>
            </a:r>
            <a:r>
              <a:rPr lang="ru-RU" sz="2400" dirty="0"/>
              <a:t> аппарате, радужке и цилиарном теле. </a:t>
            </a:r>
            <a:br>
              <a:rPr lang="ru-RU" sz="2400" dirty="0"/>
            </a:br>
            <a:r>
              <a:rPr lang="ru-RU" sz="2400" dirty="0"/>
              <a:t>3. Высокая чувствительность ВГД к кортикостероидам, закрепленная генетически.</a:t>
            </a:r>
            <a:br>
              <a:rPr lang="ru-RU" sz="2400" dirty="0"/>
            </a:br>
            <a:r>
              <a:rPr lang="ru-RU" sz="2400" dirty="0"/>
              <a:t>4. Генетическая предрасположенность к заболеванию первичной ОУГ. 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024" y="548617"/>
            <a:ext cx="4302376" cy="297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024" y="3789048"/>
            <a:ext cx="4391977" cy="297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7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72" y="304800"/>
            <a:ext cx="8191092" cy="2178372"/>
          </a:xfrm>
        </p:spPr>
        <p:txBody>
          <a:bodyPr/>
          <a:lstStyle/>
          <a:p>
            <a:r>
              <a:rPr lang="ru-RU" sz="2400" u="sng" dirty="0" smtClean="0"/>
              <a:t>Клиника.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Жалобы больного: субъективные симптомы болезни или совершенно отсутствуют, или слабо выражены.</a:t>
            </a:r>
            <a:endParaRPr lang="ru-RU" dirty="0"/>
          </a:p>
        </p:txBody>
      </p:sp>
      <p:pic>
        <p:nvPicPr>
          <p:cNvPr id="3074" name="Picture 2" descr="C:\Documents and Settings\Administrato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3172"/>
            <a:ext cx="3851904" cy="40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51904" y="2483171"/>
            <a:ext cx="5292096" cy="400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sz="2400" u="sng" dirty="0" smtClean="0"/>
              <a:t>Объективно.</a:t>
            </a:r>
          </a:p>
          <a:p>
            <a:r>
              <a:rPr lang="ru-RU" sz="2400" dirty="0" err="1" smtClean="0"/>
              <a:t>Биомикроскопически</a:t>
            </a:r>
            <a:r>
              <a:rPr lang="ru-RU" sz="2400" dirty="0" smtClean="0"/>
              <a:t>: микрососудистые нарушения в конъюнктиве и склере (неравномерное сужение артериол и расширение </a:t>
            </a:r>
            <a:r>
              <a:rPr lang="ru-RU" sz="2400" dirty="0" err="1" smtClean="0"/>
              <a:t>венул</a:t>
            </a:r>
            <a:r>
              <a:rPr lang="ru-RU" sz="2400" dirty="0" smtClean="0"/>
              <a:t>, </a:t>
            </a:r>
            <a:r>
              <a:rPr lang="ru-RU" sz="2400" dirty="0" err="1" smtClean="0"/>
              <a:t>микроаневризмы</a:t>
            </a:r>
            <a:r>
              <a:rPr lang="ru-RU" sz="2400" dirty="0" smtClean="0"/>
              <a:t>, мелкие геморрагии). Часто наблюдается симптом кобры – расширение и извитость передней цилиарной артерии.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52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12" y="304800"/>
            <a:ext cx="8821176" cy="5104464"/>
          </a:xfrm>
        </p:spPr>
        <p:txBody>
          <a:bodyPr/>
          <a:lstStyle/>
          <a:p>
            <a:r>
              <a:rPr lang="ru-RU" sz="3600" dirty="0" smtClean="0"/>
              <a:t>    </a:t>
            </a:r>
            <a:r>
              <a:rPr lang="ru-RU" sz="3600" dirty="0" err="1" smtClean="0"/>
              <a:t>Симптомокомплекс</a:t>
            </a:r>
            <a:r>
              <a:rPr lang="ru-RU" sz="3600" dirty="0" smtClean="0"/>
              <a:t> глаукомы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1. Неустойчивость и повышение ВГД</a:t>
            </a:r>
            <a:br>
              <a:rPr lang="ru-RU" sz="3200" dirty="0" smtClean="0"/>
            </a:br>
            <a:r>
              <a:rPr lang="ru-RU" sz="3200" dirty="0" smtClean="0"/>
              <a:t>2. Нарушение зрительных функций </a:t>
            </a:r>
            <a:r>
              <a:rPr lang="ru-RU" sz="3200" dirty="0"/>
              <a:t>(нарушение периферического </a:t>
            </a:r>
            <a:r>
              <a:rPr lang="ru-RU" sz="3200" dirty="0" smtClean="0"/>
              <a:t>зрения</a:t>
            </a:r>
            <a:r>
              <a:rPr lang="ru-RU" sz="3200" dirty="0"/>
              <a:t>,</a:t>
            </a:r>
            <a:r>
              <a:rPr lang="ru-RU" sz="3200" dirty="0" smtClean="0"/>
              <a:t> </a:t>
            </a:r>
            <a:r>
              <a:rPr lang="ru-RU" sz="3200" dirty="0"/>
              <a:t>снижение </a:t>
            </a:r>
            <a:r>
              <a:rPr lang="ru-RU" sz="3200" dirty="0" smtClean="0"/>
              <a:t>остроты зрения)</a:t>
            </a:r>
            <a:br>
              <a:rPr lang="ru-RU" sz="3200" dirty="0" smtClean="0"/>
            </a:br>
            <a:r>
              <a:rPr lang="ru-RU" sz="3200" dirty="0" smtClean="0"/>
              <a:t>3. Атрофия зрительного нерва (слепота).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85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72" y="304801"/>
            <a:ext cx="7999128" cy="1143936"/>
          </a:xfrm>
        </p:spPr>
        <p:txBody>
          <a:bodyPr/>
          <a:lstStyle/>
          <a:p>
            <a:r>
              <a:rPr lang="ru-RU" sz="3200" dirty="0" smtClean="0"/>
              <a:t>Внутриглазное давление</a:t>
            </a:r>
            <a:endParaRPr lang="ru-RU" sz="32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31448" y="1808784"/>
            <a:ext cx="8331552" cy="315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sz="3200" dirty="0" smtClean="0"/>
              <a:t>ВГД – истинное и тонометрическое</a:t>
            </a:r>
          </a:p>
          <a:p>
            <a:endParaRPr lang="ru-RU" sz="3200" dirty="0" smtClean="0"/>
          </a:p>
          <a:p>
            <a:r>
              <a:rPr lang="ru-RU" sz="3200" dirty="0" smtClean="0"/>
              <a:t>Норма ВГД: 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Истинное: от 9 до 21 мм рт. </a:t>
            </a:r>
            <a:r>
              <a:rPr lang="ru-RU" sz="3200" dirty="0"/>
              <a:t>с</a:t>
            </a:r>
            <a:r>
              <a:rPr lang="ru-RU" sz="3200" dirty="0" smtClean="0"/>
              <a:t>т. (в среднем 14 – 16 мм рт. </a:t>
            </a:r>
            <a:r>
              <a:rPr lang="ru-RU" sz="3200" dirty="0"/>
              <a:t>с</a:t>
            </a:r>
            <a:r>
              <a:rPr lang="ru-RU" sz="3200" dirty="0" smtClean="0"/>
              <a:t>т.)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Тонометрическое: от 18 до 26 мм рт. </a:t>
            </a:r>
            <a:r>
              <a:rPr lang="ru-RU" sz="3200" dirty="0"/>
              <a:t>с</a:t>
            </a:r>
            <a:r>
              <a:rPr lang="ru-RU" sz="3200" dirty="0" smtClean="0"/>
              <a:t>т. (тонометр </a:t>
            </a:r>
            <a:r>
              <a:rPr lang="ru-RU" sz="3200" dirty="0" err="1" smtClean="0"/>
              <a:t>Маклакова</a:t>
            </a:r>
            <a:r>
              <a:rPr lang="ru-RU" sz="3200" dirty="0" smtClean="0"/>
              <a:t> 10г)</a:t>
            </a:r>
          </a:p>
        </p:txBody>
      </p:sp>
    </p:spTree>
    <p:extLst>
      <p:ext uri="{BB962C8B-B14F-4D97-AF65-F5344CB8AC3E}">
        <p14:creationId xmlns:p14="http://schemas.microsoft.com/office/powerpoint/2010/main" val="17560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719138"/>
            <a:ext cx="5616575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ВГД  и  его  исследование</a:t>
            </a:r>
            <a:endParaRPr lang="ru-RU" sz="36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63" y="1214438"/>
            <a:ext cx="5929312" cy="2376487"/>
          </a:xfrm>
        </p:spPr>
        <p:txBody>
          <a:bodyPr/>
          <a:lstStyle/>
          <a:p>
            <a:pPr marL="177800" indent="-177800" eaLnBrk="1" hangingPunct="1">
              <a:spcBef>
                <a:spcPct val="40000"/>
              </a:spcBef>
              <a:defRPr/>
            </a:pP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</a:rPr>
              <a:t>N   </a:t>
            </a: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ВГД = </a:t>
            </a: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18 - 26</a:t>
            </a: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</a:rPr>
              <a:t>mm</a:t>
            </a: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</a:rPr>
              <a:t> Hg</a:t>
            </a:r>
            <a:endParaRPr lang="ru-RU" sz="2000" b="1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40000"/>
              </a:spcBef>
              <a:defRPr/>
            </a:pPr>
            <a:r>
              <a:rPr lang="ru-RU" sz="2000" b="1" smtClean="0">
                <a:latin typeface="Times New Roman" pitchFamily="18" charset="0"/>
              </a:rPr>
              <a:t>(для  тонометра  Маклакова)</a:t>
            </a:r>
          </a:p>
          <a:p>
            <a:pPr marL="177800" indent="-177800" eaLnBrk="1" hangingPunct="1">
              <a:spcBef>
                <a:spcPct val="40000"/>
              </a:spcBef>
              <a:defRPr/>
            </a:pPr>
            <a:r>
              <a:rPr lang="ru-RU" sz="2000" b="1" smtClean="0">
                <a:latin typeface="Times New Roman" pitchFamily="18" charset="0"/>
              </a:rPr>
              <a:t>Исследование </a:t>
            </a:r>
            <a:r>
              <a:rPr lang="ru-RU" sz="2000" smtClean="0">
                <a:latin typeface="Times New Roman" pitchFamily="18" charset="0"/>
              </a:rPr>
              <a:t>– пальпаторно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ru-RU" sz="2000" smtClean="0">
                <a:latin typeface="Times New Roman" pitchFamily="18" charset="0"/>
                <a:cs typeface="Arial" charset="0"/>
              </a:rPr>
              <a:t>                        </a:t>
            </a:r>
            <a:r>
              <a:rPr lang="ru-RU" sz="2000" smtClean="0">
                <a:latin typeface="Times New Roman" pitchFamily="18" charset="0"/>
              </a:rPr>
              <a:t>– </a:t>
            </a:r>
            <a:r>
              <a:rPr lang="ru-RU" sz="2000" b="1" smtClean="0">
                <a:latin typeface="Times New Roman" pitchFamily="18" charset="0"/>
              </a:rPr>
              <a:t>тонометрия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ru-RU" sz="2000" smtClean="0">
                <a:latin typeface="Times New Roman" pitchFamily="18" charset="0"/>
              </a:rPr>
              <a:t>                     – тонография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ru-RU" sz="2000" smtClean="0">
                <a:latin typeface="Times New Roman" pitchFamily="18" charset="0"/>
              </a:rPr>
              <a:t>                  – эластотонометрия</a:t>
            </a:r>
          </a:p>
        </p:txBody>
      </p:sp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763" y="3644900"/>
            <a:ext cx="27352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797425"/>
            <a:ext cx="18002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644900"/>
            <a:ext cx="2735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6" name="Picture 16" descr="тонометрическая линей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33375"/>
            <a:ext cx="18018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4643438" y="1500188"/>
            <a:ext cx="0" cy="194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4643438" y="2428875"/>
            <a:ext cx="1944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857750" y="1428750"/>
            <a:ext cx="1785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</a:rPr>
              <a:t>сут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 колебания</a:t>
            </a:r>
            <a:endParaRPr lang="en-US" sz="2000" b="1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до 5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mm. Hg</a:t>
            </a:r>
            <a:endParaRPr lang="ru-RU" sz="2000" b="1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857750" y="2643188"/>
            <a:ext cx="1785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разность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OU</a:t>
            </a:r>
            <a:endParaRPr lang="ru-RU" sz="20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до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3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mm. Hg</a:t>
            </a:r>
            <a:endParaRPr lang="ru-RU" sz="2000" b="1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1962150" y="5229225"/>
            <a:ext cx="630238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1511300" y="4689475"/>
            <a:ext cx="449263" cy="4492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4" descr="http://www.glaukoma.info/diagnostika/tonometr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3609975"/>
            <a:ext cx="2714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72361 -0.58403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-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  <p:bldP spid="12" grpId="0" animBg="1"/>
      <p:bldP spid="14" grpId="0" animBg="1"/>
      <p:bldP spid="15" grpId="0"/>
      <p:bldP spid="16" grpId="0"/>
      <p:bldP spid="15376" grpId="0" animBg="1"/>
      <p:bldP spid="15379" grpId="0" animBg="1"/>
      <p:bldP spid="1537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16038" y="620713"/>
            <a:ext cx="6608762" cy="649287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Исследование  поля  зрения (стадии глаукомы)</a:t>
            </a:r>
          </a:p>
        </p:txBody>
      </p:sp>
      <p:pic>
        <p:nvPicPr>
          <p:cNvPr id="133123" name="Picture 3" descr="Поле зрения в 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134778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0" y="1347788"/>
            <a:ext cx="18208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Line 5"/>
          <p:cNvSpPr>
            <a:spLocks noChangeShapeType="1"/>
          </p:cNvSpPr>
          <p:nvPr/>
        </p:nvSpPr>
        <p:spPr bwMode="auto">
          <a:xfrm>
            <a:off x="4843463" y="2343150"/>
            <a:ext cx="35877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4198938" y="4333875"/>
            <a:ext cx="0" cy="863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3838575" y="4765675"/>
            <a:ext cx="863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3910013" y="4476750"/>
            <a:ext cx="576262" cy="5762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flipH="1">
            <a:off x="3910013" y="4476750"/>
            <a:ext cx="576262" cy="5762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0" name="Freeform 10"/>
          <p:cNvSpPr>
            <a:spLocks/>
          </p:cNvSpPr>
          <p:nvPr/>
        </p:nvSpPr>
        <p:spPr bwMode="auto">
          <a:xfrm>
            <a:off x="3910013" y="4405313"/>
            <a:ext cx="719137" cy="720725"/>
          </a:xfrm>
          <a:custGeom>
            <a:avLst/>
            <a:gdLst>
              <a:gd name="T0" fmla="*/ 2147483647 w 453"/>
              <a:gd name="T1" fmla="*/ 2147483647 h 454"/>
              <a:gd name="T2" fmla="*/ 0 w 453"/>
              <a:gd name="T3" fmla="*/ 2147483647 h 454"/>
              <a:gd name="T4" fmla="*/ 2147483647 w 453"/>
              <a:gd name="T5" fmla="*/ 2147483647 h 454"/>
              <a:gd name="T6" fmla="*/ 2147483647 w 453"/>
              <a:gd name="T7" fmla="*/ 2147483647 h 454"/>
              <a:gd name="T8" fmla="*/ 2147483647 w 453"/>
              <a:gd name="T9" fmla="*/ 2147483647 h 454"/>
              <a:gd name="T10" fmla="*/ 2147483647 w 453"/>
              <a:gd name="T11" fmla="*/ 2147483647 h 454"/>
              <a:gd name="T12" fmla="*/ 2147483647 w 453"/>
              <a:gd name="T13" fmla="*/ 2147483647 h 454"/>
              <a:gd name="T14" fmla="*/ 2147483647 w 453"/>
              <a:gd name="T15" fmla="*/ 0 h 454"/>
              <a:gd name="T16" fmla="*/ 2147483647 w 453"/>
              <a:gd name="T17" fmla="*/ 2147483647 h 4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3"/>
              <a:gd name="T28" fmla="*/ 0 h 454"/>
              <a:gd name="T29" fmla="*/ 453 w 453"/>
              <a:gd name="T30" fmla="*/ 454 h 4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3" h="454">
                <a:moveTo>
                  <a:pt x="45" y="91"/>
                </a:moveTo>
                <a:lnTo>
                  <a:pt x="0" y="227"/>
                </a:lnTo>
                <a:lnTo>
                  <a:pt x="45" y="363"/>
                </a:lnTo>
                <a:lnTo>
                  <a:pt x="181" y="454"/>
                </a:lnTo>
                <a:lnTo>
                  <a:pt x="362" y="408"/>
                </a:lnTo>
                <a:lnTo>
                  <a:pt x="453" y="227"/>
                </a:lnTo>
                <a:lnTo>
                  <a:pt x="317" y="45"/>
                </a:lnTo>
                <a:lnTo>
                  <a:pt x="181" y="0"/>
                </a:lnTo>
                <a:lnTo>
                  <a:pt x="45" y="9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2757488" y="4333875"/>
            <a:ext cx="1587" cy="863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 flipH="1">
            <a:off x="2254250" y="4765675"/>
            <a:ext cx="88741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 flipH="1">
            <a:off x="2470150" y="4476750"/>
            <a:ext cx="576263" cy="5762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4" name="Line 14"/>
          <p:cNvSpPr>
            <a:spLocks noChangeShapeType="1"/>
          </p:cNvSpPr>
          <p:nvPr/>
        </p:nvSpPr>
        <p:spPr bwMode="auto">
          <a:xfrm>
            <a:off x="2470150" y="4476750"/>
            <a:ext cx="576263" cy="5762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5" name="Freeform 15"/>
          <p:cNvSpPr>
            <a:spLocks/>
          </p:cNvSpPr>
          <p:nvPr/>
        </p:nvSpPr>
        <p:spPr bwMode="auto">
          <a:xfrm flipH="1">
            <a:off x="2327275" y="4405313"/>
            <a:ext cx="719138" cy="720725"/>
          </a:xfrm>
          <a:custGeom>
            <a:avLst/>
            <a:gdLst>
              <a:gd name="T0" fmla="*/ 2147483647 w 453"/>
              <a:gd name="T1" fmla="*/ 2147483647 h 454"/>
              <a:gd name="T2" fmla="*/ 0 w 453"/>
              <a:gd name="T3" fmla="*/ 2147483647 h 454"/>
              <a:gd name="T4" fmla="*/ 2147483647 w 453"/>
              <a:gd name="T5" fmla="*/ 2147483647 h 454"/>
              <a:gd name="T6" fmla="*/ 2147483647 w 453"/>
              <a:gd name="T7" fmla="*/ 2147483647 h 454"/>
              <a:gd name="T8" fmla="*/ 2147483647 w 453"/>
              <a:gd name="T9" fmla="*/ 2147483647 h 454"/>
              <a:gd name="T10" fmla="*/ 2147483647 w 453"/>
              <a:gd name="T11" fmla="*/ 2147483647 h 454"/>
              <a:gd name="T12" fmla="*/ 2147483647 w 453"/>
              <a:gd name="T13" fmla="*/ 2147483647 h 454"/>
              <a:gd name="T14" fmla="*/ 2147483647 w 453"/>
              <a:gd name="T15" fmla="*/ 0 h 454"/>
              <a:gd name="T16" fmla="*/ 2147483647 w 453"/>
              <a:gd name="T17" fmla="*/ 2147483647 h 4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3"/>
              <a:gd name="T28" fmla="*/ 0 h 454"/>
              <a:gd name="T29" fmla="*/ 453 w 453"/>
              <a:gd name="T30" fmla="*/ 454 h 4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3" h="454">
                <a:moveTo>
                  <a:pt x="45" y="91"/>
                </a:moveTo>
                <a:lnTo>
                  <a:pt x="0" y="227"/>
                </a:lnTo>
                <a:lnTo>
                  <a:pt x="45" y="363"/>
                </a:lnTo>
                <a:lnTo>
                  <a:pt x="181" y="454"/>
                </a:lnTo>
                <a:lnTo>
                  <a:pt x="362" y="408"/>
                </a:lnTo>
                <a:lnTo>
                  <a:pt x="453" y="227"/>
                </a:lnTo>
                <a:lnTo>
                  <a:pt x="317" y="45"/>
                </a:lnTo>
                <a:lnTo>
                  <a:pt x="181" y="0"/>
                </a:lnTo>
                <a:lnTo>
                  <a:pt x="45" y="9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6" name="WordArt 16"/>
          <p:cNvSpPr>
            <a:spLocks noChangeArrowheads="1" noChangeShapeType="1" noTextEdit="1"/>
          </p:cNvSpPr>
          <p:nvPr/>
        </p:nvSpPr>
        <p:spPr bwMode="auto">
          <a:xfrm>
            <a:off x="2109788" y="3829050"/>
            <a:ext cx="2663825" cy="150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OS                       OD</a:t>
            </a:r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Bookman Old Style"/>
            </a:endParaRPr>
          </a:p>
        </p:txBody>
      </p:sp>
      <p:sp>
        <p:nvSpPr>
          <p:cNvPr id="133137" name="WordArt 17"/>
          <p:cNvSpPr>
            <a:spLocks noChangeArrowheads="1" noChangeShapeType="1" noTextEdit="1"/>
          </p:cNvSpPr>
          <p:nvPr/>
        </p:nvSpPr>
        <p:spPr bwMode="auto">
          <a:xfrm>
            <a:off x="2614613" y="4116388"/>
            <a:ext cx="1728787" cy="150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55                       55</a:t>
            </a:r>
          </a:p>
        </p:txBody>
      </p:sp>
      <p:sp>
        <p:nvSpPr>
          <p:cNvPr id="133138" name="WordArt 18"/>
          <p:cNvSpPr>
            <a:spLocks noChangeArrowheads="1" noChangeShapeType="1" noTextEdit="1"/>
          </p:cNvSpPr>
          <p:nvPr/>
        </p:nvSpPr>
        <p:spPr bwMode="auto">
          <a:xfrm>
            <a:off x="2254250" y="4333875"/>
            <a:ext cx="2520950" cy="150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75          55      55           75</a:t>
            </a:r>
          </a:p>
        </p:txBody>
      </p:sp>
      <p:sp>
        <p:nvSpPr>
          <p:cNvPr id="133139" name="WordArt 19"/>
          <p:cNvSpPr>
            <a:spLocks noChangeArrowheads="1" noChangeShapeType="1" noTextEdit="1"/>
          </p:cNvSpPr>
          <p:nvPr/>
        </p:nvSpPr>
        <p:spPr bwMode="auto">
          <a:xfrm>
            <a:off x="2182813" y="5053013"/>
            <a:ext cx="2520950" cy="150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90          50      50           90</a:t>
            </a:r>
          </a:p>
        </p:txBody>
      </p:sp>
      <p:sp>
        <p:nvSpPr>
          <p:cNvPr id="133140" name="WordArt 20"/>
          <p:cNvSpPr>
            <a:spLocks noChangeArrowheads="1" noChangeShapeType="1" noTextEdit="1"/>
          </p:cNvSpPr>
          <p:nvPr/>
        </p:nvSpPr>
        <p:spPr bwMode="auto">
          <a:xfrm>
            <a:off x="2038350" y="4692650"/>
            <a:ext cx="2881313" cy="150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90                 60    60                 90</a:t>
            </a:r>
          </a:p>
        </p:txBody>
      </p:sp>
      <p:sp>
        <p:nvSpPr>
          <p:cNvPr id="133141" name="WordArt 21"/>
          <p:cNvSpPr>
            <a:spLocks noChangeArrowheads="1" noChangeShapeType="1" noTextEdit="1"/>
          </p:cNvSpPr>
          <p:nvPr/>
        </p:nvSpPr>
        <p:spPr bwMode="auto">
          <a:xfrm>
            <a:off x="2614613" y="5268913"/>
            <a:ext cx="1728787" cy="150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60                       60</a:t>
            </a:r>
          </a:p>
        </p:txBody>
      </p:sp>
      <p:sp>
        <p:nvSpPr>
          <p:cNvPr id="133142" name="Oval 22"/>
          <p:cNvSpPr>
            <a:spLocks noChangeArrowheads="1"/>
          </p:cNvSpPr>
          <p:nvPr/>
        </p:nvSpPr>
        <p:spPr bwMode="auto">
          <a:xfrm>
            <a:off x="3046413" y="4260850"/>
            <a:ext cx="288925" cy="28892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3117850" y="4621213"/>
            <a:ext cx="288925" cy="28892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2974975" y="4981575"/>
            <a:ext cx="288925" cy="28892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3622675" y="4260850"/>
            <a:ext cx="288925" cy="28892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3551238" y="4621213"/>
            <a:ext cx="288925" cy="28892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7" name="Oval 27"/>
          <p:cNvSpPr>
            <a:spLocks noChangeArrowheads="1"/>
          </p:cNvSpPr>
          <p:nvPr/>
        </p:nvSpPr>
        <p:spPr bwMode="auto">
          <a:xfrm>
            <a:off x="3551238" y="4981575"/>
            <a:ext cx="288925" cy="28892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8" name="Picture 28" descr="Периметр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013" y="1347788"/>
            <a:ext cx="20812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0" name="Rectangle 60"/>
          <p:cNvSpPr>
            <a:spLocks noChangeArrowheads="1"/>
          </p:cNvSpPr>
          <p:nvPr/>
        </p:nvSpPr>
        <p:spPr bwMode="auto">
          <a:xfrm>
            <a:off x="361950" y="5600700"/>
            <a:ext cx="59293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b="1" i="1">
                <a:solidFill>
                  <a:srgbClr val="FFFF00"/>
                </a:solidFill>
                <a:latin typeface="Arial" charset="0"/>
              </a:rPr>
              <a:t>сумма градусов по 8 меридианам не менее  </a:t>
            </a:r>
            <a:r>
              <a:rPr lang="ru-RU" sz="2400" b="1" i="1">
                <a:solidFill>
                  <a:srgbClr val="FFFF00"/>
                </a:solidFill>
                <a:latin typeface="Arial" charset="0"/>
              </a:rPr>
              <a:t>530</a:t>
            </a:r>
            <a:endParaRPr lang="ru-RU" b="1" i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0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3700" y="1377950"/>
            <a:ext cx="16732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7620000" y="3609975"/>
            <a:ext cx="46038" cy="25336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16200000" flipH="1">
            <a:off x="7535069" y="3625057"/>
            <a:ext cx="46037" cy="25336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rot="8127761">
            <a:off x="7635875" y="3211513"/>
            <a:ext cx="1588" cy="33845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rot="-8065783">
            <a:off x="7680325" y="3176588"/>
            <a:ext cx="0" cy="33845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7343775" y="4605338"/>
            <a:ext cx="576263" cy="576262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6684963" y="3932238"/>
            <a:ext cx="1873250" cy="1871662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7548563" y="52228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Bookman Old Style" pitchFamily="18" charset="0"/>
              </a:rPr>
              <a:t>15</a:t>
            </a:r>
            <a:r>
              <a:rPr lang="ru-RU" b="1">
                <a:solidFill>
                  <a:srgbClr val="FFFF00"/>
                </a:solidFill>
                <a:latin typeface="Bookman Old Style" pitchFamily="18" charset="0"/>
                <a:sym typeface="Symbol" pitchFamily="18" charset="2"/>
              </a:rPr>
              <a:t></a:t>
            </a:r>
            <a:r>
              <a:rPr lang="en-US" b="1">
                <a:solidFill>
                  <a:srgbClr val="FFFF00"/>
                </a:solidFill>
                <a:latin typeface="Bookman Old Style" pitchFamily="18" charset="0"/>
                <a:sym typeface="Symbol" pitchFamily="18" charset="2"/>
              </a:rPr>
              <a:t>                         </a:t>
            </a:r>
            <a:endParaRPr lang="ru-RU" b="1">
              <a:solidFill>
                <a:srgbClr val="FFFF00"/>
              </a:solidFill>
              <a:latin typeface="Bookman Old Style" pitchFamily="18" charset="0"/>
              <a:sym typeface="Symbol" pitchFamily="18" charset="2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6972300" y="3357563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I</a:t>
            </a:r>
            <a:endParaRPr lang="ru-RU" sz="2800">
              <a:solidFill>
                <a:srgbClr val="FFFF00"/>
              </a:solidFill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7188200" y="4005263"/>
            <a:ext cx="57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II</a:t>
            </a:r>
            <a:endParaRPr lang="ru-RU" sz="2800">
              <a:solidFill>
                <a:srgbClr val="FFFF00"/>
              </a:solidFill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7362825" y="462915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III</a:t>
            </a:r>
            <a:endParaRPr lang="ru-RU" sz="2800">
              <a:solidFill>
                <a:srgbClr val="FFFF00"/>
              </a:solidFill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7693025" y="5084763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7837488" y="57324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Bookman Old Style" pitchFamily="18" charset="0"/>
              </a:rPr>
              <a:t>15</a:t>
            </a:r>
            <a:r>
              <a:rPr lang="ru-RU" b="1">
                <a:solidFill>
                  <a:srgbClr val="FFFF00"/>
                </a:solidFill>
                <a:latin typeface="Bookman Old Style" pitchFamily="18" charset="0"/>
                <a:sym typeface="Symbol" pitchFamily="18" charset="2"/>
              </a:rPr>
              <a:t></a:t>
            </a:r>
            <a:r>
              <a:rPr lang="en-US" b="1">
                <a:solidFill>
                  <a:srgbClr val="FFFF00"/>
                </a:solidFill>
                <a:latin typeface="Bookman Old Style" pitchFamily="18" charset="0"/>
                <a:sym typeface="Symbol" pitchFamily="18" charset="2"/>
              </a:rPr>
              <a:t>                         </a:t>
            </a:r>
            <a:endParaRPr lang="ru-RU" b="1">
              <a:solidFill>
                <a:srgbClr val="FFFF00"/>
              </a:solidFill>
              <a:latin typeface="Bookman Old Style" pitchFamily="18" charset="0"/>
              <a:sym typeface="Symbol" pitchFamily="18" charset="2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 flipH="1" flipV="1">
            <a:off x="7978775" y="5589588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8124825" y="6092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Bookman Old Style" pitchFamily="18" charset="0"/>
              </a:rPr>
              <a:t>5</a:t>
            </a:r>
            <a:r>
              <a:rPr lang="ru-RU" b="1">
                <a:solidFill>
                  <a:srgbClr val="FFFF00"/>
                </a:solidFill>
                <a:latin typeface="Bookman Old Style" pitchFamily="18" charset="0"/>
                <a:sym typeface="Symbol" pitchFamily="18" charset="2"/>
              </a:rPr>
              <a:t></a:t>
            </a:r>
            <a:r>
              <a:rPr lang="en-US" b="1">
                <a:solidFill>
                  <a:srgbClr val="FFFF00"/>
                </a:solidFill>
                <a:latin typeface="Bookman Old Style" pitchFamily="18" charset="0"/>
                <a:sym typeface="Symbol" pitchFamily="18" charset="2"/>
              </a:rPr>
              <a:t>                         </a:t>
            </a:r>
            <a:endParaRPr lang="ru-RU" b="1">
              <a:solidFill>
                <a:srgbClr val="FFFF00"/>
              </a:solidFill>
              <a:latin typeface="Bookman Old Style" pitchFamily="18" charset="0"/>
              <a:sym typeface="Symbol" pitchFamily="18" charset="2"/>
            </a:endParaRPr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flipH="1" flipV="1">
            <a:off x="8123238" y="6021388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6" name="Picture 4" descr="http://ipmedical.com.ua/userfiles/image/Diagnostica/Perimeters/Periskan/periscan_big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2013" y="1347788"/>
            <a:ext cx="20812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5" grpId="0" animBg="1"/>
      <p:bldP spid="133126" grpId="0" animBg="1"/>
      <p:bldP spid="13312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4" grpId="0" animBg="1"/>
      <p:bldP spid="133135" grpId="0" animBg="1"/>
      <p:bldP spid="133136" grpId="0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8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3" grpId="0" animBg="1"/>
      <p:bldP spid="44" grpId="0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36" y="304800"/>
            <a:ext cx="8551140" cy="6553200"/>
          </a:xfrm>
        </p:spPr>
        <p:txBody>
          <a:bodyPr/>
          <a:lstStyle/>
          <a:p>
            <a:r>
              <a:rPr lang="ru-RU" sz="2800" dirty="0" smtClean="0"/>
              <a:t>        </a:t>
            </a:r>
            <a:r>
              <a:rPr lang="ru-RU" sz="2800" u="sng" dirty="0" smtClean="0"/>
              <a:t>Характеристика стадий глаукомы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I</a:t>
            </a:r>
            <a:r>
              <a:rPr lang="ru-RU" sz="2400" dirty="0" smtClean="0"/>
              <a:t> – Начальная стадия. </a:t>
            </a:r>
            <a:r>
              <a:rPr lang="ru-RU" sz="2400" dirty="0" err="1" smtClean="0"/>
              <a:t>Глаукоматозной</a:t>
            </a:r>
            <a:r>
              <a:rPr lang="ru-RU" sz="2400" dirty="0" smtClean="0"/>
              <a:t> экскавации ДЗН нет, изменения поля зрения (концентрическое сужение поля зрения до 5˚ с периферии). Увеличение размеров слепого пятна.</a:t>
            </a:r>
            <a:br>
              <a:rPr lang="ru-RU" sz="2400" dirty="0" smtClean="0"/>
            </a:br>
            <a:r>
              <a:rPr lang="en-US" sz="2400" dirty="0" smtClean="0"/>
              <a:t>II</a:t>
            </a:r>
            <a:r>
              <a:rPr lang="ru-RU" sz="2400" dirty="0" smtClean="0"/>
              <a:t> – Развитая стадия. Стойкое сужение поля зрения (более чем 10˚ с носовой стороны или до 15˚ с периферии). </a:t>
            </a:r>
            <a:r>
              <a:rPr lang="ru-RU" sz="2400" dirty="0" err="1" smtClean="0"/>
              <a:t>Глаукоматозная</a:t>
            </a:r>
            <a:r>
              <a:rPr lang="ru-RU" sz="2400" dirty="0" smtClean="0"/>
              <a:t> экскавация ДЗН.</a:t>
            </a:r>
            <a:br>
              <a:rPr lang="ru-RU" sz="2400" dirty="0" smtClean="0"/>
            </a:br>
            <a:r>
              <a:rPr lang="en-US" sz="2400" dirty="0" smtClean="0"/>
              <a:t>III – </a:t>
            </a:r>
            <a:r>
              <a:rPr lang="ru-RU" sz="2400" dirty="0" smtClean="0"/>
              <a:t>Далеко зашедшая стадия. Характерно сужение поля зрения (меньше 15˚ от точки фиксации), краевая экскавация ДЗН, серый ДЗН.</a:t>
            </a:r>
            <a:br>
              <a:rPr lang="ru-RU" sz="2400" dirty="0" smtClean="0"/>
            </a:br>
            <a:r>
              <a:rPr lang="en-US" sz="2400" dirty="0" smtClean="0"/>
              <a:t>IV – </a:t>
            </a:r>
            <a:r>
              <a:rPr lang="ru-RU" sz="2400" dirty="0" smtClean="0"/>
              <a:t>Терминальная стадия. Утрата предметного зрения (наличие </a:t>
            </a:r>
            <a:r>
              <a:rPr lang="ru-RU" sz="2400" dirty="0" err="1" smtClean="0"/>
              <a:t>светоощущения</a:t>
            </a:r>
            <a:r>
              <a:rPr lang="ru-RU" sz="2400" dirty="0" smtClean="0"/>
              <a:t>) или полной потери зрительной функции – слепоты (</a:t>
            </a:r>
            <a:r>
              <a:rPr lang="ru-RU" sz="2400" dirty="0" err="1" smtClean="0"/>
              <a:t>амавроз</a:t>
            </a:r>
            <a:r>
              <a:rPr lang="ru-RU" sz="2400" dirty="0" smtClean="0"/>
              <a:t>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90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7c646a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28" y="0"/>
            <a:ext cx="6120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1532" y="908664"/>
            <a:ext cx="8337571" cy="647700"/>
          </a:xfrm>
          <a:noFill/>
        </p:spPr>
        <p:txBody>
          <a:bodyPr anchor="b"/>
          <a:lstStyle/>
          <a:p>
            <a:pPr eaLnBrk="1" hangingPunct="1"/>
            <a:r>
              <a:rPr lang="ru-RU" sz="3200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Главная  причина  необратимой слепоты  во  всем  мире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1800216"/>
            <a:ext cx="7775575" cy="439261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      Глаукомой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во  всем  мире  страдают: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до 105 млн человек; 5,2 млн человек имеют слепоту на оба глаза, каждую минуту слепнет 1 больной, а каждые 10 минут – 1 ребенок.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В России глаукома  - основная причина инвалидности по зрению (28%).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На сегодняшний день в России более 850 000 больных глаукомой. </a:t>
            </a:r>
            <a:endParaRPr lang="ru-RU" sz="2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890713"/>
            <a:ext cx="2438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813" y="549275"/>
            <a:ext cx="4462462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Стадии  глаукомы</a:t>
            </a: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1404938" y="3700463"/>
            <a:ext cx="576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I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34169" name="Text Box 25"/>
          <p:cNvSpPr txBox="1">
            <a:spLocks noChangeArrowheads="1"/>
          </p:cNvSpPr>
          <p:nvPr/>
        </p:nvSpPr>
        <p:spPr bwMode="auto">
          <a:xfrm>
            <a:off x="1585913" y="1257300"/>
            <a:ext cx="5900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Экскавация  ДЗН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=&gt; 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атрофия ДЗН</a:t>
            </a:r>
          </a:p>
        </p:txBody>
      </p:sp>
      <p:pic>
        <p:nvPicPr>
          <p:cNvPr id="15365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5413" y="1890713"/>
            <a:ext cx="24431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4938" y="4243388"/>
            <a:ext cx="24558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5413" y="4243388"/>
            <a:ext cx="24431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1404938" y="605313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III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5205413" y="605313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IV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5205413" y="3700463"/>
            <a:ext cx="576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II</a:t>
            </a:r>
            <a:endParaRPr lang="ru-RU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63" grpId="0"/>
      <p:bldP spid="134169" grpId="0"/>
      <p:bldP spid="134166" grpId="0"/>
      <p:bldP spid="134167" grpId="0"/>
      <p:bldP spid="1341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472" y="620713"/>
            <a:ext cx="7741032" cy="100804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</a:rPr>
              <a:t>Гониоскопия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(формы глаукомы)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4365625"/>
            <a:ext cx="8191500" cy="18542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 smtClean="0">
                <a:latin typeface="Times New Roman" pitchFamily="18" charset="0"/>
              </a:rPr>
              <a:t>Затруднение  оттока  через </a:t>
            </a:r>
            <a:r>
              <a:rPr lang="ru-RU" sz="2800" dirty="0" err="1" smtClean="0">
                <a:latin typeface="Times New Roman" pitchFamily="18" charset="0"/>
              </a:rPr>
              <a:t>трабекулярную</a:t>
            </a:r>
            <a:r>
              <a:rPr lang="ru-RU" sz="2800" dirty="0" smtClean="0">
                <a:latin typeface="Times New Roman" pitchFamily="18" charset="0"/>
              </a:rPr>
              <a:t>  сеть  в  результате дистрофических  процессов (о/</a:t>
            </a:r>
            <a:r>
              <a:rPr lang="ru-RU" sz="2800" dirty="0" err="1" smtClean="0">
                <a:latin typeface="Times New Roman" pitchFamily="18" charset="0"/>
              </a:rPr>
              <a:t>уг</a:t>
            </a:r>
            <a:r>
              <a:rPr lang="ru-RU" sz="2800" dirty="0" smtClean="0">
                <a:latin typeface="Times New Roman" pitchFamily="18" charset="0"/>
              </a:rPr>
              <a:t>)</a:t>
            </a:r>
          </a:p>
          <a:p>
            <a:pPr marL="609600" indent="-609600"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 smtClean="0">
                <a:latin typeface="Times New Roman" pitchFamily="18" charset="0"/>
              </a:rPr>
              <a:t>Блокада  УПК  корнем  радужки (</a:t>
            </a:r>
            <a:r>
              <a:rPr lang="ru-RU" sz="2800" dirty="0" err="1" smtClean="0">
                <a:latin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</a:rPr>
              <a:t>/</a:t>
            </a:r>
            <a:r>
              <a:rPr lang="ru-RU" sz="2800" dirty="0" err="1" smtClean="0">
                <a:latin typeface="Times New Roman" pitchFamily="18" charset="0"/>
              </a:rPr>
              <a:t>уг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вторичн</a:t>
            </a:r>
            <a:r>
              <a:rPr lang="ru-RU" sz="2800" dirty="0" smtClean="0">
                <a:latin typeface="Times New Roman" pitchFamily="18" charset="0"/>
              </a:rPr>
              <a:t>.)</a:t>
            </a:r>
          </a:p>
          <a:p>
            <a:pPr marL="609600" indent="-609600"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 smtClean="0">
                <a:latin typeface="Times New Roman" pitchFamily="18" charset="0"/>
              </a:rPr>
              <a:t>Блокада  УПК  </a:t>
            </a:r>
            <a:r>
              <a:rPr lang="ru-RU" sz="2800" dirty="0" err="1" smtClean="0">
                <a:latin typeface="Times New Roman" pitchFamily="18" charset="0"/>
              </a:rPr>
              <a:t>мезодермальной</a:t>
            </a:r>
            <a:r>
              <a:rPr lang="ru-RU" sz="2800" dirty="0" smtClean="0">
                <a:latin typeface="Times New Roman" pitchFamily="18" charset="0"/>
              </a:rPr>
              <a:t>  тканью (</a:t>
            </a:r>
            <a:r>
              <a:rPr lang="ru-RU" sz="2800" dirty="0" err="1" smtClean="0">
                <a:latin typeface="Times New Roman" pitchFamily="18" charset="0"/>
              </a:rPr>
              <a:t>вр</a:t>
            </a:r>
            <a:r>
              <a:rPr lang="ru-RU" sz="2800" dirty="0" smtClean="0">
                <a:latin typeface="Times New Roman" pitchFamily="18" charset="0"/>
              </a:rPr>
              <a:t>.)</a:t>
            </a: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989138"/>
            <a:ext cx="3960812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5413" y="1981200"/>
            <a:ext cx="36353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436" y="1358725"/>
            <a:ext cx="8802564" cy="5220695"/>
          </a:xfrm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tabLst>
                <a:tab pos="723900" algn="l"/>
              </a:tabLst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1. 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ср-</a:t>
            </a:r>
            <a:r>
              <a:rPr lang="ru-RU" sz="2400" u="sng" dirty="0" err="1" smtClean="0">
                <a:solidFill>
                  <a:srgbClr val="FFFF00"/>
                </a:solidFill>
                <a:latin typeface="Times New Roman" pitchFamily="18" charset="0"/>
              </a:rPr>
              <a:t>ва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,  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улучшающие  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отток </a:t>
            </a:r>
            <a:endParaRPr lang="ru-RU" sz="24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  <a:tabLst>
                <a:tab pos="723900" algn="l"/>
              </a:tabLst>
              <a:defRPr/>
            </a:pP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Миотики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– открывают  УПК,  растягивают  трабекулы</a:t>
            </a: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tabLst>
                <a:tab pos="723900" algn="l"/>
              </a:tabLst>
              <a:defRPr/>
            </a:pPr>
            <a:r>
              <a:rPr lang="ru-RU" sz="2400" dirty="0" smtClean="0">
                <a:latin typeface="Times New Roman" pitchFamily="18" charset="0"/>
              </a:rPr>
              <a:t>                  а) </a:t>
            </a:r>
            <a:r>
              <a:rPr lang="ru-RU" sz="2400" dirty="0" err="1" smtClean="0">
                <a:latin typeface="Times New Roman" pitchFamily="18" charset="0"/>
              </a:rPr>
              <a:t>Холиномиметики</a:t>
            </a:r>
            <a:r>
              <a:rPr lang="ru-RU" sz="2400" dirty="0" smtClean="0">
                <a:latin typeface="Times New Roman" pitchFamily="18" charset="0"/>
              </a:rPr>
              <a:t>  (Пилокарпин 1%  - 6% до 4 р</a:t>
            </a:r>
            <a:r>
              <a:rPr lang="en-US" sz="2400" dirty="0" smtClean="0">
                <a:latin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</a:rPr>
              <a:t>день)</a:t>
            </a: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tabLst>
                <a:tab pos="723900" algn="l"/>
              </a:tabLst>
              <a:defRPr/>
            </a:pPr>
            <a:r>
              <a:rPr lang="ru-RU" sz="2400" dirty="0" smtClean="0">
                <a:latin typeface="Times New Roman" pitchFamily="18" charset="0"/>
              </a:rPr>
              <a:t>                  б) Антихолинэстеразные  (</a:t>
            </a:r>
            <a:r>
              <a:rPr lang="ru-RU" sz="2400" dirty="0" err="1" smtClean="0">
                <a:latin typeface="Times New Roman" pitchFamily="18" charset="0"/>
              </a:rPr>
              <a:t>Фосфакол</a:t>
            </a:r>
            <a:r>
              <a:rPr lang="ru-RU" sz="2400" dirty="0" smtClean="0">
                <a:latin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</a:rPr>
              <a:t>Армин</a:t>
            </a:r>
            <a:r>
              <a:rPr lang="ru-RU" sz="2400" dirty="0" smtClean="0">
                <a:latin typeface="Times New Roman" pitchFamily="18" charset="0"/>
              </a:rPr>
              <a:t>)</a:t>
            </a: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  <a:tabLst>
                <a:tab pos="723900" algn="l"/>
              </a:tabLst>
              <a:defRPr/>
            </a:pP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Простогландины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</a:rPr>
              <a:t>улучшают  </a:t>
            </a:r>
            <a:r>
              <a:rPr lang="ru-RU" sz="2400" dirty="0" err="1" smtClean="0">
                <a:latin typeface="Times New Roman" pitchFamily="18" charset="0"/>
              </a:rPr>
              <a:t>увеальный</a:t>
            </a:r>
            <a:r>
              <a:rPr lang="ru-RU" sz="2400" dirty="0" smtClean="0">
                <a:latin typeface="Times New Roman" pitchFamily="18" charset="0"/>
              </a:rPr>
              <a:t>  отток  (</a:t>
            </a:r>
            <a:r>
              <a:rPr lang="ru-RU" sz="2400" dirty="0" err="1" smtClean="0">
                <a:latin typeface="Times New Roman" pitchFamily="18" charset="0"/>
              </a:rPr>
              <a:t>Траватан</a:t>
            </a:r>
            <a:r>
              <a:rPr lang="ru-RU" sz="2400" dirty="0" smtClean="0">
                <a:latin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</a:rPr>
              <a:t>Латанопрост</a:t>
            </a:r>
            <a:r>
              <a:rPr lang="ru-RU" sz="2400" dirty="0" smtClean="0">
                <a:latin typeface="Times New Roman" pitchFamily="18" charset="0"/>
              </a:rPr>
              <a:t>)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tabLst>
                <a:tab pos="723900" algn="l"/>
              </a:tabLst>
              <a:defRPr/>
            </a:pPr>
            <a:endParaRPr lang="ru-RU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tabLst>
                <a:tab pos="723900" algn="l"/>
              </a:tabLst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2. 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ср-</a:t>
            </a:r>
            <a:r>
              <a:rPr lang="ru-RU" sz="2400" u="sng" dirty="0" err="1" smtClean="0">
                <a:solidFill>
                  <a:srgbClr val="FFFF00"/>
                </a:solidFill>
                <a:latin typeface="Times New Roman" pitchFamily="18" charset="0"/>
              </a:rPr>
              <a:t>ва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,  уменьшающие  продукцию ВГЖ</a:t>
            </a: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  <a:tabLst>
                <a:tab pos="723900" algn="l"/>
              </a:tabLst>
              <a:defRPr/>
            </a:pPr>
            <a:r>
              <a:rPr lang="el-GR" sz="2400" dirty="0" smtClean="0">
                <a:solidFill>
                  <a:srgbClr val="FFFF00"/>
                </a:solidFill>
                <a:latin typeface="Times New Roman" pitchFamily="18" charset="0"/>
              </a:rPr>
              <a:t>β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адреноблокаторы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</a:rPr>
              <a:t>Тимолол</a:t>
            </a:r>
            <a:r>
              <a:rPr lang="ru-RU" sz="2400" dirty="0" smtClean="0">
                <a:latin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</a:rPr>
              <a:t>Атенолол</a:t>
            </a:r>
            <a:r>
              <a:rPr lang="ru-RU" sz="2400" dirty="0" smtClean="0">
                <a:latin typeface="Times New Roman" pitchFamily="18" charset="0"/>
              </a:rPr>
              <a:t> 0,5% 2р</a:t>
            </a:r>
            <a:r>
              <a:rPr lang="en-US" sz="2400" dirty="0" smtClean="0">
                <a:latin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</a:rPr>
              <a:t>день)</a:t>
            </a: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  <a:tabLst>
                <a:tab pos="723900" algn="l"/>
              </a:tabLst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ингибиторы 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карбангидразы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</a:rPr>
              <a:t>Диакарб</a:t>
            </a:r>
            <a:r>
              <a:rPr lang="en-US" sz="2400" dirty="0" smtClean="0">
                <a:latin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</a:rPr>
              <a:t>Ацетазоламид</a:t>
            </a:r>
            <a:r>
              <a:rPr lang="en-US" sz="2400" dirty="0" smtClean="0">
                <a:latin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</a:rPr>
              <a:t>;</a:t>
            </a: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tabLst>
                <a:tab pos="723900" algn="l"/>
              </a:tabLst>
              <a:defRPr/>
            </a:pPr>
            <a:r>
              <a:rPr lang="ru-RU" sz="2400" dirty="0" smtClean="0">
                <a:effectLst/>
                <a:latin typeface="Times New Roman" pitchFamily="18" charset="0"/>
              </a:rPr>
              <a:t>   </a:t>
            </a:r>
            <a:r>
              <a:rPr lang="ru-RU" sz="2400" dirty="0" err="1" smtClean="0">
                <a:effectLst/>
                <a:latin typeface="Times New Roman" pitchFamily="18" charset="0"/>
              </a:rPr>
              <a:t>Трусопт</a:t>
            </a:r>
            <a:r>
              <a:rPr lang="ru-RU" sz="2400" dirty="0" smtClean="0">
                <a:effectLst/>
                <a:latin typeface="Times New Roman" pitchFamily="18" charset="0"/>
              </a:rPr>
              <a:t> 2% (</a:t>
            </a:r>
            <a:r>
              <a:rPr lang="en-US" sz="2400" dirty="0" smtClean="0">
                <a:effectLst/>
                <a:latin typeface="Times New Roman" pitchFamily="18" charset="0"/>
              </a:rPr>
              <a:t>Д</a:t>
            </a:r>
            <a:r>
              <a:rPr lang="ru-RU" sz="2400" dirty="0" err="1" smtClean="0">
                <a:effectLst/>
                <a:latin typeface="Times New Roman" pitchFamily="18" charset="0"/>
              </a:rPr>
              <a:t>орзоламид</a:t>
            </a:r>
            <a:r>
              <a:rPr lang="ru-RU" sz="2400" dirty="0" smtClean="0">
                <a:effectLst/>
                <a:latin typeface="Times New Roman" pitchFamily="18" charset="0"/>
              </a:rPr>
              <a:t>); </a:t>
            </a:r>
            <a:r>
              <a:rPr lang="ru-RU" sz="2400" dirty="0" err="1" smtClean="0">
                <a:effectLst/>
                <a:latin typeface="Times New Roman" pitchFamily="18" charset="0"/>
              </a:rPr>
              <a:t>Азопт</a:t>
            </a:r>
            <a:r>
              <a:rPr lang="ru-RU" sz="2400" dirty="0" smtClean="0">
                <a:effectLst/>
                <a:latin typeface="Times New Roman" pitchFamily="18" charset="0"/>
              </a:rPr>
              <a:t> 1% (</a:t>
            </a:r>
            <a:r>
              <a:rPr lang="ru-RU" sz="2400" dirty="0" err="1" smtClean="0">
                <a:effectLst/>
                <a:latin typeface="Times New Roman" pitchFamily="18" charset="0"/>
              </a:rPr>
              <a:t>Бринзоламид</a:t>
            </a:r>
            <a:r>
              <a:rPr lang="ru-RU" sz="2400" dirty="0" smtClean="0">
                <a:effectLst/>
                <a:latin typeface="Times New Roman" pitchFamily="18" charset="0"/>
              </a:rPr>
              <a:t>)</a:t>
            </a: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tabLst>
                <a:tab pos="723900" algn="l"/>
              </a:tabLst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tabLst>
                <a:tab pos="723900" algn="l"/>
              </a:tabLst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3.  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диуретики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- Фуросемид (Лазикс), Гипотиазид, </a:t>
            </a:r>
            <a:r>
              <a:rPr lang="ru-RU" sz="2400" dirty="0" err="1" smtClean="0">
                <a:latin typeface="Times New Roman" pitchFamily="18" charset="0"/>
              </a:rPr>
              <a:t>Маннитол</a:t>
            </a:r>
            <a:endParaRPr lang="ru-RU" sz="2100" dirty="0" smtClean="0">
              <a:latin typeface="Times New Roman" pitchFamily="18" charset="0"/>
            </a:endParaRPr>
          </a:p>
          <a:p>
            <a:pPr marL="171450" indent="-171450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tabLst>
                <a:tab pos="723900" algn="l"/>
              </a:tabLst>
              <a:defRPr/>
            </a:pPr>
            <a:endParaRPr lang="ru-RU" sz="2100" b="1" dirty="0" smtClean="0">
              <a:latin typeface="Times New Roman" pitchFamily="18" charset="0"/>
            </a:endParaRP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1524000" y="381000"/>
            <a:ext cx="6096000" cy="97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Консервативное  лечение  первичной  глаукомы</a:t>
            </a:r>
            <a:endParaRPr lang="ru-RU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09575" y="1844675"/>
            <a:ext cx="83248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Arial" charset="0"/>
            </a:endParaRPr>
          </a:p>
          <a:p>
            <a:endParaRPr lang="ru-RU">
              <a:latin typeface="Times New Roman" pitchFamily="18" charset="0"/>
              <a:cs typeface="Arial" charset="0"/>
            </a:endParaRPr>
          </a:p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Причины несерьезного отношения к лечению</a:t>
            </a:r>
          </a:p>
          <a:p>
            <a:r>
              <a:rPr lang="ru-RU" b="1"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 кажущееся отсутствие жалоб (о/уг и з/уг вне приступа)</a:t>
            </a:r>
          </a:p>
          <a:p>
            <a:endParaRPr lang="ru-RU" sz="24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 непонимание цели регулярного лечения</a:t>
            </a:r>
          </a:p>
          <a:p>
            <a:endParaRPr lang="ru-RU" sz="24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 побочные эффекты препаратов (гиперемия, зуд, рост ресниц)</a:t>
            </a:r>
          </a:p>
          <a:p>
            <a:endParaRPr lang="ru-RU" sz="24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 технические проблемы закапывания</a:t>
            </a:r>
          </a:p>
          <a:p>
            <a:endParaRPr lang="ru-R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549275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Arial" charset="0"/>
            </a:endParaRPr>
          </a:p>
          <a:p>
            <a:endParaRPr lang="ru-RU">
              <a:latin typeface="Times New Roman" pitchFamily="18" charset="0"/>
              <a:cs typeface="Arial" charset="0"/>
            </a:endParaRP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600" b="1">
                <a:solidFill>
                  <a:srgbClr val="FFFF00"/>
                </a:solidFill>
                <a:latin typeface="Times New Roman" pitchFamily="18" charset="0"/>
              </a:rPr>
              <a:t>Только 34% пациентов соблюдают режим инстилляций</a:t>
            </a:r>
            <a:endParaRPr lang="ru-RU" sz="2600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endParaRPr lang="ru-RU" sz="2600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241425" y="1293813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Местные</a:t>
            </a:r>
            <a:endParaRPr lang="ru-RU" sz="3200"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Раздражение, жжение, слезотечение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Миоз (зрачковый блок)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Гемералопия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Спазм аккомодации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Головная боль и боль в надбровной области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Увеличение проницаемости сосудов</a:t>
            </a:r>
          </a:p>
          <a:p>
            <a:pPr eaLnBrk="0" hangingPunct="0">
              <a:spcBef>
                <a:spcPct val="20000"/>
              </a:spcBef>
            </a:pPr>
            <a:endParaRPr lang="ru-RU" sz="2400" b="1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Общие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Спастические боли в  кишечнике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Диарея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Бронхоспазм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04800" y="188913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300">
                <a:solidFill>
                  <a:srgbClr val="FFFF00"/>
                </a:solidFill>
                <a:latin typeface="Times New Roman" pitchFamily="18" charset="0"/>
              </a:rPr>
              <a:t>Побочные действия холиномиметиков</a:t>
            </a:r>
            <a:endParaRPr lang="ru-RU" sz="33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72" y="304800"/>
            <a:ext cx="7999128" cy="6364632"/>
          </a:xfrm>
        </p:spPr>
        <p:txBody>
          <a:bodyPr/>
          <a:lstStyle/>
          <a:p>
            <a:r>
              <a:rPr lang="ru-RU" sz="2400" dirty="0" smtClean="0"/>
              <a:t>               Хирургическое лечение глаукомы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Показания к операции:</a:t>
            </a:r>
            <a:br>
              <a:rPr lang="ru-RU" sz="2400" dirty="0" smtClean="0"/>
            </a:br>
            <a:r>
              <a:rPr lang="ru-RU" sz="2400" dirty="0" smtClean="0"/>
              <a:t>- при недостаточной эффективности медикаментозной терапии</a:t>
            </a:r>
            <a:br>
              <a:rPr lang="ru-RU" sz="2400" dirty="0" smtClean="0"/>
            </a:br>
            <a:r>
              <a:rPr lang="ru-RU" sz="2400" dirty="0" smtClean="0"/>
              <a:t>- в начальной стадии заболевания, когда нет вторичных изменений в УПК и дренажной системе глаза. </a:t>
            </a:r>
            <a:br>
              <a:rPr lang="ru-RU" sz="2400" dirty="0" smtClean="0"/>
            </a:br>
            <a:r>
              <a:rPr lang="ru-RU" sz="2400" dirty="0" smtClean="0"/>
              <a:t>Выбор оперативного лечения осуществляется после диагностики уровня нарушения ретенции внутриглазной жидкости.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При </a:t>
            </a:r>
            <a:r>
              <a:rPr lang="ru-RU" sz="2400" dirty="0" err="1" smtClean="0"/>
              <a:t>трабекулярной</a:t>
            </a:r>
            <a:r>
              <a:rPr lang="ru-RU" sz="2400" dirty="0" smtClean="0"/>
              <a:t> гипертензии – </a:t>
            </a:r>
            <a:r>
              <a:rPr lang="ru-RU" sz="2400" dirty="0" err="1" smtClean="0"/>
              <a:t>трабекулотомия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При </a:t>
            </a:r>
            <a:r>
              <a:rPr lang="ru-RU" sz="2400" dirty="0" err="1" smtClean="0"/>
              <a:t>интрасклеральной</a:t>
            </a:r>
            <a:r>
              <a:rPr lang="ru-RU" sz="2400" dirty="0" smtClean="0"/>
              <a:t> гипертензии – </a:t>
            </a:r>
            <a:r>
              <a:rPr lang="ru-RU" sz="2400" dirty="0" err="1" smtClean="0"/>
              <a:t>синусотомия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При их сочетании – </a:t>
            </a:r>
            <a:r>
              <a:rPr lang="ru-RU" sz="2400" dirty="0" err="1" smtClean="0"/>
              <a:t>синустрабекулэктомия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41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28" y="2262192"/>
            <a:ext cx="7962944" cy="3971936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– улучшающие  отток 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1.  лазерная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</a:rPr>
              <a:t>гониопунктура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   2. 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</a:rPr>
              <a:t>фистулизирующие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  операции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   (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глубокая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</a:rPr>
              <a:t>субсклеральная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</a:rPr>
              <a:t>склерэктомия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b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    с базальной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</a:rPr>
              <a:t>иридэктомией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b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– уменьшающие  продукцию 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</a:rPr>
              <a:t>криопексия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 цилиарного тела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– энуклеация 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</a:rPr>
              <a:t>IVc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болящая глаукома)</a:t>
            </a:r>
          </a:p>
        </p:txBody>
      </p:sp>
      <p:sp>
        <p:nvSpPr>
          <p:cNvPr id="131086" name="Rectangle 14"/>
          <p:cNvSpPr>
            <a:spLocks noChangeArrowheads="1"/>
          </p:cNvSpPr>
          <p:nvPr/>
        </p:nvSpPr>
        <p:spPr bwMode="auto">
          <a:xfrm>
            <a:off x="1905000" y="381000"/>
            <a:ext cx="533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Оперативное  лечение  первичной  глаукомы</a:t>
            </a:r>
            <a:endParaRPr lang="ru-RU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549275"/>
            <a:ext cx="71628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Дифференциальная  диагностика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4176712" cy="5851525"/>
          </a:xfrm>
        </p:spPr>
        <p:txBody>
          <a:bodyPr/>
          <a:lstStyle/>
          <a:p>
            <a:pPr marL="171450" indent="-171450" eaLnBrk="1" hangingPunct="1"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71450" indent="-171450" eaLnBrk="1" hangingPunct="1"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71450" indent="-171450" eaLnBrk="1" hangingPunct="1"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71450" indent="-171450" eaLnBrk="1" hangingPunct="1"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71450" indent="-171450" eaLnBrk="1" hangingPunct="1"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71450" indent="-171450" eaLnBrk="1" hangingPunct="1"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71450" indent="-171450" eaLnBrk="1" hangingPunct="1"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3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smtClean="0">
                <a:latin typeface="Times New Roman" pitchFamily="18" charset="0"/>
              </a:rPr>
              <a:t>Жалобы на радужные круги при     </a:t>
            </a:r>
          </a:p>
          <a:p>
            <a:pPr marL="171450" indent="-171450"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     взгляде на свет, снижение </a:t>
            </a:r>
            <a:r>
              <a:rPr lang="en-US" sz="1800" b="1" dirty="0" err="1" smtClean="0">
                <a:latin typeface="Times New Roman" pitchFamily="18" charset="0"/>
              </a:rPr>
              <a:t>vis</a:t>
            </a:r>
            <a:endParaRPr lang="ru-RU" sz="1800" b="1" dirty="0" smtClean="0">
              <a:latin typeface="Times New Roman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smtClean="0">
                <a:latin typeface="Times New Roman" pitchFamily="18" charset="0"/>
              </a:rPr>
              <a:t>Роговица шероховатая, мутная</a:t>
            </a:r>
          </a:p>
          <a:p>
            <a:pPr marL="171450" indent="-171450" eaLnBrk="1" hangingPunct="1">
              <a:spcBef>
                <a:spcPct val="0"/>
              </a:spcBef>
              <a:buClr>
                <a:srgbClr val="FFFF00"/>
              </a:buClr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     (отек эндотелия и стромы)</a:t>
            </a:r>
          </a:p>
          <a:p>
            <a:pPr marL="171450" indent="-1714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err="1" smtClean="0">
                <a:latin typeface="Times New Roman" pitchFamily="18" charset="0"/>
              </a:rPr>
              <a:t>Иррадиирующие</a:t>
            </a:r>
            <a:r>
              <a:rPr lang="ru-RU" sz="1800" b="1" dirty="0" smtClean="0">
                <a:latin typeface="Times New Roman" pitchFamily="18" charset="0"/>
              </a:rPr>
              <a:t> боли в ½ головы</a:t>
            </a:r>
          </a:p>
          <a:p>
            <a:pPr marL="171450" indent="-1714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smtClean="0">
                <a:latin typeface="Times New Roman" pitchFamily="18" charset="0"/>
              </a:rPr>
              <a:t>Застойная инъекция</a:t>
            </a:r>
          </a:p>
          <a:p>
            <a:pPr marL="171450" indent="-1714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err="1" smtClean="0">
                <a:latin typeface="Times New Roman" pitchFamily="18" charset="0"/>
              </a:rPr>
              <a:t>п</a:t>
            </a:r>
            <a:r>
              <a:rPr lang="ru-RU" sz="1800" b="1" dirty="0" smtClean="0">
                <a:latin typeface="Times New Roman" pitchFamily="18" charset="0"/>
              </a:rPr>
              <a:t>/камера мелкая или отсутствует</a:t>
            </a:r>
          </a:p>
          <a:p>
            <a:pPr marL="171450" indent="-1714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err="1" smtClean="0">
                <a:latin typeface="Times New Roman" pitchFamily="18" charset="0"/>
              </a:rPr>
              <a:t>Мидриаз</a:t>
            </a:r>
            <a:endParaRPr lang="ru-RU" sz="1800" b="1" dirty="0" smtClean="0">
              <a:latin typeface="Times New Roman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smtClean="0">
                <a:latin typeface="Times New Roman" pitchFamily="18" charset="0"/>
              </a:rPr>
              <a:t>Гипертензия (до 60 </a:t>
            </a:r>
            <a:r>
              <a:rPr lang="en-US" sz="1800" b="1" dirty="0" err="1" smtClean="0">
                <a:latin typeface="Times New Roman" pitchFamily="18" charset="0"/>
              </a:rPr>
              <a:t>mm.Hg</a:t>
            </a:r>
            <a:r>
              <a:rPr lang="en-US" sz="1800" b="1" dirty="0" smtClean="0">
                <a:latin typeface="Times New Roman" pitchFamily="18" charset="0"/>
              </a:rPr>
              <a:t>.)</a:t>
            </a:r>
          </a:p>
          <a:p>
            <a:pPr marL="171450" indent="-1714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smtClean="0">
                <a:latin typeface="Times New Roman" pitchFamily="18" charset="0"/>
              </a:rPr>
              <a:t>Отек ДЗН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268413"/>
            <a:ext cx="4356100" cy="5400675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FF00"/>
              </a:buClr>
              <a:buFontTx/>
              <a:buNone/>
              <a:defRPr/>
            </a:pPr>
            <a:endParaRPr lang="ru-RU" sz="18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smtClean="0">
                <a:latin typeface="Times New Roman" pitchFamily="18" charset="0"/>
              </a:rPr>
              <a:t>Радужных кругов нет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smtClean="0">
                <a:latin typeface="Times New Roman" pitchFamily="18" charset="0"/>
              </a:rPr>
              <a:t>Роговица прозрачная,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        (на эндотелии преципитаты)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smtClean="0">
                <a:latin typeface="Times New Roman" pitchFamily="18" charset="0"/>
              </a:rPr>
              <a:t>Преобладают боли в глазу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smtClean="0">
                <a:latin typeface="Times New Roman" pitchFamily="18" charset="0"/>
              </a:rPr>
              <a:t>Смешанная инъекция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err="1" smtClean="0">
                <a:latin typeface="Times New Roman" pitchFamily="18" charset="0"/>
              </a:rPr>
              <a:t>п</a:t>
            </a:r>
            <a:r>
              <a:rPr lang="ru-RU" sz="1800" b="1" dirty="0" smtClean="0">
                <a:latin typeface="Times New Roman" pitchFamily="18" charset="0"/>
              </a:rPr>
              <a:t>/камера средняя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err="1" smtClean="0">
                <a:latin typeface="Times New Roman" pitchFamily="18" charset="0"/>
              </a:rPr>
              <a:t>Миоз</a:t>
            </a:r>
            <a:r>
              <a:rPr lang="ru-RU" sz="1800" b="1" dirty="0" smtClean="0">
                <a:latin typeface="Times New Roman" pitchFamily="18" charset="0"/>
              </a:rPr>
              <a:t> (из-за отека радужки)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1800" b="1" dirty="0" err="1" smtClean="0">
                <a:latin typeface="Times New Roman" pitchFamily="18" charset="0"/>
              </a:rPr>
              <a:t>Офтальмотонус</a:t>
            </a:r>
            <a:r>
              <a:rPr lang="ru-RU" sz="1800" b="1" dirty="0" smtClean="0">
                <a:latin typeface="Times New Roman" pitchFamily="18" charset="0"/>
              </a:rPr>
              <a:t> понижен или </a:t>
            </a:r>
            <a:r>
              <a:rPr lang="en-US" sz="1800" b="1" dirty="0" smtClean="0">
                <a:latin typeface="Times New Roman" pitchFamily="18" charset="0"/>
              </a:rPr>
              <a:t>N</a:t>
            </a:r>
            <a:endParaRPr lang="ru-RU" sz="1800" b="1" dirty="0" smtClean="0">
              <a:latin typeface="Times New Roman" pitchFamily="18" charset="0"/>
            </a:endParaRPr>
          </a:p>
        </p:txBody>
      </p:sp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425" y="1628775"/>
            <a:ext cx="30607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1644650"/>
            <a:ext cx="30607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1413" y="395288"/>
            <a:ext cx="68595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Острый  приступ </a:t>
            </a:r>
            <a:r>
              <a:rPr lang="ru-RU" sz="40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закрытоугольной</a:t>
            </a:r>
            <a:r>
              <a:rPr lang="ru-RU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 глаукомы</a:t>
            </a:r>
            <a:endParaRPr lang="ru-RU" sz="4000" b="1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1357313" y="1166813"/>
            <a:ext cx="32146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</a:rPr>
              <a:t>ПРИСТУП   ГЛАУКОМЫ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5386388" y="1166813"/>
            <a:ext cx="3257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</a:rPr>
              <a:t>ОСТРЫЙ   ИРИДОЦИКЛИТ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6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6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6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6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6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6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6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61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61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61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6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6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6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6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6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6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6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6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  <p:bldP spid="7" grpId="0"/>
      <p:bldP spid="7" grpId="1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9825" y="188913"/>
            <a:ext cx="6861175" cy="1763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Лечение  острого  приступа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</a:rPr>
              <a:t>закрытоугольной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  глаукомы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АХЭ,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Pg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l-G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ИКА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2060575"/>
            <a:ext cx="7954963" cy="4511675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</a:rPr>
              <a:t>Инстилляции  Пилокарпина 1-6%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None/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</a:t>
            </a:r>
            <a:r>
              <a:rPr lang="ru-RU" sz="2200" dirty="0" smtClean="0">
                <a:latin typeface="Times New Roman" pitchFamily="18" charset="0"/>
              </a:rPr>
              <a:t>1-й час – через 15 минут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                           2-й час – через 30 минут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                           далее – ежечасно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AutoNum type="arabicPeriod" startAt="2"/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</a:rPr>
              <a:t>Дегидратация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</a:rPr>
              <a:t>– форсированный диурез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                            – слабительные (</a:t>
            </a:r>
            <a:r>
              <a:rPr lang="ru-RU" sz="2200" dirty="0" err="1" smtClean="0">
                <a:latin typeface="Times New Roman" pitchFamily="18" charset="0"/>
              </a:rPr>
              <a:t>осмотерапия</a:t>
            </a:r>
            <a:r>
              <a:rPr lang="ru-RU" sz="2200" dirty="0" smtClean="0">
                <a:latin typeface="Times New Roman" pitchFamily="18" charset="0"/>
              </a:rPr>
              <a:t>)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AutoNum type="arabicPeriod" startAt="3"/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</a:rPr>
              <a:t>Отвлекающая  терапия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</a:t>
            </a:r>
            <a:r>
              <a:rPr lang="ru-RU" sz="2200" dirty="0" smtClean="0">
                <a:latin typeface="Times New Roman" pitchFamily="18" charset="0"/>
              </a:rPr>
              <a:t>– горячие ножные ванны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                            – горчичники на голени и предплечья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None/>
              <a:defRPr/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            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None/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</a:rPr>
              <a:t>При  отсутствии  эффекта более 12 ч. –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</a:rPr>
              <a:t>оперативное  лечение: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Tx/>
              <a:buNone/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</a:t>
            </a:r>
            <a:r>
              <a:rPr lang="ru-RU" sz="2200" b="1" dirty="0" smtClean="0">
                <a:latin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</a:rPr>
              <a:t>полная </a:t>
            </a:r>
            <a:r>
              <a:rPr lang="ru-RU" sz="2200" dirty="0" err="1" smtClean="0">
                <a:latin typeface="Times New Roman" pitchFamily="18" charset="0"/>
              </a:rPr>
              <a:t>иридэктомия</a:t>
            </a:r>
            <a:endParaRPr lang="ru-RU" sz="2200" dirty="0" smtClean="0">
              <a:latin typeface="Times New Roman" pitchFamily="18" charset="0"/>
            </a:endParaRP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ru-RU" sz="2200" dirty="0" smtClean="0">
                <a:latin typeface="Times New Roman" pitchFamily="18" charset="0"/>
              </a:rPr>
              <a:t>                                – ГССЭ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524000" y="620713"/>
            <a:ext cx="6140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4000" b="1">
                <a:solidFill>
                  <a:srgbClr val="FFFF00"/>
                </a:solidFill>
                <a:latin typeface="Times New Roman" pitchFamily="18" charset="0"/>
              </a:rPr>
              <a:t>Подозрение  на  глаукому</a:t>
            </a:r>
            <a:endParaRPr lang="ru-RU" sz="4000" b="1" u="sng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185863" y="1628775"/>
            <a:ext cx="72024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 sz="2200" b="1">
                <a:solidFill>
                  <a:srgbClr val="FFFF00"/>
                </a:solidFill>
                <a:latin typeface="Times New Roman" pitchFamily="18" charset="0"/>
              </a:rPr>
              <a:t>Подозрение: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•"/>
            </a:pPr>
            <a:r>
              <a:rPr lang="ru-RU" sz="2200">
                <a:latin typeface="Times New Roman" pitchFamily="18" charset="0"/>
              </a:rPr>
              <a:t>Незначительное снижение зрения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•"/>
            </a:pPr>
            <a:r>
              <a:rPr lang="ru-RU" sz="2200">
                <a:latin typeface="Times New Roman" pitchFamily="18" charset="0"/>
              </a:rPr>
              <a:t>Периодические глазные боли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•"/>
            </a:pPr>
            <a:r>
              <a:rPr lang="ru-RU" sz="2200">
                <a:latin typeface="Times New Roman" pitchFamily="18" charset="0"/>
              </a:rPr>
              <a:t>ВГД 25-26 </a:t>
            </a:r>
            <a:r>
              <a:rPr lang="en-US" sz="2200">
                <a:latin typeface="Times New Roman" pitchFamily="18" charset="0"/>
              </a:rPr>
              <a:t>mm</a:t>
            </a:r>
            <a:r>
              <a:rPr lang="ru-RU" sz="2200">
                <a:latin typeface="Times New Roman" pitchFamily="18" charset="0"/>
              </a:rPr>
              <a:t>. </a:t>
            </a:r>
            <a:r>
              <a:rPr lang="en-US" sz="2200">
                <a:latin typeface="Times New Roman" pitchFamily="18" charset="0"/>
              </a:rPr>
              <a:t>Hg</a:t>
            </a:r>
            <a:endParaRPr lang="ru-RU" sz="2200">
              <a:latin typeface="Times New Roman" pitchFamily="18" charset="0"/>
            </a:endParaRPr>
          </a:p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 sz="2200" b="1">
                <a:solidFill>
                  <a:srgbClr val="FFFF00"/>
                </a:solidFill>
                <a:latin typeface="Times New Roman" pitchFamily="18" charset="0"/>
              </a:rPr>
              <a:t>Выявление - обследование в стационаре: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•"/>
            </a:pPr>
            <a:r>
              <a:rPr lang="ru-RU" sz="2200">
                <a:latin typeface="Times New Roman" pitchFamily="18" charset="0"/>
              </a:rPr>
              <a:t>суточная тонометрия 3 - 4 дня</a:t>
            </a:r>
          </a:p>
          <a:p>
            <a:pPr marL="266700" indent="-266700" eaLnBrk="0" hangingPunct="0"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•"/>
            </a:pPr>
            <a:r>
              <a:rPr lang="en-US" sz="2200">
                <a:latin typeface="Times New Roman" pitchFamily="18" charset="0"/>
              </a:rPr>
              <a:t>2-</a:t>
            </a:r>
            <a:r>
              <a:rPr lang="ru-RU" sz="2200">
                <a:latin typeface="Times New Roman" pitchFamily="18" charset="0"/>
              </a:rPr>
              <a:t>х часовая тонометрия</a:t>
            </a:r>
          </a:p>
          <a:p>
            <a:pPr marL="266700" indent="-266700" eaLnBrk="0" hangingPunct="0"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•"/>
            </a:pPr>
            <a:r>
              <a:rPr lang="ru-RU" sz="2200">
                <a:latin typeface="Times New Roman" pitchFamily="18" charset="0"/>
              </a:rPr>
              <a:t>периметрия, офтальмоскопия, гониоскопия</a:t>
            </a:r>
            <a:endParaRPr lang="ru-RU" sz="2200" b="1">
              <a:latin typeface="Times New Roman" pitchFamily="18" charset="0"/>
            </a:endParaRPr>
          </a:p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•"/>
            </a:pPr>
            <a:r>
              <a:rPr lang="ru-RU" sz="2200" b="1">
                <a:solidFill>
                  <a:srgbClr val="FFFF00"/>
                </a:solidFill>
                <a:latin typeface="Times New Roman" pitchFamily="18" charset="0"/>
              </a:rPr>
              <a:t>нагрузочные  пробы:</a:t>
            </a:r>
            <a:r>
              <a:rPr lang="ru-RU" sz="2200" b="1">
                <a:latin typeface="Times New Roman" pitchFamily="18" charset="0"/>
              </a:rPr>
              <a:t>   </a:t>
            </a:r>
            <a:r>
              <a:rPr lang="ru-RU" sz="2200">
                <a:latin typeface="Times New Roman" pitchFamily="18" charset="0"/>
              </a:rPr>
              <a:t>- водно-питьевая</a:t>
            </a:r>
          </a:p>
          <a:p>
            <a:pPr marL="266700" indent="-266700" eaLnBrk="0" hangingPunct="0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 "/>
            </a:pPr>
            <a:r>
              <a:rPr lang="ru-RU" sz="2200">
                <a:latin typeface="Times New Roman" pitchFamily="18" charset="0"/>
              </a:rPr>
              <a:t>                                          - темновая</a:t>
            </a:r>
          </a:p>
          <a:p>
            <a:pPr marL="266700" indent="-266700" eaLnBrk="0" hangingPunct="0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 "/>
            </a:pPr>
            <a:r>
              <a:rPr lang="ru-RU" sz="2200">
                <a:latin typeface="Times New Roman" pitchFamily="18" charset="0"/>
              </a:rPr>
              <a:t>                                          - атропиновая</a:t>
            </a:r>
          </a:p>
          <a:p>
            <a:pPr marL="266700" indent="-266700" eaLnBrk="0" hangingPunct="0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 "/>
            </a:pPr>
            <a:r>
              <a:rPr lang="ru-RU" sz="2200">
                <a:latin typeface="Times New Roman" pitchFamily="18" charset="0"/>
              </a:rPr>
              <a:t>                                          - склеро-компрессионная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•"/>
            </a:pPr>
            <a:r>
              <a:rPr lang="ru-RU" sz="2200" b="1">
                <a:solidFill>
                  <a:srgbClr val="FFFF00"/>
                </a:solidFill>
                <a:latin typeface="Times New Roman" pitchFamily="18" charset="0"/>
              </a:rPr>
              <a:t>разгрузочная  проба:</a:t>
            </a:r>
            <a:r>
              <a:rPr lang="ru-RU" sz="2200" b="1">
                <a:latin typeface="Times New Roman" pitchFamily="18" charset="0"/>
              </a:rPr>
              <a:t> </a:t>
            </a:r>
            <a:r>
              <a:rPr lang="ru-RU" sz="2200">
                <a:latin typeface="Times New Roman" pitchFamily="18" charset="0"/>
              </a:rPr>
              <a:t>- пилокарпиновая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102350" y="1358900"/>
            <a:ext cx="26463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На учете до 5 лет</a:t>
            </a:r>
          </a:p>
          <a:p>
            <a:pPr algn="ctr">
              <a:defRPr/>
            </a:pP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Тонометрия:</a:t>
            </a:r>
          </a:p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 раз в месяц</a:t>
            </a:r>
          </a:p>
          <a:p>
            <a:pPr algn="ctr">
              <a:defRPr/>
            </a:pP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Периметрия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:</a:t>
            </a:r>
          </a:p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 раз в 3 месяца</a:t>
            </a:r>
            <a:endParaRPr lang="ru-RU" sz="2000">
              <a:latin typeface="Times New Roman" pitchFamily="18" charset="0"/>
              <a:cs typeface="Arial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102350" y="1341438"/>
            <a:ext cx="2700338" cy="181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/>
      <p:bldP spid="52228" grpId="0"/>
      <p:bldP spid="522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9863" y="261920"/>
            <a:ext cx="6408737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Физиология 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</a:rPr>
              <a:t>офтальмотонуса</a:t>
            </a:r>
            <a:endParaRPr lang="ru-RU" sz="36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52682"/>
            <a:ext cx="8442516" cy="3426618"/>
          </a:xfrm>
        </p:spPr>
        <p:txBody>
          <a:bodyPr/>
          <a:lstStyle/>
          <a:p>
            <a:pPr marL="177800" indent="-177800" eaLnBrk="1" hangingPunct="1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Функция </a:t>
            </a:r>
            <a:r>
              <a:rPr lang="ru-RU" sz="2800" dirty="0" smtClean="0">
                <a:latin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питание бессосудистых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</a:rPr>
              <a:t>структур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FFFF00"/>
              </a:buClr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             – проведение и преломление света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FFFF00"/>
              </a:buClr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             –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поддержание </a:t>
            </a:r>
            <a:r>
              <a:rPr lang="ru-RU" sz="2800" dirty="0" err="1" smtClean="0">
                <a:latin typeface="Times New Roman" pitchFamily="18" charset="0"/>
              </a:rPr>
              <a:t>офтальмотонуса</a:t>
            </a:r>
            <a:endParaRPr lang="en-US" sz="2800" dirty="0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0"/>
              </a:spcBef>
              <a:buClr>
                <a:srgbClr val="FFFF00"/>
              </a:buClr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Продукция </a:t>
            </a:r>
            <a:r>
              <a:rPr lang="ru-RU" sz="2800" dirty="0" smtClean="0">
                <a:latin typeface="Times New Roman" pitchFamily="18" charset="0"/>
              </a:rPr>
              <a:t>– </a:t>
            </a:r>
            <a:r>
              <a:rPr lang="el-GR" sz="2800" dirty="0" smtClean="0">
                <a:latin typeface="Times New Roman" pitchFamily="18" charset="0"/>
              </a:rPr>
              <a:t>β</a:t>
            </a:r>
            <a:r>
              <a:rPr lang="ru-RU" sz="2800" dirty="0" smtClean="0">
                <a:latin typeface="Times New Roman" pitchFamily="18" charset="0"/>
              </a:rPr>
              <a:t>-клетки 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FFFF00"/>
              </a:buClr>
              <a:defRPr/>
            </a:pPr>
            <a:r>
              <a:rPr lang="ru-RU" sz="2800" dirty="0" smtClean="0">
                <a:latin typeface="Times New Roman" pitchFamily="18" charset="0"/>
              </a:rPr>
              <a:t>пигментного эпителия 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FFFF00"/>
              </a:buClr>
              <a:defRPr/>
            </a:pPr>
            <a:r>
              <a:rPr lang="ru-RU" sz="2800" dirty="0" err="1" smtClean="0">
                <a:latin typeface="Times New Roman" pitchFamily="18" charset="0"/>
              </a:rPr>
              <a:t>отростчатой</a:t>
            </a:r>
            <a:r>
              <a:rPr lang="ru-RU" sz="2800" dirty="0" smtClean="0">
                <a:latin typeface="Times New Roman" pitchFamily="18" charset="0"/>
              </a:rPr>
              <a:t> части цилиарного 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FFFF00"/>
              </a:buClr>
              <a:defRPr/>
            </a:pPr>
            <a:r>
              <a:rPr lang="ru-RU" sz="2800" dirty="0" smtClean="0">
                <a:latin typeface="Times New Roman" pitchFamily="18" charset="0"/>
              </a:rPr>
              <a:t>тела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sz="2800" dirty="0" smtClean="0">
                <a:latin typeface="Times New Roman" pitchFamily="18" charset="0"/>
              </a:rPr>
              <a:t>задняя камера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800" dirty="0" smtClean="0">
                <a:latin typeface="Times New Roman" pitchFamily="18" charset="0"/>
              </a:rPr>
              <a:t> зрачок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800" dirty="0" smtClean="0">
                <a:latin typeface="Times New Roman" pitchFamily="18" charset="0"/>
              </a:rPr>
              <a:t> 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FFFF00"/>
              </a:buClr>
              <a:defRPr/>
            </a:pPr>
            <a:r>
              <a:rPr lang="ru-RU" sz="2800" dirty="0" smtClean="0">
                <a:latin typeface="Times New Roman" pitchFamily="18" charset="0"/>
              </a:rPr>
              <a:t>передняя камера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800" dirty="0" smtClean="0">
                <a:latin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0"/>
              </a:spcBef>
              <a:buClr>
                <a:srgbClr val="FFFF00"/>
              </a:buClr>
              <a:defRPr/>
            </a:pPr>
            <a:r>
              <a:rPr lang="ru-RU" sz="2800" dirty="0" smtClean="0">
                <a:latin typeface="Times New Roman" pitchFamily="18" charset="0"/>
              </a:rPr>
              <a:t>угол передней камеры</a:t>
            </a:r>
            <a:endParaRPr lang="en-US" sz="2800" dirty="0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0"/>
              </a:spcBef>
              <a:buClr>
                <a:srgbClr val="FFFF00"/>
              </a:buClr>
              <a:defRPr/>
            </a:pPr>
            <a:endParaRPr lang="en-US" sz="1400" b="1" dirty="0" smtClean="0">
              <a:latin typeface="Times New Roman" pitchFamily="18" charset="0"/>
            </a:endParaRP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1042988" y="1196975"/>
            <a:ext cx="6264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ru-RU" sz="2000" b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0" y="12985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Внутриглазная  жидкость –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ультрафильтрат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плазмы  крови</a:t>
            </a:r>
          </a:p>
        </p:txBody>
      </p:sp>
      <p:pic>
        <p:nvPicPr>
          <p:cNvPr id="7" name="Содержимое 4" descr="I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29" y="3669116"/>
            <a:ext cx="3581868" cy="315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  <p:bldP spid="1116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50825" y="188913"/>
            <a:ext cx="8785225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Питание</a:t>
            </a:r>
            <a:r>
              <a:rPr lang="ru-RU" sz="2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– </a:t>
            </a: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обычное как у здорового человека. </a:t>
            </a:r>
            <a:endParaRPr lang="ru-RU" sz="2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Кофе/чай</a:t>
            </a:r>
            <a:endParaRPr lang="ru-RU" sz="2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В течение 1 часа после употребления кофе или чая может происходить умеренное повышение ВГД, но этот эффект настолько минимален, что ни один пациент с глаукомой никогда не отказывался от этих напитков. </a:t>
            </a:r>
          </a:p>
          <a:p>
            <a:pPr>
              <a:defRPr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Больной глаукомой </a:t>
            </a:r>
            <a:r>
              <a:rPr lang="ru-RU" sz="2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не должен</a:t>
            </a: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ограничивать себя в употреблении жидкости, но употреблять ее нужно равномерно в течение всего дня.</a:t>
            </a:r>
          </a:p>
          <a:p>
            <a:pPr>
              <a:defRPr/>
            </a:pP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Сауна</a:t>
            </a:r>
            <a:endParaRPr lang="ru-RU" sz="2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Сауной также можно наслаждаться в полной мере без особых опасений. Изменение уровня ВГД происходит у больных глаукомой так же, как и у здоровых людей: в сауне оно </a:t>
            </a:r>
            <a:r>
              <a:rPr lang="ru-RU" sz="2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снижается</a:t>
            </a: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, а затем восстанавливается до первоначального уровня примерно через 1 час.</a:t>
            </a:r>
          </a:p>
          <a:p>
            <a:pPr>
              <a:defRPr/>
            </a:pP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Чтение</a:t>
            </a:r>
            <a:endParaRPr lang="ru-RU" sz="2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Можно читать при ярком свете (лампа 100-150 ватт под абажуром), свет должен располагаться слева. </a:t>
            </a:r>
          </a:p>
          <a:p>
            <a:pPr>
              <a:defRPr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Каждый час надо делать перерыв на 10-15 минут.</a:t>
            </a:r>
            <a:endParaRPr lang="ru-RU" sz="22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900113" y="1658938"/>
            <a:ext cx="7786687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u="sng" dirty="0">
                <a:solidFill>
                  <a:srgbClr val="FFFF00"/>
                </a:solidFill>
                <a:latin typeface="Times New Roman" pitchFamily="18" charset="0"/>
              </a:rPr>
              <a:t>Нет нарушений зрительных функций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2400" dirty="0" err="1">
                <a:latin typeface="Times New Roman" pitchFamily="18" charset="0"/>
              </a:rPr>
              <a:t>Эссенциальная</a:t>
            </a:r>
            <a:r>
              <a:rPr lang="ru-RU" sz="2400" dirty="0">
                <a:latin typeface="Times New Roman" pitchFamily="18" charset="0"/>
              </a:rPr>
              <a:t> (симметричная</a:t>
            </a:r>
            <a:r>
              <a:rPr lang="ru-RU" sz="2400" dirty="0" smtClean="0">
                <a:latin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2400" dirty="0">
                <a:latin typeface="Times New Roman" pitchFamily="18" charset="0"/>
              </a:rPr>
              <a:t>Симптоматическая (др. патология)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    - </a:t>
            </a:r>
            <a:r>
              <a:rPr lang="ru-RU" sz="2400" dirty="0" err="1">
                <a:latin typeface="Times New Roman" pitchFamily="18" charset="0"/>
              </a:rPr>
              <a:t>увеальная</a:t>
            </a:r>
            <a:r>
              <a:rPr lang="ru-RU" sz="2400" dirty="0">
                <a:latin typeface="Times New Roman" pitchFamily="18" charset="0"/>
              </a:rPr>
              <a:t> + дистрофическая </a:t>
            </a:r>
            <a:r>
              <a:rPr lang="ru-RU" sz="2400" dirty="0" err="1">
                <a:latin typeface="Times New Roman" pitchFamily="18" charset="0"/>
              </a:rPr>
              <a:t>увеопатия</a:t>
            </a:r>
            <a:r>
              <a:rPr lang="ru-RU" sz="2400" dirty="0">
                <a:latin typeface="Times New Roman" pitchFamily="18" charset="0"/>
              </a:rPr>
              <a:t> Фукса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    - токсическая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    - диэнцефальная (Иценко-</a:t>
            </a:r>
            <a:r>
              <a:rPr lang="ru-RU" sz="2400" dirty="0" err="1">
                <a:latin typeface="Times New Roman" pitchFamily="18" charset="0"/>
              </a:rPr>
              <a:t>Кушинга</a:t>
            </a:r>
            <a:r>
              <a:rPr lang="ru-RU" sz="2400" dirty="0">
                <a:latin typeface="Times New Roman" pitchFamily="18" charset="0"/>
              </a:rPr>
              <a:t>, гипотиреоз)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    - медикаментозная (кортикостероиды</a:t>
            </a:r>
            <a:r>
              <a:rPr lang="ru-RU" sz="2400" dirty="0" smtClean="0">
                <a:latin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2400" dirty="0" err="1">
                <a:latin typeface="Times New Roman" pitchFamily="18" charset="0"/>
              </a:rPr>
              <a:t>Глаукомоциклитический</a:t>
            </a:r>
            <a:r>
              <a:rPr lang="ru-RU" sz="2400" dirty="0">
                <a:latin typeface="Times New Roman" pitchFamily="18" charset="0"/>
              </a:rPr>
              <a:t> криз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   Познера-</a:t>
            </a:r>
            <a:r>
              <a:rPr lang="ru-RU" sz="2400" dirty="0" err="1">
                <a:latin typeface="Times New Roman" pitchFamily="18" charset="0"/>
              </a:rPr>
              <a:t>Шлоссмана</a:t>
            </a:r>
            <a:r>
              <a:rPr lang="ru-RU" sz="2400" dirty="0">
                <a:latin typeface="Times New Roman" pitchFamily="18" charset="0"/>
              </a:rPr>
              <a:t> (этиология </a:t>
            </a:r>
            <a:r>
              <a:rPr lang="ru-RU" sz="2400" dirty="0" err="1">
                <a:latin typeface="Times New Roman" pitchFamily="18" charset="0"/>
              </a:rPr>
              <a:t>невыяснена</a:t>
            </a:r>
            <a:r>
              <a:rPr lang="ru-RU" sz="2400" dirty="0">
                <a:latin typeface="Times New Roman" pitchFamily="18" charset="0"/>
              </a:rPr>
              <a:t>)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04800" y="277813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>
                <a:solidFill>
                  <a:srgbClr val="FFFF00"/>
                </a:solidFill>
                <a:latin typeface="Times New Roman" pitchFamily="18" charset="0"/>
              </a:rPr>
              <a:t>Офтальмогипертензия</a:t>
            </a:r>
            <a:endParaRPr lang="ru-RU" sz="40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4375" y="638175"/>
            <a:ext cx="5178425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Вторичная  глаукома</a:t>
            </a:r>
            <a:endParaRPr lang="ru-RU" sz="40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133600"/>
            <a:ext cx="7850187" cy="4608513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  <a:defRPr/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 Факогенная </a:t>
            </a:r>
            <a:r>
              <a:rPr lang="ru-RU" sz="2800" smtClean="0">
                <a:latin typeface="Times New Roman" pitchFamily="18" charset="0"/>
              </a:rPr>
              <a:t>- факоморфическая 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ru-RU" sz="2800" smtClean="0">
                <a:latin typeface="Times New Roman" pitchFamily="18" charset="0"/>
              </a:rPr>
              <a:t>                           - факолитическая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ru-RU" sz="2800" smtClean="0">
                <a:latin typeface="Times New Roman" pitchFamily="18" charset="0"/>
              </a:rPr>
              <a:t>                           - факотопичекая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 startAt="2"/>
              <a:defRPr/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 Увеальная </a:t>
            </a:r>
            <a:r>
              <a:rPr lang="ru-RU" sz="2800" smtClean="0">
                <a:latin typeface="Times New Roman" pitchFamily="18" charset="0"/>
              </a:rPr>
              <a:t>(поствоспалительная)</a:t>
            </a:r>
            <a:endParaRPr lang="ru-RU" sz="2800" b="1" smtClean="0">
              <a:latin typeface="Times New Roman" pitchFamily="18" charset="0"/>
            </a:endParaRP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 startAt="2"/>
              <a:defRPr/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 Неоваскулярная </a:t>
            </a:r>
            <a:r>
              <a:rPr lang="ru-RU" sz="2800" smtClean="0">
                <a:latin typeface="Times New Roman" pitchFamily="18" charset="0"/>
              </a:rPr>
              <a:t>(рубеоз)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 startAt="2"/>
              <a:defRPr/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 Неопластическая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 startAt="2"/>
              <a:defRPr/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 Посттромботическая </a:t>
            </a:r>
            <a:r>
              <a:rPr lang="ru-RU" sz="2800" smtClean="0">
                <a:latin typeface="Times New Roman" pitchFamily="18" charset="0"/>
              </a:rPr>
              <a:t>(тромбоз ЦВС)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 startAt="2"/>
              <a:defRPr/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 Посттравматическая </a:t>
            </a:r>
            <a:r>
              <a:rPr lang="ru-RU" sz="2800" smtClean="0">
                <a:latin typeface="Times New Roman" pitchFamily="18" charset="0"/>
              </a:rPr>
              <a:t>- проникающее ранение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ru-RU" sz="2800" b="1" smtClean="0">
                <a:latin typeface="Times New Roman" pitchFamily="18" charset="0"/>
              </a:rPr>
              <a:t>                                            </a:t>
            </a:r>
            <a:r>
              <a:rPr lang="ru-RU" sz="2800" smtClean="0">
                <a:latin typeface="Times New Roman" pitchFamily="18" charset="0"/>
              </a:rPr>
              <a:t>- контузия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ru-RU" sz="2800" smtClean="0">
                <a:latin typeface="Times New Roman" pitchFamily="18" charset="0"/>
              </a:rPr>
              <a:t>                                            - ожоги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638175"/>
            <a:ext cx="5703887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</a:rPr>
              <a:t>Факогенные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  глаукомы</a:t>
            </a:r>
            <a:endParaRPr lang="ru-RU" sz="40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120846" name="Object 14"/>
          <p:cNvGraphicFramePr>
            <a:graphicFrameLocks noChangeAspect="1"/>
          </p:cNvGraphicFramePr>
          <p:nvPr/>
        </p:nvGraphicFramePr>
        <p:xfrm>
          <a:off x="6438900" y="1828800"/>
          <a:ext cx="191928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Точечный рисунок" r:id="rId3" imgW="1600000" imgH="3877216" progId="PBrush">
                  <p:embed/>
                </p:oleObj>
              </mc:Choice>
              <mc:Fallback>
                <p:oleObj name="Точечный рисунок" r:id="rId3" imgW="1600000" imgH="3877216" progId="PBrush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1828800"/>
                        <a:ext cx="1919288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7" name="Object 15"/>
          <p:cNvGraphicFramePr>
            <a:graphicFrameLocks noChangeAspect="1"/>
          </p:cNvGraphicFramePr>
          <p:nvPr/>
        </p:nvGraphicFramePr>
        <p:xfrm>
          <a:off x="3694113" y="1828800"/>
          <a:ext cx="1878012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Точечный рисунок" r:id="rId5" imgW="1580952" imgH="3914286" progId="PBrush">
                  <p:embed/>
                </p:oleObj>
              </mc:Choice>
              <mc:Fallback>
                <p:oleObj name="Точечный рисунок" r:id="rId5" imgW="1580952" imgH="3914286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1828800"/>
                        <a:ext cx="1878012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8" name="Object 16"/>
          <p:cNvGraphicFramePr>
            <a:graphicFrameLocks noChangeAspect="1"/>
          </p:cNvGraphicFramePr>
          <p:nvPr/>
        </p:nvGraphicFramePr>
        <p:xfrm>
          <a:off x="942975" y="1828800"/>
          <a:ext cx="191452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Точечный рисунок" r:id="rId7" imgW="1600000" imgH="3885714" progId="PBrush">
                  <p:embed/>
                </p:oleObj>
              </mc:Choice>
              <mc:Fallback>
                <p:oleObj name="Точечный рисунок" r:id="rId7" imgW="1600000" imgH="3885714" progId="PBrush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1828800"/>
                        <a:ext cx="191452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20713"/>
            <a:ext cx="7504113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</a:rPr>
              <a:t>Поствоспалительная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  глаукома</a:t>
            </a:r>
            <a:endParaRPr lang="ru-RU" sz="40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943350"/>
            <a:ext cx="38354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2133600"/>
            <a:ext cx="3829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2713" y="620713"/>
            <a:ext cx="6465887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</a:rPr>
              <a:t>Неоваскулярная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  глаукома</a:t>
            </a:r>
            <a:endParaRPr lang="ru-RU" sz="40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89138"/>
            <a:ext cx="31305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500438"/>
            <a:ext cx="460851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7113" y="620713"/>
            <a:ext cx="7507287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Посттравматическая  глаукома</a:t>
            </a:r>
            <a:endParaRPr lang="ru-RU" sz="40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2087563"/>
            <a:ext cx="38925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62400"/>
            <a:ext cx="3876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9838" y="638175"/>
            <a:ext cx="6684962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Неопластическая  глаукома</a:t>
            </a:r>
            <a:endParaRPr lang="ru-RU" sz="40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068638"/>
            <a:ext cx="70580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060575"/>
            <a:ext cx="21605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6513" y="333375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000" b="1">
                <a:solidFill>
                  <a:srgbClr val="FFFF00"/>
                </a:solidFill>
                <a:latin typeface="Times New Roman" pitchFamily="18" charset="0"/>
              </a:rPr>
              <a:t>Врожденная  глаукома</a:t>
            </a:r>
            <a:endParaRPr lang="ru-RU" sz="4000" b="1" u="sng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68313" y="1050925"/>
            <a:ext cx="8301037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indent="-90488" eaLnBrk="0" hangingPunct="0">
              <a:lnSpc>
                <a:spcPct val="95000"/>
              </a:lnSpc>
              <a:spcBef>
                <a:spcPct val="4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Аномалия развития УПК или дренажной системы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40000"/>
              </a:spcBef>
              <a:buClr>
                <a:srgbClr val="FFFF00"/>
              </a:buClr>
              <a:buSzPct val="70000"/>
            </a:pPr>
            <a:r>
              <a:rPr lang="ru-RU" sz="2000" u="sng">
                <a:solidFill>
                  <a:srgbClr val="FFFF00"/>
                </a:solidFill>
                <a:latin typeface="Times New Roman" pitchFamily="18" charset="0"/>
              </a:rPr>
              <a:t>Внутриутробная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- инфекции во время беременности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4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>
                <a:latin typeface="Times New Roman" pitchFamily="18" charset="0"/>
              </a:rPr>
              <a:t>                                     (краснуха, грипп, паротит, токсоплазмоз)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4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>
                <a:latin typeface="Times New Roman" pitchFamily="18" charset="0"/>
              </a:rPr>
              <a:t>                                  - эндокринные нарушения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4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>
                <a:latin typeface="Times New Roman" pitchFamily="18" charset="0"/>
              </a:rPr>
              <a:t>                                  - гипо- и авитаминоз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4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>
                <a:latin typeface="Times New Roman" pitchFamily="18" charset="0"/>
              </a:rPr>
              <a:t>                                  - интоксикации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4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>
                <a:latin typeface="Times New Roman" pitchFamily="18" charset="0"/>
              </a:rPr>
              <a:t>                                  - гипоксии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4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>
                <a:latin typeface="Times New Roman" pitchFamily="18" charset="0"/>
              </a:rPr>
              <a:t>                                  - ионизирующее излучение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sz="2000" u="sng">
                <a:solidFill>
                  <a:srgbClr val="FFFF00"/>
                </a:solidFill>
                <a:latin typeface="Times New Roman" pitchFamily="18" charset="0"/>
              </a:rPr>
              <a:t>Наследственная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        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              </a:t>
            </a: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Классификация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(Е.И. Ковалевский, Э.Г. Сидоров)</a:t>
            </a:r>
            <a:endParaRPr lang="ru-RU" b="1">
              <a:latin typeface="Times New Roman" pitchFamily="18" charset="0"/>
            </a:endParaRPr>
          </a:p>
          <a:p>
            <a:pPr marL="90488" indent="-90488" eaLnBrk="0" hangingPunct="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SzPct val="70000"/>
            </a:pPr>
            <a:r>
              <a:rPr lang="ru-RU">
                <a:latin typeface="Times New Roman" pitchFamily="18" charset="0"/>
              </a:rPr>
              <a:t>  1.</a:t>
            </a:r>
            <a:r>
              <a:rPr lang="ru-RU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Простая</a:t>
            </a:r>
            <a:r>
              <a:rPr lang="ru-RU" b="1">
                <a:latin typeface="Times New Roman" pitchFamily="18" charset="0"/>
              </a:rPr>
              <a:t> - </a:t>
            </a:r>
            <a:r>
              <a:rPr lang="ru-RU">
                <a:latin typeface="Times New Roman" pitchFamily="18" charset="0"/>
              </a:rPr>
              <a:t>только с аномалиями развития дренажной системы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>
                <a:latin typeface="Times New Roman" pitchFamily="18" charset="0"/>
              </a:rPr>
              <a:t>2. </a:t>
            </a: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С  сопутствующей  патологией</a:t>
            </a:r>
            <a:r>
              <a:rPr lang="ru-RU" b="1">
                <a:latin typeface="Times New Roman" pitchFamily="18" charset="0"/>
              </a:rPr>
              <a:t> - </a:t>
            </a:r>
            <a:r>
              <a:rPr lang="ru-RU">
                <a:latin typeface="Times New Roman" pitchFamily="18" charset="0"/>
              </a:rPr>
              <a:t>аниридия, колобома радужки, 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>
                <a:latin typeface="Times New Roman" pitchFamily="18" charset="0"/>
              </a:rPr>
              <a:t>    синдром Франка-Каменецкого, аномалия Питерса, Ригера, Фукса,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>
                <a:latin typeface="Times New Roman" pitchFamily="18" charset="0"/>
              </a:rPr>
              <a:t>    Чандлера, Когана-Риза и др.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>
                <a:latin typeface="Times New Roman" pitchFamily="18" charset="0"/>
              </a:rPr>
              <a:t>3. </a:t>
            </a: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С  сопутствующей  местной  и  общей  патологией</a:t>
            </a:r>
            <a:r>
              <a:rPr lang="ru-RU" b="1">
                <a:latin typeface="Times New Roman" pitchFamily="18" charset="0"/>
              </a:rPr>
              <a:t> - </a:t>
            </a:r>
            <a:r>
              <a:rPr lang="ru-RU">
                <a:latin typeface="Times New Roman" pitchFamily="18" charset="0"/>
              </a:rPr>
              <a:t>синдромы </a:t>
            </a:r>
          </a:p>
          <a:p>
            <a:pPr marL="90488" indent="-90488" eaLnBrk="0" hangingPunct="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SzPct val="70000"/>
              <a:buFontTx/>
              <a:buChar char=" "/>
            </a:pPr>
            <a:r>
              <a:rPr lang="ru-RU">
                <a:latin typeface="Times New Roman" pitchFamily="18" charset="0"/>
              </a:rPr>
              <a:t>    Стерж-Вебера-Краббе, Лоу, Гиппель-Линдау, Лебера, нейрофиброматоз.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308225"/>
            <a:ext cx="30368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190500"/>
            <a:ext cx="3313113" cy="13668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Врожденная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глаукома</a:t>
            </a:r>
            <a:endParaRPr lang="ru-RU" sz="40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1488" y="1905000"/>
            <a:ext cx="3744912" cy="460851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defRPr/>
            </a:pPr>
            <a:r>
              <a:rPr lang="ru-RU" sz="2100" b="1" smtClean="0">
                <a:solidFill>
                  <a:srgbClr val="FFFF00"/>
                </a:solidFill>
                <a:latin typeface="Times New Roman" pitchFamily="18" charset="0"/>
              </a:rPr>
              <a:t>Объективно: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100" smtClean="0">
                <a:latin typeface="Times New Roman" pitchFamily="18" charset="0"/>
              </a:rPr>
              <a:t> гидрофтальм (</a:t>
            </a:r>
            <a:r>
              <a:rPr lang="ru-RU" sz="2100" u="sng" smtClean="0">
                <a:latin typeface="Times New Roman" pitchFamily="18" charset="0"/>
              </a:rPr>
              <a:t>буфтальм)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100" smtClean="0">
                <a:latin typeface="Times New Roman" pitchFamily="18" charset="0"/>
              </a:rPr>
              <a:t> симптом голубых склер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100" smtClean="0">
                <a:latin typeface="Times New Roman" pitchFamily="18" charset="0"/>
              </a:rPr>
              <a:t> увеличение роговицы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100" smtClean="0">
                <a:latin typeface="Times New Roman" pitchFamily="18" charset="0"/>
              </a:rPr>
              <a:t> трещины роговицы  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100" smtClean="0">
                <a:latin typeface="Times New Roman" pitchFamily="18" charset="0"/>
              </a:rPr>
              <a:t> отек роговицы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100" smtClean="0">
                <a:latin typeface="Times New Roman" pitchFamily="18" charset="0"/>
              </a:rPr>
              <a:t> дистрофии вплоть до язв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100" smtClean="0">
                <a:latin typeface="Times New Roman" pitchFamily="18" charset="0"/>
              </a:rPr>
              <a:t> стафиломы склеры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None/>
              <a:defRPr/>
            </a:pPr>
            <a:endParaRPr lang="ru-RU" sz="2100" b="1" smtClean="0">
              <a:latin typeface="Times New Roman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defRPr/>
            </a:pPr>
            <a:r>
              <a:rPr lang="ru-RU" sz="2100" b="1" smtClean="0">
                <a:solidFill>
                  <a:srgbClr val="FFFF00"/>
                </a:solidFill>
                <a:latin typeface="Times New Roman" pitchFamily="18" charset="0"/>
              </a:rPr>
              <a:t>Субъективно: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1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100" smtClean="0">
                <a:latin typeface="Times New Roman" pitchFamily="18" charset="0"/>
              </a:rPr>
              <a:t>светобоязнь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100" smtClean="0">
                <a:latin typeface="Times New Roman" pitchFamily="18" charset="0"/>
              </a:rPr>
              <a:t> слезотечение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100" smtClean="0">
                <a:latin typeface="Times New Roman" pitchFamily="18" charset="0"/>
              </a:rPr>
              <a:t> беспокойство       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100" smtClean="0">
                <a:latin typeface="Times New Roman" pitchFamily="18" charset="0"/>
              </a:rPr>
              <a:t> потеря сна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1177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1525" y="404813"/>
            <a:ext cx="28829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16338"/>
            <a:ext cx="28559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1484" y="533384"/>
            <a:ext cx="81910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Clr>
                <a:srgbClr val="FFFF00"/>
              </a:buCl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Отток:</a:t>
            </a:r>
            <a:endParaRPr lang="ru-RU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 marL="177800" indent="-177800">
              <a:buClr>
                <a:srgbClr val="FFFF00"/>
              </a:buClr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– 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передний путь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(80%):                   </a:t>
            </a:r>
          </a:p>
          <a:p>
            <a:pPr marL="177800" indent="-177800">
              <a:buClr>
                <a:srgbClr val="FFFF00"/>
              </a:buClr>
              <a:buFontTx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трабекула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Шлеммов</a:t>
            </a:r>
            <a:r>
              <a:rPr lang="ru-RU" sz="2400" dirty="0" smtClean="0">
                <a:latin typeface="Times New Roman" pitchFamily="18" charset="0"/>
              </a:rPr>
              <a:t> канал (склеральный синус)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400" dirty="0" smtClean="0">
                <a:latin typeface="Times New Roman" pitchFamily="18" charset="0"/>
              </a:rPr>
              <a:t> коллекторные канальцы </a:t>
            </a:r>
            <a:r>
              <a:rPr lang="en-US" sz="2400" dirty="0" smtClean="0">
                <a:latin typeface="Times New Roman" pitchFamily="18" charset="0"/>
              </a:rPr>
              <a:t>I </a:t>
            </a:r>
            <a:r>
              <a:rPr lang="ru-RU" sz="2400" dirty="0" smtClean="0">
                <a:latin typeface="Times New Roman" pitchFamily="18" charset="0"/>
              </a:rPr>
              <a:t>и </a:t>
            </a:r>
            <a:r>
              <a:rPr lang="en-US" sz="2400" dirty="0" smtClean="0">
                <a:latin typeface="Times New Roman" pitchFamily="18" charset="0"/>
              </a:rPr>
              <a:t>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400" dirty="0" smtClean="0">
                <a:latin typeface="Times New Roman" pitchFamily="18" charset="0"/>
              </a:rPr>
              <a:t> водяные </a:t>
            </a:r>
            <a:r>
              <a:rPr lang="en-US" sz="2400" dirty="0" smtClean="0">
                <a:latin typeface="Times New Roman" pitchFamily="18" charset="0"/>
              </a:rPr>
              <a:t>v.v.</a:t>
            </a:r>
            <a:r>
              <a:rPr lang="ru-RU" sz="2400" dirty="0" smtClean="0">
                <a:latin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</a:rPr>
              <a:t>Ашера</a:t>
            </a:r>
            <a:r>
              <a:rPr lang="ru-RU" sz="2400" dirty="0" smtClean="0">
                <a:latin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v.v.</a:t>
            </a:r>
            <a:r>
              <a:rPr lang="ru-RU" sz="2400" dirty="0" smtClean="0">
                <a:latin typeface="Times New Roman" pitchFamily="18" charset="0"/>
              </a:rPr>
              <a:t> глазницы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77800" indent="-177800">
              <a:buClr>
                <a:srgbClr val="FFFF00"/>
              </a:buClr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– 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задний путь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(20%): </a:t>
            </a:r>
          </a:p>
          <a:p>
            <a:pPr marL="177800" indent="-177800">
              <a:buClr>
                <a:srgbClr val="FFFF00"/>
              </a:buClr>
              <a:buFontTx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супрахориоидальное пространство</a:t>
            </a:r>
          </a:p>
          <a:p>
            <a:pPr marL="177800" indent="-177800">
              <a:buClr>
                <a:srgbClr val="FFFF00"/>
              </a:buClr>
              <a:buFontTx/>
              <a:buChar char="•"/>
              <a:defRPr/>
            </a:pPr>
            <a:r>
              <a:rPr lang="ru-RU" sz="2400" dirty="0" err="1" smtClean="0">
                <a:latin typeface="Times New Roman" pitchFamily="18" charset="0"/>
              </a:rPr>
              <a:t>периневрально</a:t>
            </a:r>
            <a:r>
              <a:rPr lang="ru-RU" sz="2400" dirty="0" smtClean="0">
                <a:latin typeface="Times New Roman" pitchFamily="18" charset="0"/>
              </a:rPr>
              <a:t> (оболочки </a:t>
            </a:r>
            <a:r>
              <a:rPr lang="en-US" sz="2400" dirty="0" err="1" smtClean="0">
                <a:latin typeface="Times New Roman" pitchFamily="18" charset="0"/>
              </a:rPr>
              <a:t>n.opticus</a:t>
            </a:r>
            <a:r>
              <a:rPr lang="ru-RU" sz="2400" dirty="0" smtClean="0">
                <a:latin typeface="Times New Roman" pitchFamily="18" charset="0"/>
              </a:rPr>
              <a:t>)</a:t>
            </a: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8" y="3641927"/>
            <a:ext cx="6750900" cy="32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5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620713"/>
            <a:ext cx="7777163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Лечение  врожденной  глаукомы</a:t>
            </a:r>
            <a:endParaRPr lang="ru-RU" sz="40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916113"/>
            <a:ext cx="4248150" cy="244951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defRPr/>
            </a:pPr>
            <a:r>
              <a:rPr lang="ru-RU" sz="2200" b="1" u="sng" smtClean="0">
                <a:solidFill>
                  <a:srgbClr val="FFFF00"/>
                </a:solidFill>
                <a:latin typeface="Times New Roman" pitchFamily="18" charset="0"/>
              </a:rPr>
              <a:t>ТОЛЬКО  ОПЕРАТИВНОЕ  !!!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None/>
              <a:defRPr/>
            </a:pPr>
            <a:r>
              <a:rPr lang="ru-RU" sz="2200" smtClean="0">
                <a:solidFill>
                  <a:srgbClr val="FFFF00"/>
                </a:solidFill>
                <a:latin typeface="Times New Roman" pitchFamily="18" charset="0"/>
              </a:rPr>
              <a:t>В первые месяцы жизни -         как только разрешат наркоз неонатологи и анестезиологи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200" smtClean="0">
                <a:latin typeface="Times New Roman" pitchFamily="18" charset="0"/>
              </a:rPr>
              <a:t> гониотомия, трабекулотомия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200" smtClean="0">
                <a:latin typeface="Times New Roman" pitchFamily="18" charset="0"/>
              </a:rPr>
              <a:t> гониопунктура (лазерная)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2200" smtClean="0">
                <a:latin typeface="Times New Roman" pitchFamily="18" charset="0"/>
              </a:rPr>
              <a:t> фистулизирующие операции</a:t>
            </a:r>
          </a:p>
        </p:txBody>
      </p:sp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437063"/>
            <a:ext cx="216058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419600"/>
            <a:ext cx="49672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Freeform 9"/>
          <p:cNvSpPr>
            <a:spLocks/>
          </p:cNvSpPr>
          <p:nvPr/>
        </p:nvSpPr>
        <p:spPr bwMode="auto">
          <a:xfrm>
            <a:off x="4662488" y="5229225"/>
            <a:ext cx="1584325" cy="371475"/>
          </a:xfrm>
          <a:custGeom>
            <a:avLst/>
            <a:gdLst>
              <a:gd name="T0" fmla="*/ 0 w 998"/>
              <a:gd name="T1" fmla="*/ 2147483647 h 234"/>
              <a:gd name="T2" fmla="*/ 2147483647 w 998"/>
              <a:gd name="T3" fmla="*/ 2147483647 h 234"/>
              <a:gd name="T4" fmla="*/ 2147483647 w 998"/>
              <a:gd name="T5" fmla="*/ 2147483647 h 234"/>
              <a:gd name="T6" fmla="*/ 2147483647 w 998"/>
              <a:gd name="T7" fmla="*/ 2147483647 h 234"/>
              <a:gd name="T8" fmla="*/ 2147483647 w 998"/>
              <a:gd name="T9" fmla="*/ 2147483647 h 234"/>
              <a:gd name="T10" fmla="*/ 2147483647 w 998"/>
              <a:gd name="T11" fmla="*/ 2147483647 h 2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8"/>
              <a:gd name="T19" fmla="*/ 0 h 234"/>
              <a:gd name="T20" fmla="*/ 998 w 998"/>
              <a:gd name="T21" fmla="*/ 234 h 2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8" h="234">
                <a:moveTo>
                  <a:pt x="0" y="234"/>
                </a:moveTo>
                <a:cubicBezTo>
                  <a:pt x="68" y="203"/>
                  <a:pt x="136" y="173"/>
                  <a:pt x="227" y="143"/>
                </a:cubicBezTo>
                <a:cubicBezTo>
                  <a:pt x="318" y="113"/>
                  <a:pt x="438" y="75"/>
                  <a:pt x="544" y="52"/>
                </a:cubicBezTo>
                <a:cubicBezTo>
                  <a:pt x="650" y="29"/>
                  <a:pt x="794" y="14"/>
                  <a:pt x="862" y="7"/>
                </a:cubicBezTo>
                <a:cubicBezTo>
                  <a:pt x="930" y="0"/>
                  <a:pt x="930" y="7"/>
                  <a:pt x="953" y="7"/>
                </a:cubicBezTo>
                <a:cubicBezTo>
                  <a:pt x="976" y="7"/>
                  <a:pt x="998" y="7"/>
                  <a:pt x="998" y="7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060575"/>
            <a:ext cx="21605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  <p:bldP spid="11879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1+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843463" y="1125538"/>
            <a:ext cx="39766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Благодарю</a:t>
            </a:r>
          </a:p>
          <a:p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5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istrator\Desktop\e5d6fd68197ff2303fa39f99fae7bb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24" y="304800"/>
            <a:ext cx="8359176" cy="5554524"/>
          </a:xfrm>
        </p:spPr>
        <p:txBody>
          <a:bodyPr/>
          <a:lstStyle/>
          <a:p>
            <a:r>
              <a:rPr lang="ru-RU" sz="3600" dirty="0" smtClean="0"/>
              <a:t>Внутриглазная жидкость </a:t>
            </a:r>
            <a:r>
              <a:rPr lang="ru-RU" sz="2800" dirty="0" smtClean="0"/>
              <a:t>– прозрачная и бесцветная,</a:t>
            </a:r>
            <a:br>
              <a:rPr lang="ru-RU" sz="2800" dirty="0" smtClean="0"/>
            </a:br>
            <a:r>
              <a:rPr lang="ru-RU" sz="2800" dirty="0" smtClean="0"/>
              <a:t>её плотность 1,005 – 1,007, </a:t>
            </a:r>
            <a:br>
              <a:rPr lang="ru-RU" sz="2800" dirty="0" smtClean="0"/>
            </a:br>
            <a:r>
              <a:rPr lang="ru-RU" sz="2800" dirty="0" smtClean="0"/>
              <a:t>показатель преломления – 1,33.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Количество водянистой влаги у человека не превышает 0,2 – 0, 5 мл.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Водянистая влага содержит соли, аскорбиновую кислоту, микроэлементы.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18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8063" y="1125538"/>
            <a:ext cx="8101012" cy="6477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FF00"/>
                </a:solidFill>
                <a:effectLst/>
                <a:latin typeface="Times New Roman" pitchFamily="18" charset="0"/>
              </a:rPr>
              <a:t>Г</a:t>
            </a:r>
            <a:r>
              <a:rPr lang="ru-RU" sz="3200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лавная  причина  необратимой слепоты  во  всем  мире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2205038"/>
            <a:ext cx="7775575" cy="2160587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Глаукома</a:t>
            </a:r>
            <a:r>
              <a:rPr lang="ru-RU" sz="2600" b="1" dirty="0" smtClean="0">
                <a:latin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</a:rPr>
              <a:t>группа хронических заболеваний,  характеризующаяся постоянным или периодическим повышением внутриглазного давления, приводящего  к </a:t>
            </a:r>
            <a:r>
              <a:rPr lang="ru-RU" sz="2600" dirty="0">
                <a:latin typeface="Times New Roman" pitchFamily="18" charset="0"/>
              </a:rPr>
              <a:t>сужению полей </a:t>
            </a:r>
            <a:r>
              <a:rPr lang="ru-RU" sz="2600" dirty="0" smtClean="0">
                <a:latin typeface="Times New Roman" pitchFamily="18" charset="0"/>
              </a:rPr>
              <a:t>зрения, </a:t>
            </a:r>
            <a:r>
              <a:rPr lang="ru-RU" sz="2600" dirty="0">
                <a:latin typeface="Times New Roman" pitchFamily="18" charset="0"/>
              </a:rPr>
              <a:t>снижению остроты зрения атрофическим </a:t>
            </a:r>
            <a:r>
              <a:rPr lang="ru-RU" sz="2600" dirty="0" smtClean="0">
                <a:latin typeface="Times New Roman" pitchFamily="18" charset="0"/>
              </a:rPr>
              <a:t>изменениям зрительного нерва.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331913" y="5373688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      ПРОДУКЦИЯ (5%)</a:t>
            </a:r>
            <a:r>
              <a:rPr lang="ru-RU" sz="2400" b="1">
                <a:latin typeface="Times New Roman" pitchFamily="18" charset="0"/>
              </a:rPr>
              <a:t> </a:t>
            </a:r>
          </a:p>
        </p:txBody>
      </p:sp>
      <p:sp>
        <p:nvSpPr>
          <p:cNvPr id="105484" name="Arc 12"/>
          <p:cNvSpPr>
            <a:spLocks/>
          </p:cNvSpPr>
          <p:nvPr/>
        </p:nvSpPr>
        <p:spPr bwMode="auto">
          <a:xfrm rot="-2525349">
            <a:off x="3779838" y="4652963"/>
            <a:ext cx="1195387" cy="1733550"/>
          </a:xfrm>
          <a:custGeom>
            <a:avLst/>
            <a:gdLst>
              <a:gd name="T0" fmla="*/ 0 w 16557"/>
              <a:gd name="T1" fmla="*/ 2147483647 h 21600"/>
              <a:gd name="T2" fmla="*/ 2147483647 w 16557"/>
              <a:gd name="T3" fmla="*/ 2147483647 h 21600"/>
              <a:gd name="T4" fmla="*/ 2147483647 w 16557"/>
              <a:gd name="T5" fmla="*/ 2147483647 h 21600"/>
              <a:gd name="T6" fmla="*/ 0 60000 65536"/>
              <a:gd name="T7" fmla="*/ 0 60000 65536"/>
              <a:gd name="T8" fmla="*/ 0 60000 65536"/>
              <a:gd name="T9" fmla="*/ 0 w 16557"/>
              <a:gd name="T10" fmla="*/ 0 h 21600"/>
              <a:gd name="T11" fmla="*/ 16557 w 1655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57" h="21600" fill="none" extrusionOk="0">
                <a:moveTo>
                  <a:pt x="0" y="324"/>
                </a:moveTo>
                <a:cubicBezTo>
                  <a:pt x="1230" y="108"/>
                  <a:pt x="2478" y="-1"/>
                  <a:pt x="3728" y="0"/>
                </a:cubicBezTo>
                <a:cubicBezTo>
                  <a:pt x="8345" y="0"/>
                  <a:pt x="12842" y="1479"/>
                  <a:pt x="16557" y="4222"/>
                </a:cubicBezTo>
              </a:path>
              <a:path w="16557" h="21600" stroke="0" extrusionOk="0">
                <a:moveTo>
                  <a:pt x="0" y="324"/>
                </a:moveTo>
                <a:cubicBezTo>
                  <a:pt x="1230" y="108"/>
                  <a:pt x="2478" y="-1"/>
                  <a:pt x="3728" y="0"/>
                </a:cubicBezTo>
                <a:cubicBezTo>
                  <a:pt x="8345" y="0"/>
                  <a:pt x="12842" y="1479"/>
                  <a:pt x="16557" y="4222"/>
                </a:cubicBezTo>
                <a:lnTo>
                  <a:pt x="3728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5487" name="Picture 15" descr="anatom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941888"/>
            <a:ext cx="15113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1042988" y="537368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</a:t>
            </a:r>
            <a:r>
              <a:rPr lang="en-US" sz="2400" b="1" baseline="-2500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=</a:t>
            </a:r>
            <a:endParaRPr lang="ru-RU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4500563" y="44370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FF00"/>
                </a:solidFill>
                <a:latin typeface="Times New Roman" pitchFamily="18" charset="0"/>
              </a:rPr>
              <a:t>гидродинамика</a:t>
            </a:r>
          </a:p>
        </p:txBody>
      </p:sp>
      <p:sp>
        <p:nvSpPr>
          <p:cNvPr id="105490" name="Arc 18"/>
          <p:cNvSpPr>
            <a:spLocks/>
          </p:cNvSpPr>
          <p:nvPr/>
        </p:nvSpPr>
        <p:spPr bwMode="auto">
          <a:xfrm rot="908500">
            <a:off x="6443663" y="4791075"/>
            <a:ext cx="1195387" cy="1733550"/>
          </a:xfrm>
          <a:custGeom>
            <a:avLst/>
            <a:gdLst>
              <a:gd name="T0" fmla="*/ 0 w 16557"/>
              <a:gd name="T1" fmla="*/ 2147483647 h 21600"/>
              <a:gd name="T2" fmla="*/ 2147483647 w 16557"/>
              <a:gd name="T3" fmla="*/ 2147483647 h 21600"/>
              <a:gd name="T4" fmla="*/ 2147483647 w 16557"/>
              <a:gd name="T5" fmla="*/ 2147483647 h 21600"/>
              <a:gd name="T6" fmla="*/ 0 60000 65536"/>
              <a:gd name="T7" fmla="*/ 0 60000 65536"/>
              <a:gd name="T8" fmla="*/ 0 60000 65536"/>
              <a:gd name="T9" fmla="*/ 0 w 16557"/>
              <a:gd name="T10" fmla="*/ 0 h 21600"/>
              <a:gd name="T11" fmla="*/ 16557 w 1655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57" h="21600" fill="none" extrusionOk="0">
                <a:moveTo>
                  <a:pt x="0" y="324"/>
                </a:moveTo>
                <a:cubicBezTo>
                  <a:pt x="1230" y="108"/>
                  <a:pt x="2478" y="-1"/>
                  <a:pt x="3728" y="0"/>
                </a:cubicBezTo>
                <a:cubicBezTo>
                  <a:pt x="8345" y="0"/>
                  <a:pt x="12842" y="1479"/>
                  <a:pt x="16557" y="4222"/>
                </a:cubicBezTo>
              </a:path>
              <a:path w="16557" h="21600" stroke="0" extrusionOk="0">
                <a:moveTo>
                  <a:pt x="0" y="324"/>
                </a:moveTo>
                <a:cubicBezTo>
                  <a:pt x="1230" y="108"/>
                  <a:pt x="2478" y="-1"/>
                  <a:pt x="3728" y="0"/>
                </a:cubicBezTo>
                <a:cubicBezTo>
                  <a:pt x="8345" y="0"/>
                  <a:pt x="12842" y="1479"/>
                  <a:pt x="16557" y="4222"/>
                </a:cubicBezTo>
                <a:lnTo>
                  <a:pt x="3728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372225" y="5373688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ОТТОК (95%)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4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4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4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4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4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74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24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74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  <p:bldP spid="105479" grpId="0"/>
      <p:bldP spid="105484" grpId="0" animBg="1"/>
      <p:bldP spid="105488" grpId="0"/>
      <p:bldP spid="105489" grpId="0"/>
      <p:bldP spid="105490" grpId="0" animBg="1"/>
      <p:bldP spid="1054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6863" y="620713"/>
            <a:ext cx="5976937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Классификация  глаукомы</a:t>
            </a:r>
            <a:endParaRPr lang="ru-RU" sz="36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636838"/>
            <a:ext cx="4537075" cy="2378075"/>
          </a:xfrm>
        </p:spPr>
        <p:txBody>
          <a:bodyPr/>
          <a:lstStyle/>
          <a:p>
            <a:pPr marL="609600" indent="-609600" eaLnBrk="1" hangingPunct="1">
              <a:spcBef>
                <a:spcPct val="40000"/>
              </a:spcBef>
              <a:buClr>
                <a:srgbClr val="FFFF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4000" b="1" dirty="0" smtClean="0">
                <a:latin typeface="Times New Roman" pitchFamily="18" charset="0"/>
              </a:rPr>
              <a:t>Первичная</a:t>
            </a:r>
          </a:p>
          <a:p>
            <a:pPr marL="609600" indent="-609600" eaLnBrk="1" hangingPunct="1">
              <a:spcBef>
                <a:spcPct val="40000"/>
              </a:spcBef>
              <a:buClr>
                <a:srgbClr val="FFFF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4000" dirty="0" smtClean="0">
                <a:latin typeface="Times New Roman" pitchFamily="18" charset="0"/>
              </a:rPr>
              <a:t>Вторичная</a:t>
            </a:r>
          </a:p>
          <a:p>
            <a:pPr marL="609600" indent="-609600" eaLnBrk="1" hangingPunct="1">
              <a:spcBef>
                <a:spcPct val="40000"/>
              </a:spcBef>
              <a:buClr>
                <a:srgbClr val="FFFF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4000" dirty="0" smtClean="0">
                <a:latin typeface="Times New Roman" pitchFamily="18" charset="0"/>
              </a:rPr>
              <a:t>Врожденная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333375"/>
            <a:ext cx="4897438" cy="1150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Классификация    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первичной  глаукомы</a:t>
            </a:r>
          </a:p>
        </p:txBody>
      </p:sp>
      <p:sp>
        <p:nvSpPr>
          <p:cNvPr id="123944" name="Text Box 40"/>
          <p:cNvSpPr txBox="1">
            <a:spLocks noChangeArrowheads="1"/>
          </p:cNvSpPr>
          <p:nvPr/>
        </p:nvSpPr>
        <p:spPr bwMode="auto">
          <a:xfrm>
            <a:off x="466725" y="6021388"/>
            <a:ext cx="662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Пример:    </a:t>
            </a:r>
            <a:r>
              <a:rPr lang="en-US" sz="2000">
                <a:latin typeface="Times New Roman" pitchFamily="18" charset="0"/>
              </a:rPr>
              <a:t>OU </a:t>
            </a:r>
            <a:r>
              <a:rPr lang="ru-RU" sz="2000">
                <a:latin typeface="Times New Roman" pitchFamily="18" charset="0"/>
              </a:rPr>
              <a:t>– о</a:t>
            </a:r>
            <a:r>
              <a:rPr lang="en-US" sz="2000">
                <a:latin typeface="Times New Roman" pitchFamily="18" charset="0"/>
              </a:rPr>
              <a:t>/</a:t>
            </a:r>
            <a:r>
              <a:rPr lang="ru-RU" sz="2000">
                <a:latin typeface="Times New Roman" pitchFamily="18" charset="0"/>
              </a:rPr>
              <a:t>уг  </a:t>
            </a:r>
            <a:r>
              <a:rPr lang="en-US" sz="2000">
                <a:latin typeface="Times New Roman" pitchFamily="18" charset="0"/>
              </a:rPr>
              <a:t>II b</a:t>
            </a:r>
            <a:r>
              <a:rPr lang="ru-RU" sz="2000">
                <a:latin typeface="Times New Roman" pitchFamily="18" charset="0"/>
              </a:rPr>
              <a:t>  нестабилизированная  глаукома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123954" name="Text Box 50"/>
          <p:cNvSpPr txBox="1">
            <a:spLocks noChangeArrowheads="1"/>
          </p:cNvSpPr>
          <p:nvPr/>
        </p:nvSpPr>
        <p:spPr bwMode="auto">
          <a:xfrm>
            <a:off x="1835150" y="5157788"/>
            <a:ext cx="5905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>
                <a:latin typeface="Bookman Old Style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Острый  приступ  закрытоугольной  глаукомы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000">
                <a:latin typeface="Times New Roman" pitchFamily="18" charset="0"/>
              </a:rPr>
              <a:t>  </a:t>
            </a:r>
            <a:r>
              <a:rPr lang="ru-RU" sz="2000" b="1">
                <a:latin typeface="Times New Roman" pitchFamily="18" charset="0"/>
              </a:rPr>
              <a:t>Подозрение  на  глаукому</a:t>
            </a:r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323850" y="1844675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>
            <a:off x="323850" y="508476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323850" y="2565400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323850" y="18446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>
            <a:off x="2339975" y="18446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4643438" y="18446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>
            <a:off x="6443663" y="18446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>
            <a:off x="8893175" y="18446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250825" y="2008188"/>
            <a:ext cx="8893175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Формы                           Стадии                    Уровень ВГД      Стабилизация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функций</a:t>
            </a:r>
          </a:p>
          <a:p>
            <a:pPr marL="342900" indent="-342900">
              <a:defRPr/>
            </a:pPr>
            <a:endParaRPr lang="ru-RU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Открытоугольная   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I.  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Начальная</a:t>
            </a:r>
            <a:r>
              <a:rPr lang="ru-RU">
                <a:latin typeface="Times New Roman" pitchFamily="18" charset="0"/>
              </a:rPr>
              <a:t>              </a:t>
            </a:r>
            <a:r>
              <a:rPr lang="en-US" b="1">
                <a:latin typeface="Times New Roman" pitchFamily="18" charset="0"/>
              </a:rPr>
              <a:t>a.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нормальное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                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(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 26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mmHg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Закрытоугольная  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II.  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Развитая       </a:t>
            </a:r>
            <a:r>
              <a:rPr lang="ru-RU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         </a:t>
            </a:r>
            <a:r>
              <a:rPr lang="en-US" b="1">
                <a:latin typeface="Times New Roman" pitchFamily="18" charset="0"/>
              </a:rPr>
              <a:t>b.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умеренно    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Стабилизированная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                                    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повышенное</a:t>
            </a:r>
          </a:p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Смешанная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III.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Далекозашедшая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(27- 32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mmHg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                       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c.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высокое 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Нестабилизированная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IV.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Терминальная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(33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mm Hg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                  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выше)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44" grpId="0"/>
      <p:bldP spid="123954" grpId="0"/>
      <p:bldP spid="12327" grpId="0" animBg="1"/>
      <p:bldP spid="12328" grpId="0" animBg="1"/>
      <p:bldP spid="12329" grpId="0" animBg="1"/>
      <p:bldP spid="12332" grpId="0" animBg="1"/>
      <p:bldP spid="12333" grpId="0" animBg="1"/>
      <p:bldP spid="12334" grpId="0" animBg="1"/>
      <p:bldP spid="12335" grpId="0" animBg="1"/>
      <p:bldP spid="12336" grpId="0" animBg="1"/>
      <p:bldP spid="12339" grpId="0"/>
    </p:bld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5389865</TotalTime>
  <Words>1475</Words>
  <Application>Microsoft Office PowerPoint</Application>
  <PresentationFormat>Экран (4:3)</PresentationFormat>
  <Paragraphs>299</Paragraphs>
  <Slides>41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Сумерки</vt:lpstr>
      <vt:lpstr>Точечный рисунок</vt:lpstr>
      <vt:lpstr>ГЛАУКОМА</vt:lpstr>
      <vt:lpstr>Главная  причина  необратимой слепоты  во  всем  мире</vt:lpstr>
      <vt:lpstr>Физиология  офтальмотонуса</vt:lpstr>
      <vt:lpstr>Презентация PowerPoint</vt:lpstr>
      <vt:lpstr>Презентация PowerPoint</vt:lpstr>
      <vt:lpstr>Внутриглазная жидкость – прозрачная и бесцветная, её плотность 1,005 – 1,007,  показатель преломления – 1,33.  Количество водянистой влаги у человека не превышает 0,2 – 0, 5 мл.   Водянистая влага содержит соли, аскорбиновую кислоту, микроэлементы. </vt:lpstr>
      <vt:lpstr>Главная  причина  необратимой слепоты  во  всем  мире</vt:lpstr>
      <vt:lpstr>Классификация  глаукомы</vt:lpstr>
      <vt:lpstr>Классификация     первичной  глаукомы</vt:lpstr>
      <vt:lpstr>Первичная  глаукома</vt:lpstr>
      <vt:lpstr>Первичная открытоугольная глаукома (ОУГ) Этиология 1. Анатомические особенности глаза: слабое развитие склеральной шпоры и цилиарной мышцы, заднее прикрепление волокон этой мыщцы к склере, переднее положение шлеммова канала и др.  </vt:lpstr>
      <vt:lpstr>2. Возрастные дистрофические и дегенеративные изменения в трабекулярном аппарате, радужке и цилиарном теле.  3. Высокая чувствительность ВГД к кортикостероидам, закрепленная генетически. 4. Генетическая предрасположенность к заболеванию первичной ОУГ. </vt:lpstr>
      <vt:lpstr>Клиника. Жалобы больного: субъективные симптомы болезни или совершенно отсутствуют, или слабо выражены.</vt:lpstr>
      <vt:lpstr>    Симптомокомплекс глаукомы  1. Неустойчивость и повышение ВГД 2. Нарушение зрительных функций (нарушение периферического зрения, снижение остроты зрения) 3. Атрофия зрительного нерва (слепота).</vt:lpstr>
      <vt:lpstr>Внутриглазное давление</vt:lpstr>
      <vt:lpstr>ВГД  и  его  исследование</vt:lpstr>
      <vt:lpstr>Исследование  поля  зрения (стадии глаукомы)</vt:lpstr>
      <vt:lpstr>        Характеристика стадий глаукомы I – Начальная стадия. Глаукоматозной экскавации ДЗН нет, изменения поля зрения (концентрическое сужение поля зрения до 5˚ с периферии). Увеличение размеров слепого пятна. II – Развитая стадия. Стойкое сужение поля зрения (более чем 10˚ с носовой стороны или до 15˚ с периферии). Глаукоматозная экскавация ДЗН. III – Далеко зашедшая стадия. Характерно сужение поля зрения (меньше 15˚ от точки фиксации), краевая экскавация ДЗН, серый ДЗН. IV – Терминальная стадия. Утрата предметного зрения (наличие светоощущения) или полной потери зрительной функции – слепоты (амавроз). </vt:lpstr>
      <vt:lpstr>Презентация PowerPoint</vt:lpstr>
      <vt:lpstr>Стадии  глаукомы</vt:lpstr>
      <vt:lpstr>Гониоскопия(формы глаукомы)</vt:lpstr>
      <vt:lpstr>Презентация PowerPoint</vt:lpstr>
      <vt:lpstr>Презентация PowerPoint</vt:lpstr>
      <vt:lpstr>Презентация PowerPoint</vt:lpstr>
      <vt:lpstr>               Хирургическое лечение глаукомы  Показания к операции: - при недостаточной эффективности медикаментозной терапии - в начальной стадии заболевания, когда нет вторичных изменений в УПК и дренажной системе глаза.  Выбор оперативного лечения осуществляется после диагностики уровня нарушения ретенции внутриглазной жидкости.   При трабекулярной гипертензии – трабекулотомия. При интрасклеральной гипертензии – синусотомия.  При их сочетании – синустрабекулэктомия.</vt:lpstr>
      <vt:lpstr>– улучшающие  отток     1.  лазерная гониопунктура    2.  фистулизирующие  операции    (глубокая субсклеральная склерэктомия       с базальной иридэктомией)  – уменьшающие  продукцию     (криопексия цилиарного тела) – энуклеация (IVc болящая глаукома)</vt:lpstr>
      <vt:lpstr>Дифференциальная  диагностика</vt:lpstr>
      <vt:lpstr>Лечение  острого  приступа закрытоугольной  глаукомы  комплекс: АХЭ, Pg, β-бл, ИКА </vt:lpstr>
      <vt:lpstr>Презентация PowerPoint</vt:lpstr>
      <vt:lpstr>Презентация PowerPoint</vt:lpstr>
      <vt:lpstr>Презентация PowerPoint</vt:lpstr>
      <vt:lpstr>Вторичная  глаукома</vt:lpstr>
      <vt:lpstr>Факогенные  глаукомы</vt:lpstr>
      <vt:lpstr>Поствоспалительная  глаукома</vt:lpstr>
      <vt:lpstr>Неоваскулярная  глаукома</vt:lpstr>
      <vt:lpstr>Посттравматическая  глаукома</vt:lpstr>
      <vt:lpstr>Неопластическая  глаукома</vt:lpstr>
      <vt:lpstr>Презентация PowerPoint</vt:lpstr>
      <vt:lpstr>Врожденная глаукома</vt:lpstr>
      <vt:lpstr>Лечение  врожденной  глаукомы</vt:lpstr>
      <vt:lpstr>Презентация PowerPoint</vt:lpstr>
    </vt:vector>
  </TitlesOfParts>
  <Company>b0r0da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ГЛАУКОМА</dc:title>
  <dc:creator>Professor</dc:creator>
  <cp:lastModifiedBy>Dell</cp:lastModifiedBy>
  <cp:revision>171</cp:revision>
  <dcterms:created xsi:type="dcterms:W3CDTF">2004-12-20T17:29:16Z</dcterms:created>
  <dcterms:modified xsi:type="dcterms:W3CDTF">2018-10-21T13:12:44Z</dcterms:modified>
</cp:coreProperties>
</file>