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369" r:id="rId3"/>
    <p:sldId id="358" r:id="rId4"/>
    <p:sldId id="294" r:id="rId5"/>
    <p:sldId id="357" r:id="rId6"/>
    <p:sldId id="370" r:id="rId7"/>
    <p:sldId id="258" r:id="rId8"/>
    <p:sldId id="359" r:id="rId9"/>
    <p:sldId id="257" r:id="rId10"/>
    <p:sldId id="265" r:id="rId11"/>
    <p:sldId id="295" r:id="rId12"/>
    <p:sldId id="296" r:id="rId13"/>
    <p:sldId id="368" r:id="rId14"/>
    <p:sldId id="297" r:id="rId15"/>
    <p:sldId id="266" r:id="rId16"/>
    <p:sldId id="260" r:id="rId17"/>
    <p:sldId id="261" r:id="rId18"/>
    <p:sldId id="262" r:id="rId19"/>
    <p:sldId id="270" r:id="rId20"/>
    <p:sldId id="318" r:id="rId21"/>
    <p:sldId id="299" r:id="rId22"/>
    <p:sldId id="374" r:id="rId23"/>
    <p:sldId id="362" r:id="rId24"/>
    <p:sldId id="319" r:id="rId25"/>
    <p:sldId id="361" r:id="rId26"/>
    <p:sldId id="378" r:id="rId27"/>
    <p:sldId id="298" r:id="rId28"/>
    <p:sldId id="263" r:id="rId29"/>
    <p:sldId id="365" r:id="rId30"/>
    <p:sldId id="363" r:id="rId31"/>
    <p:sldId id="346" r:id="rId32"/>
    <p:sldId id="300" r:id="rId33"/>
    <p:sldId id="301" r:id="rId34"/>
    <p:sldId id="302" r:id="rId35"/>
    <p:sldId id="264" r:id="rId36"/>
    <p:sldId id="326" r:id="rId37"/>
    <p:sldId id="327" r:id="rId38"/>
    <p:sldId id="267" r:id="rId39"/>
    <p:sldId id="303" r:id="rId40"/>
    <p:sldId id="305" r:id="rId41"/>
    <p:sldId id="306" r:id="rId42"/>
    <p:sldId id="268" r:id="rId43"/>
    <p:sldId id="269" r:id="rId44"/>
    <p:sldId id="274" r:id="rId45"/>
    <p:sldId id="329" r:id="rId46"/>
    <p:sldId id="330" r:id="rId47"/>
    <p:sldId id="304" r:id="rId48"/>
    <p:sldId id="399" r:id="rId49"/>
    <p:sldId id="377" r:id="rId50"/>
    <p:sldId id="307" r:id="rId51"/>
    <p:sldId id="308" r:id="rId52"/>
    <p:sldId id="331" r:id="rId53"/>
    <p:sldId id="271" r:id="rId54"/>
    <p:sldId id="273" r:id="rId55"/>
    <p:sldId id="345" r:id="rId56"/>
    <p:sldId id="364" r:id="rId57"/>
    <p:sldId id="309" r:id="rId58"/>
    <p:sldId id="344" r:id="rId59"/>
    <p:sldId id="332" r:id="rId60"/>
    <p:sldId id="356" r:id="rId61"/>
    <p:sldId id="343" r:id="rId62"/>
    <p:sldId id="276" r:id="rId63"/>
    <p:sldId id="325" r:id="rId64"/>
    <p:sldId id="277" r:id="rId65"/>
    <p:sldId id="272" r:id="rId66"/>
    <p:sldId id="278" r:id="rId67"/>
    <p:sldId id="279" r:id="rId68"/>
    <p:sldId id="310" r:id="rId69"/>
    <p:sldId id="371" r:id="rId70"/>
    <p:sldId id="375" r:id="rId71"/>
    <p:sldId id="280" r:id="rId72"/>
    <p:sldId id="281" r:id="rId73"/>
    <p:sldId id="282" r:id="rId74"/>
    <p:sldId id="283" r:id="rId75"/>
    <p:sldId id="284" r:id="rId76"/>
    <p:sldId id="291" r:id="rId77"/>
    <p:sldId id="292" r:id="rId78"/>
    <p:sldId id="293" r:id="rId79"/>
    <p:sldId id="311" r:id="rId80"/>
    <p:sldId id="351" r:id="rId81"/>
    <p:sldId id="312" r:id="rId82"/>
    <p:sldId id="380" r:id="rId83"/>
    <p:sldId id="381" r:id="rId84"/>
    <p:sldId id="313" r:id="rId85"/>
    <p:sldId id="379" r:id="rId86"/>
    <p:sldId id="382" r:id="rId87"/>
    <p:sldId id="383" r:id="rId88"/>
    <p:sldId id="385" r:id="rId89"/>
    <p:sldId id="384" r:id="rId90"/>
    <p:sldId id="386" r:id="rId91"/>
    <p:sldId id="388" r:id="rId92"/>
    <p:sldId id="387" r:id="rId93"/>
    <p:sldId id="390" r:id="rId94"/>
    <p:sldId id="391" r:id="rId95"/>
    <p:sldId id="393" r:id="rId96"/>
    <p:sldId id="392" r:id="rId97"/>
    <p:sldId id="339" r:id="rId98"/>
    <p:sldId id="340" r:id="rId99"/>
    <p:sldId id="341" r:id="rId100"/>
    <p:sldId id="342" r:id="rId101"/>
    <p:sldId id="389" r:id="rId102"/>
    <p:sldId id="395" r:id="rId103"/>
    <p:sldId id="314" r:id="rId104"/>
    <p:sldId id="372" r:id="rId105"/>
    <p:sldId id="376" r:id="rId106"/>
    <p:sldId id="373" r:id="rId107"/>
    <p:sldId id="400" r:id="rId108"/>
    <p:sldId id="401" r:id="rId109"/>
    <p:sldId id="402" r:id="rId110"/>
    <p:sldId id="360" r:id="rId111"/>
    <p:sldId id="396" r:id="rId112"/>
    <p:sldId id="397" r:id="rId113"/>
    <p:sldId id="287" r:id="rId114"/>
    <p:sldId id="316" r:id="rId115"/>
    <p:sldId id="288" r:id="rId116"/>
    <p:sldId id="290" r:id="rId117"/>
    <p:sldId id="289" r:id="rId118"/>
    <p:sldId id="317" r:id="rId1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60"/>
  </p:normalViewPr>
  <p:slideViewPr>
    <p:cSldViewPr>
      <p:cViewPr varScale="1">
        <p:scale>
          <a:sx n="102" d="100"/>
          <a:sy n="102" d="100"/>
        </p:scale>
        <p:origin x="-7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2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15B7-E75D-44FF-BCDE-E47B369A46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C29FE-F5F0-4C06-B4C3-BCB1186D1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60CA-1AC7-492A-8535-BDE837ED9E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AA8E39-1523-44BC-970D-07C9104956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42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46047E-7479-4916-A566-C3F8FFFBF7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0ECDCA-433E-4BBB-99ED-79BACFAA5E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89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3147-84C5-40D1-9A61-A9D9413F34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3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B07B-80BB-4431-8F7A-2D622C77E9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FEC40-E7FA-4695-910E-DB5409396B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C005-52A4-4D4D-9763-BB404708E5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DE361-6305-425E-8DFB-8BFF582BD5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44572C-827A-4DE9-A8CE-A563277FFE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9D8A-85B5-47D2-84FA-BD5188077A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E3DD510-3098-4D22-997E-5EAAF906B8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4E475-36F3-426A-9240-E24DED4F82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E4562AC-B72C-45AC-BA21-5B5FAD96C9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oleObject" Target="../embeddings/oleObject29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1828800"/>
          </a:xfrm>
        </p:spPr>
        <p:txBody>
          <a:bodyPr/>
          <a:lstStyle/>
          <a:p>
            <a:r>
              <a:rPr lang="ru-RU" sz="2800"/>
              <a:t>Кафедра госпитальной хирургии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988840"/>
            <a:ext cx="6400800" cy="3816424"/>
          </a:xfrm>
        </p:spPr>
        <p:txBody>
          <a:bodyPr/>
          <a:lstStyle/>
          <a:p>
            <a:r>
              <a:rPr lang="ru-RU" sz="4800" dirty="0"/>
              <a:t>Заболевания аорты и ее ветвей</a:t>
            </a:r>
          </a:p>
          <a:p>
            <a:endParaRPr lang="ru-RU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40960" cy="936104"/>
          </a:xfrm>
        </p:spPr>
        <p:txBody>
          <a:bodyPr/>
          <a:lstStyle/>
          <a:p>
            <a:r>
              <a:rPr lang="ru-RU" sz="3600" dirty="0"/>
              <a:t>Схема формирования </a:t>
            </a:r>
            <a:r>
              <a:rPr lang="ru-RU" sz="3600" dirty="0" smtClean="0"/>
              <a:t>аневризмы </a:t>
            </a:r>
            <a:r>
              <a:rPr lang="ru-RU" sz="3600" dirty="0"/>
              <a:t>аорты</a:t>
            </a:r>
          </a:p>
        </p:txBody>
      </p:sp>
      <p:graphicFrame>
        <p:nvGraphicFramePr>
          <p:cNvPr id="35848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843113"/>
              </p:ext>
            </p:extLst>
          </p:nvPr>
        </p:nvGraphicFramePr>
        <p:xfrm>
          <a:off x="1042988" y="1196975"/>
          <a:ext cx="71755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1" name="Фотография Photo Editor" r:id="rId3" imgW="4153480" imgH="2381582" progId="MSPhotoEd.3">
                  <p:embed/>
                </p:oleObj>
              </mc:Choice>
              <mc:Fallback>
                <p:oleObj name="Фотография Photo Editor" r:id="rId3" imgW="4153480" imgH="2381582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96975"/>
                        <a:ext cx="717550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5589240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Расслоение аорты начинается с надрыва интимы и распространяется в толще </a:t>
            </a:r>
            <a:r>
              <a:rPr lang="ru-RU" dirty="0" err="1" smtClean="0"/>
              <a:t>медии</a:t>
            </a:r>
            <a:r>
              <a:rPr lang="ru-RU" dirty="0" smtClean="0"/>
              <a:t> в продольном направлении, создавая ложный просвет. Как правило расслоение прогрессирует в дистальном направлении.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Неспецифический </a:t>
            </a:r>
            <a:r>
              <a:rPr lang="ru-RU" sz="4000" dirty="0" err="1"/>
              <a:t>аортоартериит</a:t>
            </a:r>
            <a:endParaRPr lang="ru-RU" sz="4000" dirty="0"/>
          </a:p>
        </p:txBody>
      </p:sp>
      <p:pic>
        <p:nvPicPr>
          <p:cNvPr id="151556" name="Picture 4" descr="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1268413"/>
            <a:ext cx="4217987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1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48064" y="1981200"/>
            <a:ext cx="3538736" cy="4114800"/>
          </a:xfrm>
        </p:spPr>
        <p:txBody>
          <a:bodyPr/>
          <a:lstStyle/>
          <a:p>
            <a:pPr marL="36576" indent="0">
              <a:buNone/>
            </a:pPr>
            <a:r>
              <a:rPr lang="ru-RU" sz="2800" i="1" dirty="0"/>
              <a:t>б-</a:t>
            </a:r>
            <a:r>
              <a:rPr lang="ru-RU" sz="2800" dirty="0"/>
              <a:t>после операции протезирования аорты. 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24541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388296" cy="5691336"/>
          </a:xfrm>
        </p:spPr>
        <p:txBody>
          <a:bodyPr>
            <a:normAutofit lnSpcReduction="10000"/>
          </a:bodyPr>
          <a:lstStyle/>
          <a:p>
            <a:r>
              <a:rPr lang="ru-RU" sz="2300" b="1" dirty="0">
                <a:effectLst/>
              </a:rPr>
              <a:t>Операции на торакоабдоминальном отделе </a:t>
            </a:r>
            <a:r>
              <a:rPr lang="ru-RU" sz="2300" b="1" dirty="0" smtClean="0">
                <a:effectLst/>
              </a:rPr>
              <a:t>аорты</a:t>
            </a:r>
            <a:endParaRPr lang="ru-RU" sz="2300" b="1" dirty="0">
              <a:effectLst/>
            </a:endParaRPr>
          </a:p>
          <a:p>
            <a:r>
              <a:rPr lang="ru-RU" sz="2200" dirty="0">
                <a:effectLst/>
              </a:rPr>
              <a:t>а — протезирование с </a:t>
            </a:r>
            <a:r>
              <a:rPr lang="ru-RU" sz="2200" dirty="0" err="1">
                <a:effectLst/>
              </a:rPr>
              <a:t>эндартерэктомией</a:t>
            </a:r>
            <a:r>
              <a:rPr lang="ru-RU" sz="2200" dirty="0">
                <a:effectLst/>
              </a:rPr>
              <a:t> из висцеральных и почечных артерий; </a:t>
            </a:r>
            <a:endParaRPr lang="ru-RU" sz="2200" dirty="0" smtClean="0">
              <a:effectLst/>
            </a:endParaRPr>
          </a:p>
          <a:p>
            <a:r>
              <a:rPr lang="ru-RU" sz="2200" dirty="0" smtClean="0">
                <a:effectLst/>
              </a:rPr>
              <a:t>б </a:t>
            </a:r>
            <a:r>
              <a:rPr lang="ru-RU" sz="2200" dirty="0">
                <a:effectLst/>
              </a:rPr>
              <a:t>— протезирование с раздельной </a:t>
            </a:r>
            <a:r>
              <a:rPr lang="ru-RU" sz="2200" dirty="0" smtClean="0">
                <a:effectLst/>
              </a:rPr>
              <a:t>имплантацией </a:t>
            </a:r>
            <a:r>
              <a:rPr lang="ru-RU" sz="2200" dirty="0">
                <a:effectLst/>
              </a:rPr>
              <a:t>на единой площадке </a:t>
            </a:r>
            <a:r>
              <a:rPr lang="ru-RU" sz="2200" dirty="0" smtClean="0">
                <a:effectLst/>
              </a:rPr>
              <a:t>висцеральных </a:t>
            </a:r>
            <a:r>
              <a:rPr lang="ru-RU" sz="2200" dirty="0">
                <a:effectLst/>
              </a:rPr>
              <a:t>и правой почечной артерий и имплантацией в протез левой почечной артерии; </a:t>
            </a:r>
            <a:endParaRPr lang="ru-RU" sz="2200" dirty="0" smtClean="0">
              <a:effectLst/>
            </a:endParaRPr>
          </a:p>
          <a:p>
            <a:r>
              <a:rPr lang="ru-RU" sz="2200" dirty="0" smtClean="0">
                <a:effectLst/>
              </a:rPr>
              <a:t>в </a:t>
            </a:r>
            <a:r>
              <a:rPr lang="ru-RU" sz="2200" dirty="0">
                <a:effectLst/>
              </a:rPr>
              <a:t>— аорто-аортальное </a:t>
            </a:r>
            <a:r>
              <a:rPr lang="ru-RU" sz="2200" dirty="0" smtClean="0">
                <a:effectLst/>
              </a:rPr>
              <a:t>шунтирование</a:t>
            </a:r>
            <a:r>
              <a:rPr lang="ru-RU" sz="2200" dirty="0">
                <a:effectLst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8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1"/>
            <a:ext cx="5832648" cy="34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3645024"/>
            <a:ext cx="8964488" cy="3024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FFFF00"/>
                </a:solidFill>
              </a:rPr>
              <a:t>Операция протезирования</a:t>
            </a:r>
            <a:r>
              <a:rPr lang="ru-RU" sz="2000" b="1" i="1" dirty="0">
                <a:solidFill>
                  <a:srgbClr val="FFFF00"/>
                </a:solidFill>
              </a:rPr>
              <a:t>	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инфраренального</a:t>
            </a: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>
                <a:solidFill>
                  <a:srgbClr val="FFFF00"/>
                </a:solidFill>
              </a:rPr>
              <a:t>отдела аорты с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FFFF00"/>
                </a:solidFill>
              </a:rPr>
              <a:t>пластикой	</a:t>
            </a:r>
            <a:r>
              <a:rPr lang="ru-RU" sz="2000" b="1" i="1" dirty="0" err="1">
                <a:solidFill>
                  <a:srgbClr val="FFFF00"/>
                </a:solidFill>
              </a:rPr>
              <a:t>супра</a:t>
            </a:r>
            <a:r>
              <a:rPr lang="ru-RU" sz="2000" b="1" i="1" dirty="0">
                <a:solidFill>
                  <a:srgbClr val="FFFF00"/>
                </a:solidFill>
              </a:rPr>
              <a:t>-	и	</a:t>
            </a:r>
            <a:r>
              <a:rPr lang="ru-RU" sz="2000" b="1" i="1" dirty="0" smtClean="0">
                <a:solidFill>
                  <a:srgbClr val="FFFF00"/>
                </a:solidFill>
              </a:rPr>
              <a:t>интерренального</a:t>
            </a:r>
            <a:r>
              <a:rPr lang="ru-RU" sz="2000" b="1" i="1" dirty="0">
                <a:solidFill>
                  <a:srgbClr val="FFFF00"/>
                </a:solidFill>
              </a:rPr>
              <a:t>	</a:t>
            </a:r>
            <a:r>
              <a:rPr lang="ru-RU" sz="2000" b="1" i="1" dirty="0" smtClean="0">
                <a:solidFill>
                  <a:srgbClr val="FFFF00"/>
                </a:solidFill>
              </a:rPr>
              <a:t>отдела аорты</a:t>
            </a:r>
            <a:endParaRPr lang="ru-RU" sz="2000" b="1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000" dirty="0"/>
              <a:t>а — характер поражения </a:t>
            </a:r>
            <a:r>
              <a:rPr lang="ru-RU" sz="2000" dirty="0" smtClean="0"/>
              <a:t>аорты</a:t>
            </a:r>
            <a:r>
              <a:rPr lang="ru-RU" sz="2000" dirty="0"/>
              <a:t>, висцеральных и </a:t>
            </a:r>
            <a:r>
              <a:rPr lang="ru-RU" sz="2000" dirty="0" smtClean="0"/>
              <a:t>почечных </a:t>
            </a:r>
            <a:r>
              <a:rPr lang="ru-RU" sz="2000" dirty="0"/>
              <a:t>артерий;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б </a:t>
            </a:r>
            <a:r>
              <a:rPr lang="ru-RU" sz="2000" dirty="0"/>
              <a:t>— </a:t>
            </a:r>
            <a:r>
              <a:rPr lang="ru-RU" sz="2000" dirty="0" smtClean="0"/>
              <a:t>произведена </a:t>
            </a:r>
            <a:r>
              <a:rPr lang="ru-RU" sz="2000" dirty="0"/>
              <a:t>резекция </a:t>
            </a:r>
            <a:r>
              <a:rPr lang="ru-RU" sz="2000" dirty="0" err="1" smtClean="0"/>
              <a:t>инфраренального</a:t>
            </a:r>
            <a:r>
              <a:rPr lang="ru-RU" sz="2000" dirty="0" smtClean="0"/>
              <a:t> </a:t>
            </a:r>
            <a:r>
              <a:rPr lang="ru-RU" sz="2000" dirty="0"/>
              <a:t>отдела аорты, рассечены </a:t>
            </a:r>
            <a:r>
              <a:rPr lang="ru-RU" sz="2000" dirty="0" err="1"/>
              <a:t>супра</a:t>
            </a:r>
            <a:r>
              <a:rPr lang="ru-RU" sz="2000" dirty="0"/>
              <a:t>- и интерренальный </a:t>
            </a:r>
            <a:r>
              <a:rPr lang="ru-RU" sz="2000" dirty="0" smtClean="0"/>
              <a:t>отделы </a:t>
            </a:r>
            <a:r>
              <a:rPr lang="ru-RU" sz="2000" dirty="0"/>
              <a:t>аорты;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 </a:t>
            </a:r>
            <a:r>
              <a:rPr lang="ru-RU" sz="2000" dirty="0"/>
              <a:t>— выполнение </a:t>
            </a:r>
            <a:r>
              <a:rPr lang="ru-RU" sz="2000" dirty="0" err="1"/>
              <a:t>эндартерэктомии</a:t>
            </a:r>
            <a:r>
              <a:rPr lang="ru-RU" sz="2000" dirty="0"/>
              <a:t> из </a:t>
            </a:r>
            <a:r>
              <a:rPr lang="ru-RU" sz="2000" dirty="0" smtClean="0"/>
              <a:t>висцеральных </a:t>
            </a:r>
            <a:r>
              <a:rPr lang="ru-RU" sz="2000" dirty="0"/>
              <a:t>и почечных артерий; г — наложен дистальный анастомоз, протез выкроен в виде «язычка»;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д </a:t>
            </a:r>
            <a:r>
              <a:rPr lang="ru-RU" sz="2000" dirty="0"/>
              <a:t>— наложен длинный косой </a:t>
            </a:r>
            <a:r>
              <a:rPr lang="ru-RU" sz="2000" dirty="0" smtClean="0"/>
              <a:t>проксимальный </a:t>
            </a:r>
            <a:r>
              <a:rPr lang="ru-RU" sz="2000" dirty="0"/>
              <a:t>анастомоз.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4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effectLst/>
              </a:rPr>
              <a:t>ОККЛЮЗИОННЫЕ ПОРАЖЕНИЯ ВЕТВЕЙ ДУГИ АОРТЫ</a:t>
            </a:r>
            <a:endParaRPr lang="ru-RU" sz="3200" dirty="0">
              <a:effectLst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2800"/>
              <a:t>Хроническая ишемия мозга и верхних конечностей</a:t>
            </a:r>
          </a:p>
          <a:p>
            <a:r>
              <a:rPr lang="ru-RU" sz="2800"/>
              <a:t>Поражение безымянного ствола, сонных, подключичных, позвоночных артерий</a:t>
            </a:r>
          </a:p>
          <a:p>
            <a:r>
              <a:rPr lang="ru-RU" sz="2800"/>
              <a:t>Неврологическая симптоматика</a:t>
            </a:r>
          </a:p>
          <a:p>
            <a:r>
              <a:rPr lang="ru-RU" sz="2800"/>
              <a:t>Зрительные расстройства</a:t>
            </a:r>
          </a:p>
          <a:p>
            <a:r>
              <a:rPr lang="ru-RU" sz="2800"/>
              <a:t>Лор-органов</a:t>
            </a:r>
            <a:br>
              <a:rPr lang="ru-RU" sz="2800"/>
            </a:b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Приобретенные факторы:</a:t>
            </a:r>
          </a:p>
          <a:p>
            <a:r>
              <a:rPr lang="ru-RU" sz="2800" dirty="0" smtClean="0"/>
              <a:t>Атеросклероз;</a:t>
            </a:r>
          </a:p>
          <a:p>
            <a:r>
              <a:rPr lang="ru-RU" sz="2800" dirty="0" smtClean="0"/>
              <a:t>НАА;</a:t>
            </a:r>
          </a:p>
          <a:p>
            <a:r>
              <a:rPr lang="ru-RU" sz="2800" dirty="0" smtClean="0"/>
              <a:t>Височный артериит;</a:t>
            </a:r>
          </a:p>
          <a:p>
            <a:r>
              <a:rPr lang="ru-RU" sz="2800" dirty="0" smtClean="0"/>
              <a:t>Посттравматический, </a:t>
            </a:r>
            <a:r>
              <a:rPr lang="ru-RU" sz="2800" dirty="0" err="1" smtClean="0"/>
              <a:t>поствоспалительный</a:t>
            </a:r>
            <a:r>
              <a:rPr lang="ru-RU" sz="2800" dirty="0" smtClean="0"/>
              <a:t> фиброз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Врожденные факторы:</a:t>
            </a:r>
          </a:p>
          <a:p>
            <a:r>
              <a:rPr lang="ru-RU" sz="2800" dirty="0" err="1" smtClean="0"/>
              <a:t>Экстравазальная</a:t>
            </a:r>
            <a:r>
              <a:rPr lang="ru-RU" sz="2800" dirty="0" smtClean="0"/>
              <a:t> компрессия;</a:t>
            </a:r>
          </a:p>
          <a:p>
            <a:r>
              <a:rPr lang="ru-RU" sz="2800" dirty="0" smtClean="0"/>
              <a:t>Аномальное развитие сосудов и их патологическая извитость.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1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Классификация поражений дуги аорты по локализации: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Подключичный синдром;</a:t>
            </a:r>
          </a:p>
          <a:p>
            <a:r>
              <a:rPr lang="ru-RU" dirty="0" smtClean="0"/>
              <a:t>Позвоночный синдром;</a:t>
            </a:r>
          </a:p>
          <a:p>
            <a:r>
              <a:rPr lang="ru-RU" dirty="0" err="1" smtClean="0"/>
              <a:t>Подключично</a:t>
            </a:r>
            <a:r>
              <a:rPr lang="ru-RU" dirty="0" smtClean="0"/>
              <a:t>-позвоночный с-м;</a:t>
            </a:r>
          </a:p>
          <a:p>
            <a:r>
              <a:rPr lang="ru-RU" dirty="0" smtClean="0"/>
              <a:t>С-м общей сонной артерии;</a:t>
            </a:r>
          </a:p>
          <a:p>
            <a:r>
              <a:rPr lang="ru-RU" dirty="0" smtClean="0"/>
              <a:t>С-м плечеголовного ствола;</a:t>
            </a:r>
          </a:p>
          <a:p>
            <a:r>
              <a:rPr lang="ru-RU" dirty="0" smtClean="0"/>
              <a:t>Сочетание различных с-</a:t>
            </a:r>
            <a:r>
              <a:rPr lang="ru-RU" dirty="0" err="1" smtClean="0"/>
              <a:t>мов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2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100" dirty="0" smtClean="0">
                <a:effectLst/>
              </a:rPr>
              <a:t> </a:t>
            </a:r>
            <a:r>
              <a:rPr lang="ru-RU" sz="2100" b="1" dirty="0" smtClean="0">
                <a:effectLst/>
              </a:rPr>
              <a:t>По состоянию мозговой гемодинамики выделяют четыре стадии ее недостаточности (А. В. Покровский, 1979):</a:t>
            </a:r>
          </a:p>
          <a:p>
            <a:r>
              <a:rPr lang="en-US" sz="2100" dirty="0" smtClean="0">
                <a:effectLst/>
              </a:rPr>
              <a:t>I </a:t>
            </a:r>
            <a:r>
              <a:rPr lang="ru-RU" sz="2100" dirty="0" smtClean="0">
                <a:effectLst/>
              </a:rPr>
              <a:t>стадия – бессимптомная, компенсированная. </a:t>
            </a:r>
          </a:p>
          <a:p>
            <a:r>
              <a:rPr lang="en-US" sz="2100" dirty="0" smtClean="0">
                <a:effectLst/>
              </a:rPr>
              <a:t>II </a:t>
            </a:r>
            <a:r>
              <a:rPr lang="ru-RU" sz="2100" dirty="0" smtClean="0">
                <a:effectLst/>
              </a:rPr>
              <a:t>стадия – (преходящие неврологические нарушения мозгового кровообращения, перемежающая недостаточность) сопровождается транзиторными ишемическими атаками</a:t>
            </a:r>
            <a:r>
              <a:rPr lang="en-US" sz="2100" dirty="0">
                <a:effectLst/>
              </a:rPr>
              <a:t>.</a:t>
            </a:r>
            <a:r>
              <a:rPr lang="ru-RU" sz="2100" dirty="0" smtClean="0">
                <a:effectLst/>
              </a:rPr>
              <a:t> Длительность сосуди­стого криза не превышает 24 ч. </a:t>
            </a:r>
          </a:p>
          <a:p>
            <a:r>
              <a:rPr lang="ru-RU" sz="2100" dirty="0" smtClean="0">
                <a:effectLst/>
              </a:rPr>
              <a:t>В </a:t>
            </a:r>
            <a:r>
              <a:rPr lang="en-US" sz="2100" dirty="0" smtClean="0">
                <a:effectLst/>
              </a:rPr>
              <a:t>III</a:t>
            </a:r>
            <a:r>
              <a:rPr lang="ru-RU" sz="2100" dirty="0" smtClean="0">
                <a:effectLst/>
              </a:rPr>
              <a:t> стадии (</a:t>
            </a:r>
            <a:r>
              <a:rPr lang="ru-RU" sz="2100" dirty="0" err="1" smtClean="0">
                <a:effectLst/>
              </a:rPr>
              <a:t>субкомпенсированная</a:t>
            </a:r>
            <a:r>
              <a:rPr lang="ru-RU" sz="2100" dirty="0" smtClean="0">
                <a:effectLst/>
              </a:rPr>
              <a:t>, хроническая цереброваскулярная недостаточность с очаговой симптоматикой) наблюдаются общие симптомы медленного нарас­тания признаков нарушения кровообращения мозга без ишемии, ишемических атак и инсультов. </a:t>
            </a:r>
          </a:p>
          <a:p>
            <a:r>
              <a:rPr lang="ru-RU" sz="2100" dirty="0" smtClean="0">
                <a:effectLst/>
              </a:rPr>
              <a:t>В </a:t>
            </a:r>
            <a:r>
              <a:rPr lang="en-US" sz="2100" dirty="0" smtClean="0">
                <a:effectLst/>
              </a:rPr>
              <a:t>IV</a:t>
            </a:r>
            <a:r>
              <a:rPr lang="ru-RU" sz="2100" dirty="0" smtClean="0">
                <a:effectLst/>
              </a:rPr>
              <a:t> стадии (декомпенсированная, стадия осложнений - ишеми­ческих инсультов и их остаточных явлений) вслед­ствие прогрессирующей ишемии мозга развивается ишемический инсульт со стойкой неврологической симптоматикой. </a:t>
            </a:r>
          </a:p>
          <a:p>
            <a:pPr marL="0" indent="0">
              <a:buNone/>
            </a:pP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8868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r>
              <a:rPr lang="ru-RU" sz="4000" b="1" dirty="0">
                <a:effectLst/>
              </a:rPr>
              <a:t>Клиническая картина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326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700" dirty="0">
                <a:effectLst/>
              </a:rPr>
              <a:t>Наиболее </a:t>
            </a:r>
            <a:r>
              <a:rPr lang="ru-RU" sz="2700" dirty="0" smtClean="0">
                <a:effectLst/>
              </a:rPr>
              <a:t>характерна триада симптомов</a:t>
            </a:r>
            <a:r>
              <a:rPr lang="ru-RU" sz="2700" dirty="0">
                <a:effectLst/>
              </a:rPr>
              <a:t>: </a:t>
            </a:r>
            <a:endParaRPr lang="ru-RU" sz="2700" dirty="0" smtClean="0">
              <a:effectLst/>
            </a:endParaRPr>
          </a:p>
          <a:p>
            <a:r>
              <a:rPr lang="ru-RU" sz="2700" dirty="0" smtClean="0">
                <a:effectLst/>
              </a:rPr>
              <a:t>ишемия </a:t>
            </a:r>
            <a:r>
              <a:rPr lang="ru-RU" sz="2700" dirty="0">
                <a:effectLst/>
              </a:rPr>
              <a:t>головного мозга, </a:t>
            </a:r>
            <a:endParaRPr lang="ru-RU" sz="2700" dirty="0" smtClean="0">
              <a:effectLst/>
            </a:endParaRPr>
          </a:p>
          <a:p>
            <a:r>
              <a:rPr lang="ru-RU" sz="2700" dirty="0" smtClean="0">
                <a:effectLst/>
              </a:rPr>
              <a:t>глаз </a:t>
            </a:r>
          </a:p>
          <a:p>
            <a:r>
              <a:rPr lang="ru-RU" sz="2700" dirty="0" smtClean="0">
                <a:effectLst/>
              </a:rPr>
              <a:t>и </a:t>
            </a:r>
            <a:r>
              <a:rPr lang="ru-RU" sz="2700" dirty="0">
                <a:effectLst/>
              </a:rPr>
              <a:t>верхних </a:t>
            </a:r>
            <a:r>
              <a:rPr lang="ru-RU" sz="2700" dirty="0" smtClean="0">
                <a:effectLst/>
              </a:rPr>
              <a:t>конечностей</a:t>
            </a:r>
            <a:r>
              <a:rPr lang="ru-RU" sz="2700" dirty="0">
                <a:effectLst/>
              </a:rPr>
              <a:t>. </a:t>
            </a:r>
            <a:endParaRPr lang="ru-RU" sz="2700" dirty="0" smtClean="0">
              <a:effectLst/>
            </a:endParaRPr>
          </a:p>
          <a:p>
            <a:pPr marL="0" indent="0">
              <a:buNone/>
            </a:pPr>
            <a:endParaRPr lang="ru-RU" sz="2700" dirty="0" smtClean="0">
              <a:effectLst/>
            </a:endParaRPr>
          </a:p>
          <a:p>
            <a:pPr marL="0" indent="0">
              <a:buNone/>
            </a:pPr>
            <a:r>
              <a:rPr lang="ru-RU" sz="2700" u="sng" dirty="0" smtClean="0">
                <a:effectLst/>
              </a:rPr>
              <a:t>Расстройство </a:t>
            </a:r>
            <a:r>
              <a:rPr lang="ru-RU" sz="2700" u="sng" dirty="0">
                <a:effectLst/>
              </a:rPr>
              <a:t>мозговой </a:t>
            </a:r>
            <a:r>
              <a:rPr lang="ru-RU" sz="2700" u="sng" dirty="0" smtClean="0">
                <a:effectLst/>
              </a:rPr>
              <a:t>гемодинамики: </a:t>
            </a:r>
          </a:p>
          <a:p>
            <a:r>
              <a:rPr lang="ru-RU" sz="2700" dirty="0" smtClean="0">
                <a:effectLst/>
              </a:rPr>
              <a:t>нарушение </a:t>
            </a:r>
            <a:r>
              <a:rPr lang="ru-RU" sz="2700" dirty="0">
                <a:effectLst/>
              </a:rPr>
              <a:t>кровообращения в бассейне сонных артерий </a:t>
            </a:r>
            <a:r>
              <a:rPr lang="ru-RU" sz="2700" i="1" dirty="0">
                <a:effectLst/>
              </a:rPr>
              <a:t>(каротидный синдром), </a:t>
            </a:r>
            <a:endParaRPr lang="ru-RU" sz="2700" i="1" dirty="0" smtClean="0">
              <a:effectLst/>
            </a:endParaRPr>
          </a:p>
          <a:p>
            <a:r>
              <a:rPr lang="ru-RU" sz="2700" dirty="0" smtClean="0">
                <a:effectLst/>
              </a:rPr>
              <a:t>в вертебробазилярной </a:t>
            </a:r>
            <a:r>
              <a:rPr lang="ru-RU" sz="2700" dirty="0">
                <a:effectLst/>
              </a:rPr>
              <a:t>системе </a:t>
            </a:r>
            <a:r>
              <a:rPr lang="ru-RU" sz="2700" i="1" dirty="0">
                <a:effectLst/>
              </a:rPr>
              <a:t>(вертебробазилярный синдром) </a:t>
            </a:r>
            <a:r>
              <a:rPr lang="ru-RU" sz="2700" dirty="0">
                <a:effectLst/>
              </a:rPr>
              <a:t>и </a:t>
            </a:r>
            <a:endParaRPr lang="ru-RU" sz="2700" dirty="0" smtClean="0">
              <a:effectLst/>
            </a:endParaRPr>
          </a:p>
          <a:p>
            <a:r>
              <a:rPr lang="ru-RU" sz="2700" dirty="0" smtClean="0">
                <a:effectLst/>
              </a:rPr>
              <a:t>сочетанного </a:t>
            </a:r>
            <a:r>
              <a:rPr lang="ru-RU" sz="2700" dirty="0">
                <a:effectLst/>
              </a:rPr>
              <a:t>синдрома мозговой недостаточности.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008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/>
          <a:lstStyle/>
          <a:p>
            <a:r>
              <a:rPr lang="ru-RU" sz="3600" dirty="0">
                <a:effectLst/>
              </a:rPr>
              <a:t>Синдром каротидной </a:t>
            </a:r>
            <a:r>
              <a:rPr lang="ru-RU" sz="3600" dirty="0" err="1">
                <a:effectLst/>
              </a:rPr>
              <a:t>церебробазилярной</a:t>
            </a:r>
            <a:r>
              <a:rPr lang="ru-RU" sz="3600" dirty="0">
                <a:effectLst/>
              </a:rPr>
              <a:t> недостаточности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 smtClean="0">
                <a:effectLst/>
              </a:rPr>
              <a:t>Кратковременное появление перед </a:t>
            </a:r>
            <a:r>
              <a:rPr lang="ru-RU" dirty="0">
                <a:effectLst/>
              </a:rPr>
              <a:t>глазами сетки, тумана, мушек, двоения, нечеткости контуров предметов. 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 smtClean="0">
                <a:effectLst/>
              </a:rPr>
              <a:t>У </a:t>
            </a:r>
            <a:r>
              <a:rPr lang="ru-RU" dirty="0">
                <a:effectLst/>
              </a:rPr>
              <a:t>некоторых больных наблюдается </a:t>
            </a:r>
            <a:r>
              <a:rPr lang="ru-RU" i="1" dirty="0">
                <a:effectLst/>
              </a:rPr>
              <a:t>синдром Горнера </a:t>
            </a:r>
            <a:r>
              <a:rPr lang="ru-RU" dirty="0">
                <a:effectLst/>
              </a:rPr>
              <a:t>- птоз, </a:t>
            </a:r>
            <a:r>
              <a:rPr lang="ru-RU" dirty="0" err="1">
                <a:effectLst/>
              </a:rPr>
              <a:t>миоз</a:t>
            </a:r>
            <a:r>
              <a:rPr lang="ru-RU" dirty="0">
                <a:effectLst/>
              </a:rPr>
              <a:t>, энофтальм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6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2474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effectLst/>
              </a:rPr>
              <a:t>Синдром вертебробазилярной недостаточности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5112568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головная боль, </a:t>
            </a:r>
          </a:p>
          <a:p>
            <a:r>
              <a:rPr lang="ru-RU" sz="2800" dirty="0" smtClean="0"/>
              <a:t>тяжесть </a:t>
            </a:r>
            <a:r>
              <a:rPr lang="ru-RU" sz="2800" dirty="0"/>
              <a:t>в </a:t>
            </a:r>
            <a:r>
              <a:rPr lang="ru-RU" sz="2800" dirty="0" smtClean="0"/>
              <a:t>затылочной </a:t>
            </a:r>
            <a:r>
              <a:rPr lang="ru-RU" sz="2800" dirty="0"/>
              <a:t>области на стороне пораженной артерии, </a:t>
            </a:r>
            <a:endParaRPr lang="ru-RU" sz="2800" dirty="0" smtClean="0"/>
          </a:p>
          <a:p>
            <a:r>
              <a:rPr lang="ru-RU" sz="2800" dirty="0" smtClean="0"/>
              <a:t>головокружение, нарушение </a:t>
            </a:r>
            <a:r>
              <a:rPr lang="ru-RU" sz="2800" dirty="0"/>
              <a:t>равновесия, </a:t>
            </a:r>
            <a:r>
              <a:rPr lang="ru-RU" sz="2800" dirty="0" smtClean="0"/>
              <a:t>нистагм, атаксия, </a:t>
            </a:r>
          </a:p>
          <a:p>
            <a:r>
              <a:rPr lang="ru-RU" sz="2800" dirty="0" smtClean="0"/>
              <a:t>дизартрия, нарушение </a:t>
            </a:r>
            <a:r>
              <a:rPr lang="ru-RU" sz="2800" dirty="0"/>
              <a:t>слуха, </a:t>
            </a:r>
            <a:r>
              <a:rPr lang="ru-RU" sz="2800" dirty="0" smtClean="0"/>
              <a:t>зрения </a:t>
            </a:r>
            <a:r>
              <a:rPr lang="ru-RU" sz="2800" dirty="0"/>
              <a:t>(диплопия</a:t>
            </a:r>
            <a:r>
              <a:rPr lang="ru-RU" sz="2800" dirty="0" smtClean="0"/>
              <a:t>).</a:t>
            </a:r>
            <a:endParaRPr lang="en-US" sz="2800" dirty="0" smtClean="0"/>
          </a:p>
          <a:p>
            <a:r>
              <a:rPr lang="ru-RU" sz="2800" dirty="0"/>
              <a:t> выпадения половины поля зрения, </a:t>
            </a:r>
            <a:endParaRPr lang="en-US" sz="2800" dirty="0" smtClean="0"/>
          </a:p>
          <a:p>
            <a:r>
              <a:rPr lang="ru-RU" sz="2800" dirty="0" smtClean="0"/>
              <a:t>слабость </a:t>
            </a:r>
            <a:r>
              <a:rPr lang="ru-RU" sz="2800" dirty="0"/>
              <a:t>или ограничение движений конечностей по </a:t>
            </a:r>
            <a:r>
              <a:rPr lang="ru-RU" sz="2800" dirty="0" err="1"/>
              <a:t>гемипаретическому</a:t>
            </a:r>
            <a:r>
              <a:rPr lang="ru-RU" sz="2800" dirty="0"/>
              <a:t> типу, </a:t>
            </a:r>
            <a:r>
              <a:rPr lang="ru-RU" sz="2800" dirty="0" err="1"/>
              <a:t>тетрапарез</a:t>
            </a:r>
            <a:r>
              <a:rPr lang="ru-RU" sz="2800" dirty="0"/>
              <a:t>, ощущение онемения конечностей, </a:t>
            </a:r>
            <a:r>
              <a:rPr lang="ru-RU" sz="2800" dirty="0" err="1"/>
              <a:t>гемигиперестезия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36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371600"/>
          </a:xfrm>
        </p:spPr>
        <p:txBody>
          <a:bodyPr/>
          <a:lstStyle/>
          <a:p>
            <a:r>
              <a:rPr lang="ru-RU" sz="4000"/>
              <a:t>Клиника аневризмы восходящего отдела аорты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Боль за грудиной</a:t>
            </a:r>
          </a:p>
          <a:p>
            <a:pPr>
              <a:lnSpc>
                <a:spcPct val="90000"/>
              </a:lnSpc>
            </a:pPr>
            <a:r>
              <a:rPr lang="ru-RU" sz="2400" dirty="0" err="1"/>
              <a:t>Стридор</a:t>
            </a:r>
            <a:r>
              <a:rPr lang="ru-RU" sz="2400" dirty="0"/>
              <a:t> – сдавление трахеи, бронхов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400" dirty="0" smtClean="0"/>
              <a:t>    Неврологические </a:t>
            </a:r>
            <a:r>
              <a:rPr lang="ru-RU" sz="2400" dirty="0"/>
              <a:t>симптомы: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Сдавление возвратного нерва – кашель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Блуждающего – </a:t>
            </a:r>
            <a:r>
              <a:rPr lang="ru-RU" sz="2400" dirty="0" smtClean="0"/>
              <a:t>брадикардия и слюнотечение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 smtClean="0"/>
              <a:t>Шейного симпатического узла - синдром </a:t>
            </a:r>
            <a:r>
              <a:rPr lang="ru-RU" sz="2400" dirty="0"/>
              <a:t>Горнера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Раздражение </a:t>
            </a:r>
            <a:r>
              <a:rPr lang="ru-RU" sz="2400" smtClean="0"/>
              <a:t>периартериально</a:t>
            </a:r>
            <a:r>
              <a:rPr lang="ru-RU" sz="2400" smtClean="0"/>
              <a:t>го</a:t>
            </a:r>
            <a:r>
              <a:rPr lang="ru-RU" sz="2400" smtClean="0"/>
              <a:t> </a:t>
            </a:r>
            <a:r>
              <a:rPr lang="ru-RU" sz="2400" dirty="0" err="1" smtClean="0"/>
              <a:t>симпатич</a:t>
            </a:r>
            <a:r>
              <a:rPr lang="ru-RU" sz="2400" dirty="0"/>
              <a:t>. сплетения - боль в плече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Преходящие ишемические атаки – ОНМК</a:t>
            </a:r>
          </a:p>
          <a:p>
            <a:pPr>
              <a:lnSpc>
                <a:spcPct val="90000"/>
              </a:lnSpc>
            </a:pPr>
            <a:r>
              <a:rPr lang="ru-RU" sz="2400" dirty="0" err="1"/>
              <a:t>Систоло</a:t>
            </a:r>
            <a:r>
              <a:rPr lang="ru-RU" sz="2400" dirty="0"/>
              <a:t>-диастолический шум – 40% -  недостаточность аортального клапана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Точки аускультации сосудов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sz="2000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1- сонная артерия;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2-позвоночная артерия;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3-подключичная артерия;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4-аорта;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5-аортальный клапан;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6-торакоабдоминальная аорта и чревная артерия;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7,8-почечные артерии;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9-брюшная аорта;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10-подвздошная артерия;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/>
              <a:t>11-бедренная артерия.</a:t>
            </a:r>
          </a:p>
        </p:txBody>
      </p:sp>
      <p:pic>
        <p:nvPicPr>
          <p:cNvPr id="169989" name="Picture 5" descr="точки аускультации сосу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665537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РЕОЭНЦЕФАЛОГРАФИЯ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ru-RU" dirty="0" smtClean="0">
                <a:effectLst/>
              </a:rPr>
              <a:t>В </a:t>
            </a:r>
            <a:r>
              <a:rPr lang="ru-RU" dirty="0">
                <a:effectLst/>
              </a:rPr>
              <a:t>типичных отведениях устанавли­вается одностороннее поражение внутренней сонной артерии, что подтверждается изменением формы волны, индекса, асим­метрией кровенаполнения, скоростью кровотока и состоянием сосудистого тонуса.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7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080120"/>
          </a:xfrm>
        </p:spPr>
        <p:txBody>
          <a:bodyPr/>
          <a:lstStyle/>
          <a:p>
            <a:r>
              <a:rPr lang="ru-RU" sz="3600" dirty="0" smtClean="0">
                <a:effectLst/>
              </a:rPr>
              <a:t>УЛЬТРАЗВУКОВОЙ ДОППЛЕРОГРАФИЯ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544616"/>
          </a:xfrm>
        </p:spPr>
        <p:txBody>
          <a:bodyPr/>
          <a:lstStyle/>
          <a:p>
            <a:r>
              <a:rPr lang="ru-RU" dirty="0" smtClean="0">
                <a:effectLst/>
              </a:rPr>
              <a:t>оценивает­ся </a:t>
            </a:r>
            <a:r>
              <a:rPr lang="ru-RU" dirty="0">
                <a:effectLst/>
              </a:rPr>
              <a:t>направление тока </a:t>
            </a:r>
            <a:r>
              <a:rPr lang="ru-RU" dirty="0" smtClean="0">
                <a:effectLst/>
              </a:rPr>
              <a:t>крови, </a:t>
            </a:r>
          </a:p>
          <a:p>
            <a:r>
              <a:rPr lang="ru-RU" dirty="0" smtClean="0">
                <a:effectLst/>
              </a:rPr>
              <a:t>измеряется </a:t>
            </a:r>
            <a:r>
              <a:rPr lang="ru-RU" dirty="0">
                <a:effectLst/>
              </a:rPr>
              <a:t>его линейная </a:t>
            </a:r>
            <a:r>
              <a:rPr lang="ru-RU" dirty="0" smtClean="0">
                <a:effectLst/>
              </a:rPr>
              <a:t>скорость, </a:t>
            </a:r>
          </a:p>
          <a:p>
            <a:r>
              <a:rPr lang="ru-RU" dirty="0" smtClean="0">
                <a:effectLst/>
              </a:rPr>
              <a:t>определяются </a:t>
            </a:r>
            <a:r>
              <a:rPr lang="ru-RU" dirty="0">
                <a:effectLst/>
              </a:rPr>
              <a:t>пути коллатерального кровообращения при про­ведении компрессионных </a:t>
            </a:r>
            <a:r>
              <a:rPr lang="ru-RU" dirty="0" smtClean="0">
                <a:effectLst/>
              </a:rPr>
              <a:t>проб.</a:t>
            </a:r>
          </a:p>
          <a:p>
            <a:pPr marL="0" indent="0">
              <a:buNone/>
            </a:pPr>
            <a:endParaRPr lang="ru-RU" dirty="0">
              <a:effectLst/>
            </a:endParaRPr>
          </a:p>
          <a:p>
            <a:pPr marL="0" indent="0">
              <a:buNone/>
            </a:pPr>
            <a:r>
              <a:rPr lang="ru-RU" sz="2800" dirty="0" smtClean="0">
                <a:effectLst/>
              </a:rPr>
              <a:t>Уменьшение </a:t>
            </a:r>
            <a:r>
              <a:rPr lang="ru-RU" sz="2800" dirty="0">
                <a:effectLst/>
              </a:rPr>
              <a:t>кровотока в одной из общих сонных артерий более чем на 30% по сравнению с противоположной расценивается как ее стеноз, а его отсутствие - как окклюзия.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636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>Артериография ветвей дуги аорты у больного с хронической мозговой сосудистой недостаточностью </a:t>
            </a:r>
            <a:br>
              <a:rPr lang="ru-RU" sz="3200"/>
            </a:br>
            <a:r>
              <a:rPr lang="ru-RU" sz="3200"/>
              <a:t>(по методу Сельдингера).</a:t>
            </a:r>
          </a:p>
        </p:txBody>
      </p:sp>
      <p:graphicFrame>
        <p:nvGraphicFramePr>
          <p:cNvPr id="81925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2349500"/>
          <a:ext cx="35782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1" name="Фотография Photo Editor" r:id="rId3" imgW="2980952" imgH="3428571" progId="MSPhotoEd.3">
                  <p:embed/>
                </p:oleObj>
              </mc:Choice>
              <mc:Fallback>
                <p:oleObj name="Фотография Photo Editor" r:id="rId3" imgW="2980952" imgH="3428571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349500"/>
                        <a:ext cx="357822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3438" y="2349500"/>
          <a:ext cx="4038600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2" name="Фотография Photo Editor" r:id="rId5" imgW="2980952" imgH="3029373" progId="MSPhotoEd.3">
                  <p:embed/>
                </p:oleObj>
              </mc:Choice>
              <mc:Fallback>
                <p:oleObj name="Фотография Photo Editor" r:id="rId5" imgW="2980952" imgH="3029373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349500"/>
                        <a:ext cx="4038600" cy="410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Лечение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Консервативное (НПВП, дезагреганты, спазмолитики)</a:t>
            </a:r>
          </a:p>
          <a:p>
            <a:r>
              <a:rPr lang="ru-RU"/>
              <a:t>Баллонная ангиопластика, стенты</a:t>
            </a:r>
          </a:p>
          <a:p>
            <a:r>
              <a:rPr lang="ru-RU"/>
              <a:t>Оперативное лечение – резекция отдела аорты с аллопротезированием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err="1"/>
              <a:t>Стентирование</a:t>
            </a:r>
            <a:r>
              <a:rPr lang="ru-RU" sz="4000" dirty="0"/>
              <a:t> левой подключичной </a:t>
            </a:r>
            <a:r>
              <a:rPr lang="ru-RU" sz="4000" dirty="0" smtClean="0"/>
              <a:t>артерии</a:t>
            </a:r>
            <a:endParaRPr lang="ru-RU" sz="4000" dirty="0"/>
          </a:p>
        </p:txBody>
      </p:sp>
      <p:pic>
        <p:nvPicPr>
          <p:cNvPr id="88071" name="Picture 7" descr="д22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9" y="1628800"/>
            <a:ext cx="3944688" cy="4248125"/>
          </a:xfr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2" name="Picture 8" descr="д22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657600" cy="4525963"/>
          </a:xfr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16632"/>
            <a:ext cx="8507288" cy="129614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Двустороннее </a:t>
            </a:r>
            <a:r>
              <a:rPr lang="ru-RU" sz="4000" dirty="0" err="1"/>
              <a:t>стентирование</a:t>
            </a:r>
            <a:r>
              <a:rPr lang="ru-RU" sz="4000" dirty="0"/>
              <a:t> внутренних сонных </a:t>
            </a:r>
            <a:r>
              <a:rPr lang="ru-RU" sz="4000" dirty="0" smtClean="0"/>
              <a:t>артерий</a:t>
            </a:r>
            <a:endParaRPr lang="ru-RU" sz="4000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ru-RU" sz="2400" dirty="0"/>
          </a:p>
        </p:txBody>
      </p:sp>
      <p:sp>
        <p:nvSpPr>
          <p:cNvPr id="92166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92167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ru-RU" sz="2400" dirty="0"/>
          </a:p>
        </p:txBody>
      </p:sp>
      <p:sp>
        <p:nvSpPr>
          <p:cNvPr id="92168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ru-RU" sz="2400"/>
          </a:p>
        </p:txBody>
      </p:sp>
      <p:graphicFrame>
        <p:nvGraphicFramePr>
          <p:cNvPr id="92179" name="Object 19"/>
          <p:cNvGraphicFramePr>
            <a:graphicFrameLocks noChangeAspect="1"/>
          </p:cNvGraphicFramePr>
          <p:nvPr/>
        </p:nvGraphicFramePr>
        <p:xfrm>
          <a:off x="179388" y="1916113"/>
          <a:ext cx="2635250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8" name="Фотография Photo Editor" r:id="rId3" imgW="15447619" imgH="15933333" progId="MSPhotoEd.3">
                  <p:embed/>
                </p:oleObj>
              </mc:Choice>
              <mc:Fallback>
                <p:oleObj name="Фотография Photo Editor" r:id="rId3" imgW="15447619" imgH="15933333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983" t="8653" r="17967" b="11862"/>
                      <a:stretch>
                        <a:fillRect/>
                      </a:stretch>
                    </p:blipFill>
                    <p:spPr bwMode="auto">
                      <a:xfrm>
                        <a:off x="179388" y="1916113"/>
                        <a:ext cx="2635250" cy="3241675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0" name="Object 20"/>
          <p:cNvGraphicFramePr>
            <a:graphicFrameLocks noChangeAspect="1"/>
          </p:cNvGraphicFramePr>
          <p:nvPr/>
        </p:nvGraphicFramePr>
        <p:xfrm>
          <a:off x="1908175" y="3284538"/>
          <a:ext cx="2879725" cy="334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9" name="Фотография Photo Editor" r:id="rId5" imgW="15819048" imgH="16371429" progId="MSPhotoEd.3">
                  <p:embed/>
                </p:oleObj>
              </mc:Choice>
              <mc:Fallback>
                <p:oleObj name="Фотография Photo Editor" r:id="rId5" imgW="15819048" imgH="16371429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219" t="9874" r="16841" b="4640"/>
                      <a:stretch>
                        <a:fillRect/>
                      </a:stretch>
                    </p:blipFill>
                    <p:spPr bwMode="auto">
                      <a:xfrm>
                        <a:off x="1908175" y="3284538"/>
                        <a:ext cx="2879725" cy="3341687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1" name="Object 21"/>
          <p:cNvGraphicFramePr>
            <a:graphicFrameLocks noChangeAspect="1"/>
          </p:cNvGraphicFramePr>
          <p:nvPr/>
        </p:nvGraphicFramePr>
        <p:xfrm>
          <a:off x="3635375" y="1989138"/>
          <a:ext cx="3313113" cy="323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0" name="Фотография Photo Editor" r:id="rId7" imgW="15876190" imgH="15504762" progId="MSPhotoEd.3">
                  <p:embed/>
                </p:oleObj>
              </mc:Choice>
              <mc:Fallback>
                <p:oleObj name="Фотография Photo Editor" r:id="rId7" imgW="15876190" imgH="15504762" progId="MSPhotoEd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989138"/>
                        <a:ext cx="3313113" cy="3235325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2" name="Object 22"/>
          <p:cNvGraphicFramePr>
            <a:graphicFrameLocks noChangeAspect="1"/>
          </p:cNvGraphicFramePr>
          <p:nvPr/>
        </p:nvGraphicFramePr>
        <p:xfrm>
          <a:off x="5724525" y="3213100"/>
          <a:ext cx="324008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1" name="Фотография Photo Editor" r:id="rId9" imgW="16561905" imgH="15438095" progId="MSPhotoEd.3">
                  <p:embed/>
                </p:oleObj>
              </mc:Choice>
              <mc:Fallback>
                <p:oleObj name="Фотография Photo Editor" r:id="rId9" imgW="16561905" imgH="15438095" progId="MSPhotoEd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5671" b="14970"/>
                      <a:stretch>
                        <a:fillRect/>
                      </a:stretch>
                    </p:blipFill>
                    <p:spPr bwMode="auto">
                      <a:xfrm>
                        <a:off x="5724525" y="3213100"/>
                        <a:ext cx="3240088" cy="3455988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83" name="Oval 23"/>
          <p:cNvSpPr>
            <a:spLocks noChangeArrowheads="1"/>
          </p:cNvSpPr>
          <p:nvPr/>
        </p:nvSpPr>
        <p:spPr bwMode="auto">
          <a:xfrm>
            <a:off x="539750" y="3429000"/>
            <a:ext cx="1223963" cy="12954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84" name="Oval 24"/>
          <p:cNvSpPr>
            <a:spLocks noChangeArrowheads="1"/>
          </p:cNvSpPr>
          <p:nvPr/>
        </p:nvSpPr>
        <p:spPr bwMode="auto">
          <a:xfrm>
            <a:off x="2555875" y="5013325"/>
            <a:ext cx="1368425" cy="1223963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85" name="Oval 25"/>
          <p:cNvSpPr>
            <a:spLocks noChangeArrowheads="1"/>
          </p:cNvSpPr>
          <p:nvPr/>
        </p:nvSpPr>
        <p:spPr bwMode="auto">
          <a:xfrm>
            <a:off x="4500563" y="3284538"/>
            <a:ext cx="1150937" cy="1008062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86" name="Oval 26"/>
          <p:cNvSpPr>
            <a:spLocks noChangeArrowheads="1"/>
          </p:cNvSpPr>
          <p:nvPr/>
        </p:nvSpPr>
        <p:spPr bwMode="auto">
          <a:xfrm>
            <a:off x="7019925" y="4868863"/>
            <a:ext cx="1152525" cy="1152525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87" name="Line 27"/>
          <p:cNvSpPr>
            <a:spLocks noChangeShapeType="1"/>
          </p:cNvSpPr>
          <p:nvPr/>
        </p:nvSpPr>
        <p:spPr bwMode="auto">
          <a:xfrm>
            <a:off x="1619250" y="4437063"/>
            <a:ext cx="1008063" cy="79216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88" name="Line 28"/>
          <p:cNvSpPr>
            <a:spLocks noChangeShapeType="1"/>
          </p:cNvSpPr>
          <p:nvPr/>
        </p:nvSpPr>
        <p:spPr bwMode="auto">
          <a:xfrm>
            <a:off x="5580063" y="4076700"/>
            <a:ext cx="1439862" cy="10080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89" name="Line 29"/>
          <p:cNvSpPr>
            <a:spLocks noChangeShapeType="1"/>
          </p:cNvSpPr>
          <p:nvPr/>
        </p:nvSpPr>
        <p:spPr bwMode="auto">
          <a:xfrm flipH="1" flipV="1">
            <a:off x="6300788" y="5589588"/>
            <a:ext cx="431800" cy="71437"/>
          </a:xfrm>
          <a:prstGeom prst="line">
            <a:avLst/>
          </a:prstGeom>
          <a:noFill/>
          <a:ln w="38100" cmpd="dbl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err="1"/>
              <a:t>Стентирование</a:t>
            </a:r>
            <a:r>
              <a:rPr lang="ru-RU" sz="4000" dirty="0"/>
              <a:t> правой почечной </a:t>
            </a:r>
            <a:r>
              <a:rPr lang="ru-RU" sz="4000" dirty="0" smtClean="0"/>
              <a:t>артерии</a:t>
            </a:r>
            <a:endParaRPr lang="ru-RU" sz="4000" dirty="0"/>
          </a:p>
        </p:txBody>
      </p:sp>
      <p:graphicFrame>
        <p:nvGraphicFramePr>
          <p:cNvPr id="90119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2055775"/>
              </p:ext>
            </p:extLst>
          </p:nvPr>
        </p:nvGraphicFramePr>
        <p:xfrm>
          <a:off x="368946" y="2643188"/>
          <a:ext cx="3987030" cy="265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05" name="Photo Editor Photo" r:id="rId3" imgW="7314286" imgH="4877481" progId="MSPhotoEd.3">
                  <p:embed/>
                </p:oleObj>
              </mc:Choice>
              <mc:Fallback>
                <p:oleObj name="Photo Editor Photo" r:id="rId3" imgW="7314286" imgH="4877481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36" t="1550" r="40950" b="57127"/>
                      <a:stretch>
                        <a:fillRect/>
                      </a:stretch>
                    </p:blipFill>
                    <p:spPr bwMode="auto">
                      <a:xfrm>
                        <a:off x="368946" y="2643188"/>
                        <a:ext cx="3987030" cy="2658020"/>
                      </a:xfrm>
                      <a:prstGeom prst="rect">
                        <a:avLst/>
                      </a:prstGeom>
                      <a:noFill/>
                      <a:ln w="57150" cap="sq" cmpd="thinThick">
                        <a:solidFill>
                          <a:srgbClr val="00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0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3984309"/>
              </p:ext>
            </p:extLst>
          </p:nvPr>
        </p:nvGraphicFramePr>
        <p:xfrm>
          <a:off x="4716016" y="2636912"/>
          <a:ext cx="3996444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06" name="Photo Editor Photo" r:id="rId5" imgW="7314286" imgH="4877481" progId="MSPhotoEd.3">
                  <p:embed/>
                </p:oleObj>
              </mc:Choice>
              <mc:Fallback>
                <p:oleObj name="Photo Editor Photo" r:id="rId5" imgW="7314286" imgH="4877481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2000" contras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920" t="6274" r="30220" b="39044"/>
                      <a:stretch>
                        <a:fillRect/>
                      </a:stretch>
                    </p:blipFill>
                    <p:spPr bwMode="auto">
                      <a:xfrm>
                        <a:off x="4716016" y="2636912"/>
                        <a:ext cx="3996444" cy="2664296"/>
                      </a:xfrm>
                      <a:prstGeom prst="rect">
                        <a:avLst/>
                      </a:prstGeom>
                      <a:noFill/>
                      <a:ln w="57150" cap="sq" cmpd="thinThick">
                        <a:solidFill>
                          <a:srgbClr val="00FF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Благодарю  за  внимание !</a:t>
            </a:r>
            <a:br>
              <a:rPr lang="ru-RU" dirty="0"/>
            </a:br>
            <a:endParaRPr lang="ru-RU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Аневризма дуги аорты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Загрудинная боль, у 2/3 б-х в спине между лопатками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Сдавление верхней полой вены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Одышка, </a:t>
            </a:r>
            <a:r>
              <a:rPr lang="ru-RU" sz="2400" dirty="0" err="1" smtClean="0"/>
              <a:t>стридор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С-м </a:t>
            </a:r>
            <a:r>
              <a:rPr lang="ru-RU" sz="2400" dirty="0" smtClean="0"/>
              <a:t>Оливера-</a:t>
            </a:r>
            <a:r>
              <a:rPr lang="ru-RU" sz="2400" dirty="0" err="1" smtClean="0"/>
              <a:t>Кардарелли</a:t>
            </a:r>
            <a:r>
              <a:rPr lang="ru-RU" sz="2400" dirty="0" smtClean="0"/>
              <a:t> (</a:t>
            </a:r>
            <a:r>
              <a:rPr lang="ru-RU" sz="2400" dirty="0">
                <a:effectLst/>
                <a:latin typeface="Times New Roman"/>
                <a:ea typeface="Times New Roman"/>
              </a:rPr>
              <a:t>потягива­ние щитовидного хряща вверх и кпереди сопровождается сме­щением гортани во время каждой систолы, что связано с переда­точной пульсацией на бронх, трахею, 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гортань)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Сдавление пищевода – дисфагия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Сдавление грудного лимф. протока – </a:t>
            </a:r>
            <a:r>
              <a:rPr lang="ru-RU" sz="2400" dirty="0" err="1"/>
              <a:t>хилоторакс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Застойная пневмония</a:t>
            </a:r>
          </a:p>
          <a:p>
            <a:pPr>
              <a:lnSpc>
                <a:spcPct val="90000"/>
              </a:lnSpc>
            </a:pPr>
            <a:r>
              <a:rPr lang="ru-RU" sz="2400" dirty="0" err="1"/>
              <a:t>Узурация</a:t>
            </a:r>
            <a:r>
              <a:rPr lang="ru-RU" sz="2400" dirty="0"/>
              <a:t> позвонков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Кровотечения – легочные, пищеводные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291264" cy="504326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371600"/>
          </a:xfrm>
        </p:spPr>
        <p:txBody>
          <a:bodyPr/>
          <a:lstStyle/>
          <a:p>
            <a:r>
              <a:rPr lang="ru-RU" sz="4000" dirty="0" smtClean="0"/>
              <a:t>Диагностика</a:t>
            </a:r>
            <a:endParaRPr lang="ru-RU" sz="40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r>
              <a:rPr lang="ru-RU"/>
              <a:t>Рентгенография гр. клетки, пищевода, бронхография – предварительный этап</a:t>
            </a:r>
          </a:p>
          <a:p>
            <a:r>
              <a:rPr lang="ru-RU"/>
              <a:t>УЗИ</a:t>
            </a:r>
          </a:p>
          <a:p>
            <a:r>
              <a:rPr lang="ru-RU"/>
              <a:t>КТ</a:t>
            </a:r>
          </a:p>
          <a:p>
            <a:r>
              <a:rPr lang="ru-RU"/>
              <a:t>Ангиография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/>
              <a:t>Ангиограмма</a:t>
            </a:r>
            <a:r>
              <a:rPr lang="ru-RU" sz="3600" dirty="0"/>
              <a:t> при аневризме восходящей и нисходящей </a:t>
            </a:r>
            <a:r>
              <a:rPr lang="ru-RU" sz="3600" dirty="0" smtClean="0"/>
              <a:t>аорты</a:t>
            </a:r>
            <a:endParaRPr lang="ru-RU" sz="3600" dirty="0"/>
          </a:p>
        </p:txBody>
      </p:sp>
      <p:graphicFrame>
        <p:nvGraphicFramePr>
          <p:cNvPr id="3994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425700" y="1600200"/>
          <a:ext cx="35290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3" name="Фотография Photo Editor" r:id="rId3" imgW="9647619" imgH="12371429" progId="MSPhotoEd.3">
                  <p:embed/>
                </p:oleObj>
              </mc:Choice>
              <mc:Fallback>
                <p:oleObj name="Фотография Photo Editor" r:id="rId3" imgW="9647619" imgH="123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1600200"/>
                        <a:ext cx="352901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229600" cy="1371600"/>
          </a:xfrm>
        </p:spPr>
        <p:txBody>
          <a:bodyPr/>
          <a:lstStyle/>
          <a:p>
            <a:r>
              <a:rPr lang="ru-RU" sz="3200" dirty="0" err="1"/>
              <a:t>Ангиограмма</a:t>
            </a:r>
            <a:r>
              <a:rPr lang="ru-RU" sz="3200" dirty="0"/>
              <a:t> при аневризме восходящей </a:t>
            </a:r>
            <a:r>
              <a:rPr lang="ru-RU" sz="3200" dirty="0" smtClean="0"/>
              <a:t>аорты и аортальной недостаточности</a:t>
            </a:r>
            <a:endParaRPr lang="ru-RU" sz="3200" dirty="0"/>
          </a:p>
        </p:txBody>
      </p:sp>
      <p:graphicFrame>
        <p:nvGraphicFramePr>
          <p:cNvPr id="25605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505071"/>
              </p:ext>
            </p:extLst>
          </p:nvPr>
        </p:nvGraphicFramePr>
        <p:xfrm>
          <a:off x="250825" y="1695450"/>
          <a:ext cx="43846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Фотография Photo Editor" r:id="rId3" imgW="3258005" imgH="3057143" progId="MSPhotoEd.3">
                  <p:embed/>
                </p:oleObj>
              </mc:Choice>
              <mc:Fallback>
                <p:oleObj name="Фотография Photo Editor" r:id="rId3" imgW="3258005" imgH="305714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95450"/>
                        <a:ext cx="43846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004048" y="4221088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Аневризма </a:t>
            </a:r>
            <a:r>
              <a:rPr lang="ru-RU" i="1" dirty="0"/>
              <a:t>берет начало непосредственно от фиброзного кольца аортального клапана. Определяется одновременное контрастирование левого желудочка.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>Аортограмма больного с травматической аневризмой грудной части аорты в области перешейка</a:t>
            </a:r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7070217"/>
              </p:ext>
            </p:extLst>
          </p:nvPr>
        </p:nvGraphicFramePr>
        <p:xfrm>
          <a:off x="2123728" y="1807799"/>
          <a:ext cx="4608512" cy="458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5" name="Фотография Photo Editor" r:id="rId3" imgW="3104762" imgH="3086531" progId="MSPhotoEd.3">
                  <p:embed/>
                </p:oleObj>
              </mc:Choice>
              <mc:Fallback>
                <p:oleObj name="Фотография Photo Editor" r:id="rId3" imgW="3104762" imgH="308653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807799"/>
                        <a:ext cx="4608512" cy="458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>Двухмерная эхокардиограмма больного с расслаивающей аневризмой восходящей части аорты и ее схема</a:t>
            </a:r>
          </a:p>
        </p:txBody>
      </p:sp>
      <p:graphicFrame>
        <p:nvGraphicFramePr>
          <p:cNvPr id="29701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355042"/>
              </p:ext>
            </p:extLst>
          </p:nvPr>
        </p:nvGraphicFramePr>
        <p:xfrm>
          <a:off x="468313" y="1916113"/>
          <a:ext cx="7183437" cy="361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" name="Фотография Photo Editor" r:id="rId3" imgW="4352381" imgH="2190476" progId="MSPhotoEd.3">
                  <p:embed/>
                </p:oleObj>
              </mc:Choice>
              <mc:Fallback>
                <p:oleObj name="Фотография Photo Editor" r:id="rId3" imgW="4352381" imgH="219047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16113"/>
                        <a:ext cx="7183437" cy="361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50994" y="5789473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Определяется резкое расширение фиброзного кольца аортального клапана и восходящей части аорты. Стрелкой отмечен отрыв внутренней оболочки восходящей части аорты.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z="3200" dirty="0"/>
          </a:p>
        </p:txBody>
      </p:sp>
      <p:graphicFrame>
        <p:nvGraphicFramePr>
          <p:cNvPr id="4710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3677594"/>
              </p:ext>
            </p:extLst>
          </p:nvPr>
        </p:nvGraphicFramePr>
        <p:xfrm>
          <a:off x="1331913" y="355600"/>
          <a:ext cx="59388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Фотография Photo Editor" r:id="rId3" imgW="3161905" imgH="2190476" progId="MSPhotoEd.3">
                  <p:embed/>
                </p:oleObj>
              </mc:Choice>
              <mc:Fallback>
                <p:oleObj name="Фотография Photo Editor" r:id="rId3" imgW="3161905" imgH="219047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355600"/>
                        <a:ext cx="593883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7544" y="501317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компьютерной </a:t>
            </a:r>
            <a:r>
              <a:rPr lang="ru-RU" dirty="0" err="1"/>
              <a:t>томограмме</a:t>
            </a:r>
            <a:r>
              <a:rPr lang="ru-RU" dirty="0"/>
              <a:t> брюшной части аорты представлен поперечный срез через </a:t>
            </a:r>
            <a:r>
              <a:rPr lang="ru-RU" dirty="0" err="1"/>
              <a:t>аневризматический</a:t>
            </a:r>
            <a:r>
              <a:rPr lang="ru-RU" dirty="0"/>
              <a:t> </a:t>
            </a:r>
            <a:r>
              <a:rPr lang="ru-RU" dirty="0" smtClean="0"/>
              <a:t>мешок</a:t>
            </a:r>
            <a:r>
              <a:rPr lang="ru-RU" dirty="0"/>
              <a:t>. Видны </a:t>
            </a:r>
            <a:r>
              <a:rPr lang="ru-RU" dirty="0" err="1"/>
              <a:t>кальциноз</a:t>
            </a:r>
            <a:r>
              <a:rPr lang="ru-RU" dirty="0"/>
              <a:t> стенок </a:t>
            </a:r>
            <a:r>
              <a:rPr lang="ru-RU" dirty="0" err="1"/>
              <a:t>аневризматического</a:t>
            </a:r>
            <a:r>
              <a:rPr lang="ru-RU" dirty="0"/>
              <a:t> мешка, ротация и </a:t>
            </a:r>
            <a:r>
              <a:rPr lang="ru-RU" dirty="0" err="1"/>
              <a:t>пиелоэктазия</a:t>
            </a:r>
            <a:r>
              <a:rPr lang="ru-RU" dirty="0"/>
              <a:t> левой почки (указано стрелками)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323850" y="404813"/>
            <a:ext cx="8820150" cy="4002087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Аневризмой </a:t>
            </a:r>
            <a:r>
              <a:rPr lang="ru-RU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называют </a:t>
            </a:r>
            <a:r>
              <a:rPr lang="ru-RU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ограниченное </a:t>
            </a:r>
            <a:r>
              <a:rPr lang="ru-RU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диффузное расши­рение </a:t>
            </a:r>
            <a:r>
              <a:rPr lang="ru-RU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сосуда </a:t>
            </a:r>
            <a:r>
              <a:rPr lang="ru-RU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образованием полости внутри стенки или в окружно­сти сосуда, сообщающейся с его просветом.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Выделяют </a:t>
            </a:r>
            <a:r>
              <a:rPr lang="ru-RU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аневризмы аорты и периферических артерий.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3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Показания к операции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r>
              <a:rPr lang="ru-RU"/>
              <a:t>Аневризмы диаметром 7см и </a:t>
            </a:r>
            <a:r>
              <a:rPr lang="en-US"/>
              <a:t>&gt;</a:t>
            </a:r>
            <a:r>
              <a:rPr lang="ru-RU"/>
              <a:t>.</a:t>
            </a:r>
          </a:p>
          <a:p>
            <a:r>
              <a:rPr lang="ru-RU"/>
              <a:t>Вызывающие компрессионный синдром</a:t>
            </a:r>
          </a:p>
          <a:p>
            <a:endParaRPr lang="ru-RU"/>
          </a:p>
          <a:p>
            <a:r>
              <a:rPr lang="ru-RU"/>
              <a:t>Впервые - перевязка мешотчатой аневризмы </a:t>
            </a:r>
            <a:r>
              <a:rPr lang="en-US"/>
              <a:t>Tuffier </a:t>
            </a:r>
            <a:r>
              <a:rPr lang="ru-RU"/>
              <a:t>(1902)</a:t>
            </a:r>
          </a:p>
          <a:p>
            <a:r>
              <a:rPr lang="ru-RU"/>
              <a:t>Резекция аневризмы Окснер (1944).</a:t>
            </a:r>
          </a:p>
          <a:p>
            <a:endParaRPr lang="ru-RU"/>
          </a:p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Хирургическое лечение +АИК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r>
              <a:rPr lang="ru-RU"/>
              <a:t>Иссечение аневризмы</a:t>
            </a:r>
          </a:p>
          <a:p>
            <a:r>
              <a:rPr lang="ru-RU"/>
              <a:t>Сшивание стенок, аллопротезирование</a:t>
            </a:r>
          </a:p>
          <a:p>
            <a:r>
              <a:rPr lang="ru-RU"/>
              <a:t>Пластика аорты (кондуит)- одновремен-ное аллопротезирование с аортальным клапаном</a:t>
            </a:r>
          </a:p>
          <a:p>
            <a:r>
              <a:rPr lang="ru-RU"/>
              <a:t>Пуск кровотока</a:t>
            </a:r>
          </a:p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4304149" cy="382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486916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Клапансодержащий</a:t>
            </a:r>
            <a:r>
              <a:rPr lang="ru-RU" sz="2400" dirty="0"/>
              <a:t>   «кондуит»   для протезирования восходящей части аорты и аортального клапана.</a:t>
            </a:r>
          </a:p>
        </p:txBody>
      </p:sp>
    </p:spTree>
    <p:extLst>
      <p:ext uri="{BB962C8B-B14F-4D97-AF65-F5344CB8AC3E}">
        <p14:creationId xmlns:p14="http://schemas.microsoft.com/office/powerpoint/2010/main" val="16807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аневризма дуги аорты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0975"/>
            <a:ext cx="7884368" cy="5213813"/>
          </a:xfrm>
        </p:spPr>
      </p:pic>
      <p:sp>
        <p:nvSpPr>
          <p:cNvPr id="2" name="Прямоугольник 1"/>
          <p:cNvSpPr/>
          <p:nvPr/>
        </p:nvSpPr>
        <p:spPr>
          <a:xfrm>
            <a:off x="251520" y="566124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Резекция аневризмы дуги аорты с протезированием и реплантацией всех ветвей дуги аорты на единой площадке в условиях глубокой </a:t>
            </a:r>
            <a:r>
              <a:rPr lang="ru-RU" dirty="0" err="1" smtClean="0"/>
              <a:t>гипотер-мической</a:t>
            </a:r>
            <a:r>
              <a:rPr lang="ru-RU" dirty="0" smtClean="0"/>
              <a:t> перфузии.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Трудности хирургического лечения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Не в техническом исполнении </a:t>
            </a:r>
            <a:r>
              <a:rPr lang="ru-RU" dirty="0" smtClean="0"/>
              <a:t>операции, а в </a:t>
            </a:r>
            <a:r>
              <a:rPr lang="ru-RU" dirty="0"/>
              <a:t>решении ряда вопросов:</a:t>
            </a:r>
          </a:p>
          <a:p>
            <a:r>
              <a:rPr lang="ru-RU" dirty="0"/>
              <a:t>а) предупреждение ишемических повреждений мозга, сердца, почек</a:t>
            </a:r>
          </a:p>
          <a:p>
            <a:r>
              <a:rPr lang="ru-RU" dirty="0"/>
              <a:t>б) предупреждение острой перегрузки сердца в связи с повышением АД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1012" name="Picture 4" descr="техника операции при аневризмах 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88913"/>
            <a:ext cx="6351587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918243" cy="5832648"/>
          </a:xfrm>
        </p:spPr>
      </p:pic>
    </p:spTree>
    <p:extLst>
      <p:ext uri="{BB962C8B-B14F-4D97-AF65-F5344CB8AC3E}">
        <p14:creationId xmlns:p14="http://schemas.microsoft.com/office/powerpoint/2010/main" val="20781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Осложнения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r>
              <a:rPr lang="ru-RU"/>
              <a:t>Разрыв</a:t>
            </a:r>
          </a:p>
          <a:p>
            <a:r>
              <a:rPr lang="ru-RU"/>
              <a:t>Расслоение (расслаивающая аневризма)</a:t>
            </a:r>
          </a:p>
          <a:p>
            <a:r>
              <a:rPr lang="ru-RU"/>
              <a:t>Эмболии</a:t>
            </a:r>
          </a:p>
          <a:p>
            <a:endParaRPr lang="ru-RU"/>
          </a:p>
          <a:p>
            <a:r>
              <a:rPr lang="ru-RU"/>
              <a:t>Прогноз: через 5 лет остается в живых 46%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Схема классификации расслаивающих аневризм аорты по М. </a:t>
            </a:r>
            <a:r>
              <a:rPr lang="ru-RU" sz="3200" dirty="0" smtClean="0"/>
              <a:t>Дебейки</a:t>
            </a:r>
            <a:endParaRPr lang="ru-RU" sz="3200" dirty="0"/>
          </a:p>
        </p:txBody>
      </p:sp>
      <p:graphicFrame>
        <p:nvGraphicFramePr>
          <p:cNvPr id="31748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181405"/>
              </p:ext>
            </p:extLst>
          </p:nvPr>
        </p:nvGraphicFramePr>
        <p:xfrm>
          <a:off x="1691680" y="1660818"/>
          <a:ext cx="5544616" cy="488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1" name="Фотография Photo Editor" r:id="rId3" imgW="3296110" imgH="2905531" progId="MSPhotoEd.3">
                  <p:embed/>
                </p:oleObj>
              </mc:Choice>
              <mc:Fallback>
                <p:oleObj name="Фотография Photo Editor" r:id="rId3" imgW="3296110" imgH="290553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1660818"/>
                        <a:ext cx="5544616" cy="4887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/>
          <p:cNvSpPr>
            <a:spLocks noGrp="1" noChangeArrowheads="1"/>
          </p:cNvSpPr>
          <p:nvPr>
            <p:ph/>
          </p:nvPr>
        </p:nvSpPr>
        <p:spPr>
          <a:xfrm>
            <a:off x="468313" y="404813"/>
            <a:ext cx="8229600" cy="5715000"/>
          </a:xfrm>
        </p:spPr>
        <p:txBody>
          <a:bodyPr/>
          <a:lstStyle/>
          <a:p>
            <a:endParaRPr lang="ru-RU"/>
          </a:p>
        </p:txBody>
      </p:sp>
      <p:pic>
        <p:nvPicPr>
          <p:cNvPr id="176132" name="Picture 4" descr="Дебейки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0648"/>
            <a:ext cx="5207000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sz="3200" dirty="0"/>
              <a:t>Аневризмы аорты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158135"/>
            <a:ext cx="8075240" cy="1367210"/>
          </a:xfrm>
        </p:spPr>
        <p:txBody>
          <a:bodyPr/>
          <a:lstStyle/>
          <a:p>
            <a:pPr marL="0" indent="0">
              <a:buNone/>
            </a:pPr>
            <a:endParaRPr lang="ru-RU" sz="1800" dirty="0"/>
          </a:p>
        </p:txBody>
      </p:sp>
      <p:pic>
        <p:nvPicPr>
          <p:cNvPr id="167940" name="Picture 4" descr="Аневризмы аор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920558" cy="39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084" name="Picture 4" descr="Дебей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343775" cy="61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5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8229600" cy="1987550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08450"/>
            <a:ext cx="8229600" cy="1987550"/>
          </a:xfrm>
        </p:spPr>
        <p:txBody>
          <a:bodyPr/>
          <a:lstStyle/>
          <a:p>
            <a:pPr marL="36576" indent="0">
              <a:buNone/>
            </a:pPr>
            <a:r>
              <a:rPr lang="en-US" sz="2400" dirty="0"/>
              <a:t>I</a:t>
            </a:r>
            <a:r>
              <a:rPr lang="ru-RU" sz="2400" dirty="0"/>
              <a:t>- расслоение начинается в восходящем отделе аорты и распространяется на дугу, нисходящую и брюшную аорту; </a:t>
            </a:r>
            <a:r>
              <a:rPr lang="en-US" sz="2400" dirty="0"/>
              <a:t>II</a:t>
            </a:r>
            <a:r>
              <a:rPr lang="ru-RU" sz="2400" dirty="0"/>
              <a:t>-расслоение ограничивается только восходящей аортой; </a:t>
            </a:r>
            <a:r>
              <a:rPr lang="en-US" sz="2400" dirty="0"/>
              <a:t>III</a:t>
            </a:r>
            <a:r>
              <a:rPr lang="ru-RU" sz="2400" dirty="0"/>
              <a:t>- расслоение начинается в нисходящей аорте.</a:t>
            </a:r>
          </a:p>
        </p:txBody>
      </p:sp>
      <p:pic>
        <p:nvPicPr>
          <p:cNvPr id="155653" name="Picture 5" descr="схемы расслаивающей аневризмы аор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34536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Причины расслаивающих аневризм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Атеросклероз</a:t>
            </a:r>
          </a:p>
          <a:p>
            <a:r>
              <a:rPr lang="ru-RU"/>
              <a:t>Гипертония</a:t>
            </a:r>
          </a:p>
          <a:p>
            <a:r>
              <a:rPr lang="ru-RU"/>
              <a:t>Идиопатический медионекроз</a:t>
            </a:r>
          </a:p>
          <a:p>
            <a:r>
              <a:rPr lang="ru-RU"/>
              <a:t>Синдром Марфана – дефект эластических элементов</a:t>
            </a:r>
          </a:p>
          <a:p>
            <a:r>
              <a:rPr lang="ru-RU"/>
              <a:t>Инфекция (ревматизм)</a:t>
            </a:r>
          </a:p>
          <a:p>
            <a:r>
              <a:rPr lang="ru-RU"/>
              <a:t>Прогрессирование истинной аневризмы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Течение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Острое – 1-2 сут.</a:t>
            </a:r>
          </a:p>
          <a:p>
            <a:r>
              <a:rPr lang="ru-RU"/>
              <a:t>Подострое – 2-4 недели – время для операции !</a:t>
            </a:r>
          </a:p>
          <a:p>
            <a:r>
              <a:rPr lang="ru-RU"/>
              <a:t>Хроническое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Клиника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Картина шока</a:t>
            </a:r>
          </a:p>
          <a:p>
            <a:pPr>
              <a:lnSpc>
                <a:spcPct val="90000"/>
              </a:lnSpc>
            </a:pPr>
            <a:r>
              <a:rPr lang="ru-RU" sz="2800"/>
              <a:t>Боль – нестерпимая – 70%</a:t>
            </a:r>
          </a:p>
          <a:p>
            <a:pPr>
              <a:lnSpc>
                <a:spcPct val="90000"/>
              </a:lnSpc>
            </a:pPr>
            <a:r>
              <a:rPr lang="ru-RU" sz="2800"/>
              <a:t>Асимметрия пульса</a:t>
            </a:r>
          </a:p>
          <a:p>
            <a:pPr>
              <a:lnSpc>
                <a:spcPct val="90000"/>
              </a:lnSpc>
            </a:pPr>
            <a:r>
              <a:rPr lang="ru-RU" sz="2800"/>
              <a:t>Артериальная гипертензия</a:t>
            </a:r>
          </a:p>
          <a:p>
            <a:pPr>
              <a:lnSpc>
                <a:spcPct val="90000"/>
              </a:lnSpc>
            </a:pPr>
            <a:r>
              <a:rPr lang="ru-RU" sz="2800"/>
              <a:t>Нисходящий тип развития симптомов – грудь – спина – живот- н/конечности  (ишемия, параплегия)</a:t>
            </a:r>
          </a:p>
          <a:p>
            <a:pPr>
              <a:lnSpc>
                <a:spcPct val="90000"/>
              </a:lnSpc>
            </a:pPr>
            <a:r>
              <a:rPr lang="ru-RU" sz="2800"/>
              <a:t>Острый абдоминальный синдром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/>
              <a:t>   Пульсация слева над вырезкой грудины</a:t>
            </a:r>
          </a:p>
          <a:p>
            <a:pPr>
              <a:lnSpc>
                <a:spcPct val="90000"/>
              </a:lnSpc>
            </a:pPr>
            <a:endParaRPr lang="ru-RU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ru-RU" sz="4000" dirty="0" err="1"/>
              <a:t>Аортограмма</a:t>
            </a:r>
            <a:r>
              <a:rPr lang="ru-RU" sz="4000" dirty="0"/>
              <a:t> больного с расслаивающей аневризмой дуги </a:t>
            </a:r>
            <a:r>
              <a:rPr lang="ru-RU" sz="4000" dirty="0" smtClean="0"/>
              <a:t>аорты</a:t>
            </a:r>
            <a:endParaRPr lang="ru-RU" sz="4000" dirty="0"/>
          </a:p>
        </p:txBody>
      </p:sp>
      <p:graphicFrame>
        <p:nvGraphicFramePr>
          <p:cNvPr id="3379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57238" y="1989138"/>
          <a:ext cx="75898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0" name="Фотография Photo Editor" r:id="rId3" imgW="13460704" imgH="7295238" progId="MSPhotoEd.3">
                  <p:embed/>
                </p:oleObj>
              </mc:Choice>
              <mc:Fallback>
                <p:oleObj name="Фотография Photo Editor" r:id="rId3" imgW="13460704" imgH="729523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1989138"/>
                        <a:ext cx="758983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Лечение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Без операции через 6-12 нед. в живых только 10% б-х.</a:t>
            </a:r>
          </a:p>
          <a:p>
            <a:r>
              <a:rPr lang="ru-RU"/>
              <a:t>Сегментарная резекция с аллопротезированием.</a:t>
            </a:r>
          </a:p>
          <a:p>
            <a:endParaRPr lang="ru-RU"/>
          </a:p>
          <a:p>
            <a:r>
              <a:rPr lang="ru-RU"/>
              <a:t>Летальность 40 – 80%.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371600"/>
          </a:xfrm>
        </p:spPr>
        <p:txBody>
          <a:bodyPr/>
          <a:lstStyle/>
          <a:p>
            <a:r>
              <a:rPr lang="ru-RU"/>
              <a:t>Аневризмы брюшной аорты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r>
              <a:rPr lang="ru-RU"/>
              <a:t>Впервые описана А.Везалий (1557), А. Паре (1561)</a:t>
            </a:r>
          </a:p>
          <a:p>
            <a:r>
              <a:rPr lang="ru-RU"/>
              <a:t>Причина – атеросклероз -95%</a:t>
            </a:r>
          </a:p>
          <a:p>
            <a:r>
              <a:rPr lang="ru-RU"/>
              <a:t>М:Ж = 3:1</a:t>
            </a:r>
          </a:p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Типы аневризм брюшного отдела аорты: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12800" indent="-812800"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ru-RU" sz="3000" dirty="0"/>
              <a:t>Проксимальный сегмент (</a:t>
            </a:r>
            <a:r>
              <a:rPr lang="ru-RU" sz="3000" dirty="0" err="1" smtClean="0"/>
              <a:t>супраренальный</a:t>
            </a:r>
            <a:r>
              <a:rPr lang="ru-RU" sz="3000" dirty="0"/>
              <a:t>) с вовлечением висцеральных ветвей</a:t>
            </a:r>
          </a:p>
          <a:p>
            <a:pPr marL="812800" indent="-812800"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ru-RU" sz="3000" dirty="0" err="1"/>
              <a:t>Инфраренальный</a:t>
            </a:r>
            <a:r>
              <a:rPr lang="ru-RU" sz="3000" dirty="0"/>
              <a:t> отдел до бифуркации без ее вовлечения</a:t>
            </a:r>
          </a:p>
          <a:p>
            <a:pPr marL="812800" indent="-812800"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ru-RU" sz="3000" dirty="0" err="1"/>
              <a:t>Инфраренальный</a:t>
            </a:r>
            <a:r>
              <a:rPr lang="ru-RU" sz="3000" dirty="0"/>
              <a:t> отдел с вовлечением бифуркации и подвздошных артерий</a:t>
            </a:r>
          </a:p>
          <a:p>
            <a:pPr marL="812800" indent="-812800"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ru-RU" sz="3000" dirty="0"/>
              <a:t>Тотальное поражение брюшной аорты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Типы аневризм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Веретенообразные – чаще</a:t>
            </a:r>
          </a:p>
          <a:p>
            <a:r>
              <a:rPr lang="ru-RU"/>
              <a:t>Мешотчатые</a:t>
            </a:r>
          </a:p>
          <a:p>
            <a:r>
              <a:rPr lang="ru-RU"/>
              <a:t>По величине:</a:t>
            </a:r>
          </a:p>
          <a:p>
            <a:r>
              <a:rPr lang="ru-RU"/>
              <a:t>Малые –  до 6 см- выживаемость до 1 года – 75%, 5 лет – 48%</a:t>
            </a:r>
          </a:p>
          <a:p>
            <a:r>
              <a:rPr lang="ru-RU"/>
              <a:t>Большие – более 6 см – до 1 года – 50%, 5 лет – 6%.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563960"/>
          </a:xfrm>
        </p:spPr>
        <p:txBody>
          <a:bodyPr/>
          <a:lstStyle/>
          <a:p>
            <a:r>
              <a:rPr lang="ru-RU" sz="3200" dirty="0"/>
              <a:t>Аневризмы  аорты (классификация</a:t>
            </a:r>
            <a:r>
              <a:rPr lang="ru-RU" sz="3200" dirty="0" smtClean="0"/>
              <a:t>)</a:t>
            </a:r>
            <a:br>
              <a:rPr lang="ru-RU" sz="3200" dirty="0" smtClean="0"/>
            </a:br>
            <a:r>
              <a:rPr lang="ru-RU" sz="3200" dirty="0" smtClean="0"/>
              <a:t>По локализации</a:t>
            </a:r>
            <a:endParaRPr lang="ru-RU" sz="3200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3563887" y="1628800"/>
            <a:ext cx="5134025" cy="489439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а) грудного отдела: </a:t>
            </a:r>
            <a:endParaRPr lang="ru-RU" sz="2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синуса </a:t>
            </a:r>
            <a:r>
              <a:rPr lang="ru-RU" sz="2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Вальсальвы</a:t>
            </a:r>
            <a:r>
              <a:rPr lang="ru-RU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(А),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восходящей </a:t>
            </a:r>
            <a:r>
              <a:rPr lang="ru-RU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части (В), дуги (С), нисходящей части (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грудной и брюшной частей (Е), комбинированные аневризмы; </a:t>
            </a:r>
            <a:endParaRPr lang="ru-RU" sz="2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</a:t>
            </a:r>
            <a:r>
              <a:rPr lang="ru-RU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брюшного отдела: </a:t>
            </a:r>
            <a:endParaRPr lang="ru-RU" sz="2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ru-RU" sz="2000" dirty="0" err="1" smtClean="0">
                <a:effectLst/>
              </a:rPr>
              <a:t>Супраренальные</a:t>
            </a:r>
            <a:r>
              <a:rPr lang="ru-RU" sz="2000" dirty="0" smtClean="0">
                <a:effectLst/>
              </a:rPr>
              <a:t> (</a:t>
            </a:r>
            <a:r>
              <a:rPr lang="en-US" sz="2000" dirty="0" smtClean="0">
                <a:effectLst/>
              </a:rPr>
              <a:t>I </a:t>
            </a:r>
            <a:r>
              <a:rPr lang="ru-RU" sz="2000" dirty="0">
                <a:effectLst/>
              </a:rPr>
              <a:t>тип</a:t>
            </a:r>
            <a:r>
              <a:rPr lang="ru-RU" sz="2000" dirty="0" smtClean="0">
                <a:effectLst/>
              </a:rPr>
              <a:t>); </a:t>
            </a:r>
            <a:endParaRPr lang="ru-RU" sz="2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ru-RU" sz="2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Инфраренальные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без вовлечения бифуркации аорты (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тип);</a:t>
            </a:r>
          </a:p>
          <a:p>
            <a:pPr>
              <a:lnSpc>
                <a:spcPct val="90000"/>
              </a:lnSpc>
            </a:pPr>
            <a:r>
              <a:rPr lang="ru-RU" sz="2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Инфраренальные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 поражением бифуркации аорты и подвздошных артерий (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тип);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Тотальные </a:t>
            </a:r>
            <a:r>
              <a:rPr lang="ru-RU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аневризмы (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тип).</a:t>
            </a:r>
            <a:endParaRPr lang="ru-RU" sz="2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162617" cy="453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Клиника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Боль в левой половине живота</a:t>
            </a:r>
          </a:p>
          <a:p>
            <a:r>
              <a:rPr lang="ru-RU" sz="2800" dirty="0"/>
              <a:t>Объемное образование</a:t>
            </a:r>
          </a:p>
          <a:p>
            <a:r>
              <a:rPr lang="ru-RU" sz="2800" dirty="0"/>
              <a:t>Систолический шум</a:t>
            </a:r>
          </a:p>
          <a:p>
            <a:r>
              <a:rPr lang="ru-RU" sz="2800" dirty="0"/>
              <a:t>Абдоминальный дискомфорт (вздутие, тошнота, запоры)</a:t>
            </a:r>
          </a:p>
          <a:p>
            <a:r>
              <a:rPr lang="ru-RU" sz="2800" dirty="0"/>
              <a:t>Потеря веса</a:t>
            </a:r>
          </a:p>
          <a:p>
            <a:r>
              <a:rPr lang="ru-RU" sz="2800" dirty="0" smtClean="0"/>
              <a:t>Почечная </a:t>
            </a:r>
            <a:r>
              <a:rPr lang="ru-RU" sz="2800" dirty="0"/>
              <a:t>ишемическая гипертензия у 50%</a:t>
            </a:r>
          </a:p>
          <a:p>
            <a:r>
              <a:rPr lang="ru-RU" sz="2800" dirty="0" smtClean="0"/>
              <a:t>Ишемия </a:t>
            </a:r>
            <a:r>
              <a:rPr lang="ru-RU" sz="2800" dirty="0"/>
              <a:t>н/конечностей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ru-RU" dirty="0"/>
              <a:t>Диагностика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УЗИ - </a:t>
            </a:r>
            <a:r>
              <a:rPr lang="ru-RU" sz="2000" dirty="0" smtClean="0"/>
              <a:t>расширение </a:t>
            </a:r>
            <a:r>
              <a:rPr lang="ru-RU" sz="2000" dirty="0"/>
              <a:t>брюшной аорты визуализируется как образование округлой формы, имеющее четкий наружный контур, </a:t>
            </a:r>
            <a:r>
              <a:rPr lang="ru-RU" sz="2000" dirty="0" err="1"/>
              <a:t>анэхогенную</a:t>
            </a:r>
            <a:r>
              <a:rPr lang="ru-RU" sz="2000" dirty="0"/>
              <a:t> центральную часть и </a:t>
            </a:r>
            <a:r>
              <a:rPr lang="ru-RU" sz="2000" dirty="0" err="1"/>
              <a:t>гипоэхогенные</a:t>
            </a:r>
            <a:r>
              <a:rPr lang="ru-RU" sz="2000" dirty="0"/>
              <a:t> </a:t>
            </a:r>
            <a:r>
              <a:rPr lang="ru-RU" sz="2000" dirty="0" smtClean="0"/>
              <a:t>пристеночные </a:t>
            </a:r>
            <a:r>
              <a:rPr lang="ru-RU" sz="2000" dirty="0"/>
              <a:t>наложения с неровным нечетким контуром. Скорость кровотока в области аневризмы снижена, а поток крови носит турбулентный характер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Основным ангиографическим признаком аневризмы является расширение просвета </a:t>
            </a:r>
            <a:r>
              <a:rPr lang="ru-RU" sz="2000" dirty="0" smtClean="0"/>
              <a:t>определенного </a:t>
            </a:r>
            <a:r>
              <a:rPr lang="ru-RU" sz="2000" dirty="0"/>
              <a:t>сегмента аорты по сравнению с выше- или </a:t>
            </a:r>
            <a:r>
              <a:rPr lang="ru-RU" sz="2000" dirty="0" smtClean="0"/>
              <a:t>нижележащим </a:t>
            </a:r>
            <a:r>
              <a:rPr lang="ru-RU" sz="2000" dirty="0"/>
              <a:t>ее участком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При КТ аневризма брюшной аорты имеет вид округлого </a:t>
            </a:r>
            <a:r>
              <a:rPr lang="ru-RU" sz="2000" dirty="0" smtClean="0"/>
              <a:t>образования </a:t>
            </a:r>
            <a:r>
              <a:rPr lang="ru-RU" sz="2000" dirty="0"/>
              <a:t>с ровным контуром и тонкой стенкой, нередко с </a:t>
            </a:r>
            <a:r>
              <a:rPr lang="ru-RU" sz="2000" dirty="0" smtClean="0"/>
              <a:t>очагами </a:t>
            </a:r>
            <a:r>
              <a:rPr lang="ru-RU" sz="2000" dirty="0" err="1"/>
              <a:t>кальциноза</a:t>
            </a:r>
            <a:r>
              <a:rPr lang="ru-RU" sz="2000" dirty="0"/>
              <a:t>. Вдоль внутренней поверхности стенки </a:t>
            </a:r>
            <a:r>
              <a:rPr lang="ru-RU" sz="2000" dirty="0" smtClean="0"/>
              <a:t>находятся </a:t>
            </a:r>
            <a:r>
              <a:rPr lang="ru-RU" sz="2000" dirty="0"/>
              <a:t>пристеночные тромбы в форме полулунного или плоского образования, изменяющего правильность сечения аорты.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/>
              <a:t>Ангиограмма больного с частично тромбированной аневризмой инфраренального сегмента брюшной аорты.</a:t>
            </a:r>
          </a:p>
        </p:txBody>
      </p:sp>
      <p:graphicFrame>
        <p:nvGraphicFramePr>
          <p:cNvPr id="4301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987675" y="2276475"/>
          <a:ext cx="30781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6" name="Фотография Photo Editor" r:id="rId3" imgW="3000000" imgH="4009524" progId="MSPhotoEd.3">
                  <p:embed/>
                </p:oleObj>
              </mc:Choice>
              <mc:Fallback>
                <p:oleObj name="Фотография Photo Editor" r:id="rId3" imgW="3000000" imgH="40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276475"/>
                        <a:ext cx="3078163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Autofit/>
          </a:bodyPr>
          <a:lstStyle/>
          <a:p>
            <a:r>
              <a:rPr lang="ru-RU" sz="2400" dirty="0" err="1"/>
              <a:t>Аортограмма</a:t>
            </a:r>
            <a:r>
              <a:rPr lang="ru-RU" sz="2400" dirty="0"/>
              <a:t> брюшной части аорты с истинной аневризмой брюшной аорты, надрывом ее стенки и образованием ложной дочерней аневризмы (указано стрелкой).</a:t>
            </a:r>
          </a:p>
        </p:txBody>
      </p:sp>
      <p:graphicFrame>
        <p:nvGraphicFramePr>
          <p:cNvPr id="45061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973000"/>
              </p:ext>
            </p:extLst>
          </p:nvPr>
        </p:nvGraphicFramePr>
        <p:xfrm>
          <a:off x="2483769" y="1496649"/>
          <a:ext cx="3744416" cy="5210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4" name="Фотография Photo Editor" r:id="rId3" imgW="3115110" imgH="4334480" progId="MSPhotoEd.3">
                  <p:embed/>
                </p:oleObj>
              </mc:Choice>
              <mc:Fallback>
                <p:oleObj name="Фотография Photo Editor" r:id="rId3" imgW="3115110" imgH="433448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9" y="1496649"/>
                        <a:ext cx="3744416" cy="5210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Разрыв брюшной </a:t>
            </a:r>
            <a:r>
              <a:rPr lang="ru-RU" dirty="0" smtClean="0"/>
              <a:t>аорты</a:t>
            </a:r>
            <a:endParaRPr lang="ru-RU" dirty="0"/>
          </a:p>
        </p:txBody>
      </p:sp>
      <p:graphicFrame>
        <p:nvGraphicFramePr>
          <p:cNvPr id="5530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178050" y="1600200"/>
          <a:ext cx="40259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3" name="Фотография Photo Editor" r:id="rId3" imgW="9685714" imgH="10885714" progId="MSPhotoEd.3">
                  <p:embed/>
                </p:oleObj>
              </mc:Choice>
              <mc:Fallback>
                <p:oleObj name="Фотография Photo Editor" r:id="rId3" imgW="9685714" imgH="1088571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050" y="1600200"/>
                        <a:ext cx="4025900" cy="452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Течение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r>
              <a:rPr lang="ru-RU"/>
              <a:t>Средняя продолжительность жизни 1,5 – 2 года</a:t>
            </a:r>
          </a:p>
          <a:p>
            <a:r>
              <a:rPr lang="ru-RU"/>
              <a:t>50-70% умирает от разрыва аневризмы</a:t>
            </a:r>
          </a:p>
          <a:p>
            <a:r>
              <a:rPr lang="ru-RU"/>
              <a:t>5-и летняя выживаемость до 36%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Дифференциальный диагноз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Опухоли брюшной полости, </a:t>
            </a:r>
            <a:r>
              <a:rPr lang="ru-RU" dirty="0" smtClean="0"/>
              <a:t>забрюшинного </a:t>
            </a:r>
            <a:r>
              <a:rPr lang="ru-RU" dirty="0"/>
              <a:t>пр-ва, почки - трилогия </a:t>
            </a:r>
            <a:r>
              <a:rPr lang="ru-RU" dirty="0" err="1"/>
              <a:t>Ю.Германа</a:t>
            </a:r>
            <a:endParaRPr lang="ru-RU" dirty="0"/>
          </a:p>
          <a:p>
            <a:r>
              <a:rPr lang="ru-RU" dirty="0"/>
              <a:t>Нефроптоз</a:t>
            </a:r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Аневризма,  осложненная расслоением, разрывом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/>
              <a:t>По течению: острое, хроническое</a:t>
            </a:r>
          </a:p>
          <a:p>
            <a:pPr>
              <a:lnSpc>
                <a:spcPct val="90000"/>
              </a:lnSpc>
            </a:pPr>
            <a:r>
              <a:rPr lang="ru-RU" sz="2800" dirty="0"/>
              <a:t>Периоды: шока, временной стабилизации (до 2 недель) – время для выполнения </a:t>
            </a:r>
            <a:r>
              <a:rPr lang="ru-RU" sz="2800" dirty="0" smtClean="0"/>
              <a:t>операции</a:t>
            </a:r>
          </a:p>
          <a:p>
            <a:pPr marL="0" indent="0">
              <a:lnSpc>
                <a:spcPct val="90000"/>
              </a:lnSpc>
              <a:buNone/>
            </a:pPr>
            <a:endParaRPr lang="ru-RU" sz="2800" dirty="0"/>
          </a:p>
          <a:p>
            <a:pPr marL="0" indent="0">
              <a:lnSpc>
                <a:spcPct val="90000"/>
              </a:lnSpc>
              <a:buNone/>
            </a:pPr>
            <a:r>
              <a:rPr lang="ru-RU" sz="2800" dirty="0"/>
              <a:t>   </a:t>
            </a:r>
            <a:endParaRPr lang="ru-RU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920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/>
              </a:rPr>
              <a:t>Клиника расслоения </a:t>
            </a:r>
            <a:r>
              <a:rPr lang="ru-RU" sz="3600" b="1" dirty="0">
                <a:effectLst/>
              </a:rPr>
              <a:t>аневризмы</a:t>
            </a:r>
            <a:r>
              <a:rPr lang="ru-RU" sz="3600" dirty="0">
                <a:effectLst/>
              </a:rPr>
              <a:t/>
            </a:r>
            <a:br>
              <a:rPr lang="ru-RU" sz="3600" dirty="0">
                <a:effectLst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 smtClean="0">
                <a:effectLst/>
              </a:rPr>
              <a:t>Возникает острая боль </a:t>
            </a:r>
            <a:r>
              <a:rPr lang="ru-RU" dirty="0">
                <a:effectLst/>
              </a:rPr>
              <a:t>в животе или пояснице с иррадиацией вдоль позвоночника, в бедро. </a:t>
            </a:r>
            <a:endParaRPr lang="ru-RU" dirty="0" smtClean="0">
              <a:effectLst/>
            </a:endParaRPr>
          </a:p>
          <a:p>
            <a:pPr marL="0" indent="0">
              <a:buNone/>
            </a:pPr>
            <a:r>
              <a:rPr lang="ru-RU" dirty="0" smtClean="0">
                <a:effectLst/>
              </a:rPr>
              <a:t>Отмечаются </a:t>
            </a:r>
            <a:r>
              <a:rPr lang="ru-RU" dirty="0">
                <a:effectLst/>
              </a:rPr>
              <a:t>сниже­ние АД, учащение </a:t>
            </a:r>
            <a:r>
              <a:rPr lang="ru-RU" dirty="0" smtClean="0">
                <a:effectLst/>
              </a:rPr>
              <a:t>пульса. </a:t>
            </a:r>
          </a:p>
          <a:p>
            <a:pPr marL="0" indent="0">
              <a:buNone/>
            </a:pPr>
            <a:r>
              <a:rPr lang="ru-RU" dirty="0" smtClean="0">
                <a:effectLst/>
              </a:rPr>
              <a:t>Одновременно </a:t>
            </a:r>
            <a:r>
              <a:rPr lang="ru-RU" dirty="0">
                <a:effectLst/>
              </a:rPr>
              <a:t>увеличиваются размеры аневризмы, зна­чительно усиливается ее пульсация.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72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Прорыв аневризмы </a:t>
            </a:r>
            <a:r>
              <a:rPr lang="ru-RU" dirty="0" smtClean="0"/>
              <a:t>происходит:</a:t>
            </a:r>
          </a:p>
          <a:p>
            <a:pPr marL="0" indent="0" algn="ctr">
              <a:buNone/>
            </a:pPr>
            <a:endParaRPr lang="ru-RU" dirty="0" smtClean="0"/>
          </a:p>
          <a:p>
            <a:pPr>
              <a:buFontTx/>
              <a:buChar char="-"/>
            </a:pPr>
            <a:r>
              <a:rPr lang="ru-RU" sz="2800" dirty="0" smtClean="0"/>
              <a:t>в </a:t>
            </a:r>
            <a:r>
              <a:rPr lang="ru-RU" sz="2800" dirty="0"/>
              <a:t>забрюшинное пространство (до 85 % случаев), </a:t>
            </a:r>
            <a:endParaRPr lang="ru-RU" sz="2800" dirty="0" smtClean="0"/>
          </a:p>
          <a:p>
            <a:pPr>
              <a:buFontTx/>
              <a:buChar char="-"/>
            </a:pPr>
            <a:r>
              <a:rPr lang="ru-RU" sz="2800" dirty="0" smtClean="0"/>
              <a:t>в </a:t>
            </a:r>
            <a:r>
              <a:rPr lang="ru-RU" sz="2800" dirty="0"/>
              <a:t>органы желудочно-кишечного тракта (до 30 %), </a:t>
            </a:r>
            <a:endParaRPr lang="ru-RU" sz="2800" dirty="0" smtClean="0"/>
          </a:p>
          <a:p>
            <a:pPr>
              <a:buFontTx/>
              <a:buChar char="-"/>
            </a:pPr>
            <a:r>
              <a:rPr lang="ru-RU" sz="2800" dirty="0" smtClean="0"/>
              <a:t>в </a:t>
            </a:r>
            <a:r>
              <a:rPr lang="ru-RU" sz="2800" dirty="0"/>
              <a:t>свободную брюшную полость (до 20 %), </a:t>
            </a:r>
            <a:endParaRPr lang="ru-RU" sz="2800" dirty="0" smtClean="0"/>
          </a:p>
          <a:p>
            <a:pPr>
              <a:buFontTx/>
              <a:buChar char="-"/>
            </a:pPr>
            <a:r>
              <a:rPr lang="ru-RU" sz="2800" dirty="0" smtClean="0"/>
              <a:t>в </a:t>
            </a:r>
            <a:r>
              <a:rPr lang="ru-RU" sz="2800" dirty="0"/>
              <a:t>систему нижней полой вены (до 25 %).</a:t>
            </a:r>
          </a:p>
        </p:txBody>
      </p:sp>
    </p:spTree>
    <p:extLst>
      <p:ext uri="{BB962C8B-B14F-4D97-AF65-F5344CB8AC3E}">
        <p14:creationId xmlns:p14="http://schemas.microsoft.com/office/powerpoint/2010/main" val="15116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6915" name="Picture 3" descr="анатомическая локализация 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16632"/>
            <a:ext cx="5178425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371600"/>
          </a:xfrm>
        </p:spPr>
        <p:txBody>
          <a:bodyPr/>
          <a:lstStyle/>
          <a:p>
            <a:r>
              <a:rPr lang="ru-RU" sz="3600" dirty="0" smtClean="0"/>
              <a:t>Клиника прорыва аневризмы в забрюшинное пространство</a:t>
            </a:r>
            <a:endParaRPr lang="ru-RU" sz="360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Боль с иррадиацией в левую поясничную область</a:t>
            </a:r>
          </a:p>
          <a:p>
            <a:r>
              <a:rPr lang="ru-RU" dirty="0" smtClean="0"/>
              <a:t>Снижение АД</a:t>
            </a:r>
          </a:p>
          <a:p>
            <a:r>
              <a:rPr lang="ru-RU" dirty="0" smtClean="0"/>
              <a:t>Объемное образование</a:t>
            </a:r>
          </a:p>
          <a:p>
            <a:r>
              <a:rPr lang="ru-RU" dirty="0" smtClean="0"/>
              <a:t>Отек н/конечностей, тромбоз бифуркации аорты</a:t>
            </a:r>
          </a:p>
          <a:p>
            <a:r>
              <a:rPr lang="ru-RU" dirty="0" smtClean="0"/>
              <a:t>Отсутствие пульса на стопах</a:t>
            </a:r>
          </a:p>
          <a:p>
            <a:r>
              <a:rPr lang="ru-RU" dirty="0" smtClean="0"/>
              <a:t>Симптомы раздражения брюшины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Дифф. диагноз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ОИМ</a:t>
            </a:r>
          </a:p>
          <a:p>
            <a:r>
              <a:rPr lang="ru-RU" dirty="0" err="1"/>
              <a:t>Перфоративная</a:t>
            </a:r>
            <a:r>
              <a:rPr lang="ru-RU" dirty="0"/>
              <a:t> язва</a:t>
            </a:r>
          </a:p>
          <a:p>
            <a:r>
              <a:rPr lang="ru-RU" dirty="0"/>
              <a:t>ГДК (за счет аррозии стенки 12-п.к.)</a:t>
            </a:r>
          </a:p>
          <a:p>
            <a:r>
              <a:rPr lang="ru-RU" dirty="0"/>
              <a:t>ОДП</a:t>
            </a:r>
          </a:p>
          <a:p>
            <a:r>
              <a:rPr lang="ru-RU" dirty="0" err="1"/>
              <a:t>Мезентериальный</a:t>
            </a:r>
            <a:r>
              <a:rPr lang="ru-RU" dirty="0"/>
              <a:t> тромбоз</a:t>
            </a:r>
          </a:p>
          <a:p>
            <a:r>
              <a:rPr lang="ru-RU" dirty="0"/>
              <a:t>Почечная колика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Хирургическое лечение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Особенность при супраренальной локализации – перфузия почек !</a:t>
            </a:r>
          </a:p>
          <a:p>
            <a:r>
              <a:rPr lang="ru-RU"/>
              <a:t>При инфраренальной  - аллопротезирование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Операция </a:t>
            </a:r>
            <a:r>
              <a:rPr lang="ru-RU" dirty="0" err="1" smtClean="0"/>
              <a:t>Краковского</a:t>
            </a:r>
            <a:endParaRPr lang="ru-RU" dirty="0"/>
          </a:p>
        </p:txBody>
      </p:sp>
      <p:graphicFrame>
        <p:nvGraphicFramePr>
          <p:cNvPr id="491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11188" y="1600200"/>
          <a:ext cx="71596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0" name="Фотография Photo Editor" r:id="rId3" imgW="14499074" imgH="9161905" progId="MSPhotoEd.3">
                  <p:embed/>
                </p:oleObj>
              </mc:Choice>
              <mc:Fallback>
                <p:oleObj name="Фотография Photo Editor" r:id="rId3" imgW="14499074" imgH="91619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600200"/>
                        <a:ext cx="7159625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Операция </a:t>
            </a:r>
            <a:r>
              <a:rPr lang="ru-RU" dirty="0" err="1" smtClean="0"/>
              <a:t>Краковского</a:t>
            </a:r>
            <a:endParaRPr lang="ru-RU" dirty="0"/>
          </a:p>
        </p:txBody>
      </p:sp>
      <p:graphicFrame>
        <p:nvGraphicFramePr>
          <p:cNvPr id="5325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73113" y="1600200"/>
          <a:ext cx="683577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6" name="Фотография Photo Editor" r:id="rId3" imgW="14657143" imgH="9704762" progId="MSPhotoEd.3">
                  <p:embed/>
                </p:oleObj>
              </mc:Choice>
              <mc:Fallback>
                <p:oleObj name="Фотография Photo Editor" r:id="rId3" imgW="14657143" imgH="97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13" y="1600200"/>
                        <a:ext cx="6835775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/>
          <a:lstStyle/>
          <a:p>
            <a:r>
              <a:rPr lang="ru-RU" sz="4000" dirty="0"/>
              <a:t>Схема резекции аневризмы брюшной аорты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sz="2800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8064" y="1981200"/>
            <a:ext cx="3816424" cy="4328120"/>
          </a:xfrm>
        </p:spPr>
        <p:txBody>
          <a:bodyPr/>
          <a:lstStyle/>
          <a:p>
            <a:pPr marL="36576" indent="0">
              <a:lnSpc>
                <a:spcPct val="90000"/>
              </a:lnSpc>
              <a:buNone/>
            </a:pPr>
            <a:r>
              <a:rPr lang="ru-RU" sz="2800" i="1" dirty="0"/>
              <a:t>а-</a:t>
            </a:r>
            <a:r>
              <a:rPr lang="ru-RU" sz="2800" dirty="0"/>
              <a:t> с пересечением аорты и подвздошных артерий;</a:t>
            </a:r>
          </a:p>
          <a:p>
            <a:pPr marL="36576" indent="0">
              <a:lnSpc>
                <a:spcPct val="90000"/>
              </a:lnSpc>
              <a:buNone/>
            </a:pPr>
            <a:r>
              <a:rPr lang="ru-RU" sz="2800" i="1" dirty="0"/>
              <a:t>б-</a:t>
            </a:r>
            <a:r>
              <a:rPr lang="ru-RU" sz="2800" dirty="0"/>
              <a:t> без пересечения задней стенки аорты с наложением шва изнутри нее.</a:t>
            </a:r>
            <a:endParaRPr lang="ru-RU" sz="2800" i="1" dirty="0"/>
          </a:p>
        </p:txBody>
      </p:sp>
      <p:pic>
        <p:nvPicPr>
          <p:cNvPr id="154629" name="Picture 5" descr="схема резекции аневризмы 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413250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sz="3200" dirty="0"/>
              <a:t>Техника </a:t>
            </a:r>
            <a:r>
              <a:rPr lang="ru-RU" sz="3200" dirty="0" err="1"/>
              <a:t>эндоваскулярного</a:t>
            </a:r>
            <a:r>
              <a:rPr lang="ru-RU" sz="3200" dirty="0"/>
              <a:t> протезирования при аневризмах брюшной аорты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/>
          <a:lstStyle/>
          <a:p>
            <a:endParaRPr lang="ru-RU"/>
          </a:p>
        </p:txBody>
      </p:sp>
      <p:pic>
        <p:nvPicPr>
          <p:cNvPr id="175108" name="Picture 4" descr="техника эндова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984776" cy="51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641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Синдром </a:t>
            </a:r>
            <a:r>
              <a:rPr lang="ru-RU" sz="4000" dirty="0" err="1"/>
              <a:t>Лериша</a:t>
            </a:r>
            <a:r>
              <a:rPr lang="ru-RU" sz="4000" dirty="0"/>
              <a:t> (варианты) </a:t>
            </a:r>
            <a:r>
              <a:rPr lang="en-US" sz="4000" dirty="0"/>
              <a:t>Fontaine (1972)</a:t>
            </a:r>
            <a:r>
              <a:rPr lang="ru-RU" sz="4000" dirty="0"/>
              <a:t>,Покровский АВ (1977)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Высокая окклюзия с вовлечением висцеральных артерий</a:t>
            </a:r>
          </a:p>
          <a:p>
            <a:pPr>
              <a:lnSpc>
                <a:spcPct val="90000"/>
              </a:lnSpc>
            </a:pPr>
            <a:r>
              <a:rPr lang="ru-RU"/>
              <a:t>Типичный с-м Лериша (бифуркация)</a:t>
            </a:r>
          </a:p>
          <a:p>
            <a:pPr>
              <a:lnSpc>
                <a:spcPct val="90000"/>
              </a:lnSpc>
            </a:pPr>
            <a:r>
              <a:rPr lang="ru-RU"/>
              <a:t>Односторонняя окклюзия</a:t>
            </a:r>
          </a:p>
          <a:p>
            <a:pPr>
              <a:lnSpc>
                <a:spcPct val="90000"/>
              </a:lnSpc>
            </a:pPr>
            <a:r>
              <a:rPr lang="ru-RU"/>
              <a:t>Окклюзионно-стенотическое поражение бифуркации и подвздошных артерий</a:t>
            </a:r>
          </a:p>
          <a:p>
            <a:pPr>
              <a:lnSpc>
                <a:spcPct val="90000"/>
              </a:lnSpc>
            </a:pPr>
            <a:r>
              <a:rPr lang="ru-RU"/>
              <a:t>У 70% - билатеральное поражение</a:t>
            </a:r>
          </a:p>
          <a:p>
            <a:pPr>
              <a:lnSpc>
                <a:spcPct val="90000"/>
              </a:lnSpc>
            </a:pPr>
            <a:r>
              <a:rPr lang="ru-RU"/>
              <a:t>М:Ж= 19:1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3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8229600" cy="1987550"/>
          </a:xfrm>
        </p:spPr>
        <p:txBody>
          <a:bodyPr/>
          <a:lstStyle/>
          <a:p>
            <a:endParaRPr lang="ru-RU" sz="280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653136"/>
            <a:ext cx="8229600" cy="1800200"/>
          </a:xfrm>
        </p:spPr>
        <p:txBody>
          <a:bodyPr/>
          <a:lstStyle/>
          <a:p>
            <a:pPr marL="36576" indent="0">
              <a:buNone/>
            </a:pPr>
            <a:r>
              <a:rPr lang="ru-RU" sz="2400" dirty="0"/>
              <a:t>1-стенозирование аорты и подвздошных артерий; 2-односторонняя окклюзия общей, внутренней и наружной подвздошных артерий; 3-двухсторонняя окклюзия подвздошных артерий и окклюзия аорты</a:t>
            </a:r>
          </a:p>
        </p:txBody>
      </p:sp>
      <p:pic>
        <p:nvPicPr>
          <p:cNvPr id="153605" name="Picture 5" descr="синдром Лери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6" y="188640"/>
            <a:ext cx="8280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Клиника с-ма Лериша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Бледность, зябкость, похолодание н/конечностей</a:t>
            </a:r>
          </a:p>
          <a:p>
            <a:r>
              <a:rPr lang="ru-RU"/>
              <a:t>Перемежающаяся хромота</a:t>
            </a:r>
          </a:p>
          <a:p>
            <a:r>
              <a:rPr lang="ru-RU"/>
              <a:t>Импотенция (20%)</a:t>
            </a:r>
          </a:p>
          <a:p>
            <a:r>
              <a:rPr lang="en-US"/>
              <a:t>Angina abdominalis</a:t>
            </a:r>
            <a:endParaRPr lang="ru-RU"/>
          </a:p>
          <a:p>
            <a:r>
              <a:rPr lang="ru-RU"/>
              <a:t>Симптомы колита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Аневризмы  аорты (классификация)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9138"/>
            <a:ext cx="82296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600" dirty="0"/>
              <a:t>Истинные - чаще всего</a:t>
            </a:r>
          </a:p>
          <a:p>
            <a:pPr>
              <a:lnSpc>
                <a:spcPct val="90000"/>
              </a:lnSpc>
            </a:pPr>
            <a:r>
              <a:rPr lang="ru-RU" sz="2600" dirty="0"/>
              <a:t>Ложные ( после травмы)</a:t>
            </a:r>
          </a:p>
          <a:p>
            <a:pPr>
              <a:lnSpc>
                <a:spcPct val="90000"/>
              </a:lnSpc>
            </a:pPr>
            <a:r>
              <a:rPr lang="ru-RU" sz="2600" dirty="0"/>
              <a:t>Возраст больных 40-60 лет (М:Ж = 3-5:1)</a:t>
            </a:r>
          </a:p>
          <a:p>
            <a:pPr>
              <a:lnSpc>
                <a:spcPct val="90000"/>
              </a:lnSpc>
            </a:pPr>
            <a:endParaRPr lang="ru-RU" sz="2600" dirty="0"/>
          </a:p>
          <a:p>
            <a:pPr>
              <a:lnSpc>
                <a:spcPct val="90000"/>
              </a:lnSpc>
            </a:pPr>
            <a:r>
              <a:rPr lang="ru-RU" sz="2600" dirty="0"/>
              <a:t>Врожденные</a:t>
            </a:r>
          </a:p>
          <a:p>
            <a:pPr>
              <a:lnSpc>
                <a:spcPct val="90000"/>
              </a:lnSpc>
            </a:pPr>
            <a:r>
              <a:rPr lang="ru-RU" sz="2600" dirty="0" smtClean="0"/>
              <a:t>Приобретенные: </a:t>
            </a:r>
            <a:r>
              <a:rPr lang="ru-RU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невоспалительные</a:t>
            </a:r>
            <a:r>
              <a:rPr lang="ru-RU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(атеросклеротические, травматические); воспалительные (си­филитические, вследствие неспецифического </a:t>
            </a:r>
            <a:r>
              <a:rPr lang="ru-RU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аортоартериита</a:t>
            </a:r>
            <a:r>
              <a:rPr lang="ru-RU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микотические</a:t>
            </a:r>
            <a:r>
              <a:rPr lang="ru-RU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т. д.)</a:t>
            </a:r>
            <a:endParaRPr lang="ru-RU" sz="2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sz="2600" dirty="0" smtClean="0"/>
              <a:t>Идиопатические (причина неясна)</a:t>
            </a:r>
          </a:p>
          <a:p>
            <a:pPr>
              <a:lnSpc>
                <a:spcPct val="90000"/>
              </a:lnSpc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5103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5891" name="Picture 3" descr="высокая окклюзия 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8280400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25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sz="2400"/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8064" y="1556792"/>
            <a:ext cx="3744416" cy="4539208"/>
          </a:xfrm>
        </p:spPr>
        <p:txBody>
          <a:bodyPr/>
          <a:lstStyle/>
          <a:p>
            <a:pPr marL="36576" indent="0">
              <a:lnSpc>
                <a:spcPct val="90000"/>
              </a:lnSpc>
              <a:buNone/>
            </a:pPr>
            <a:r>
              <a:rPr lang="ru-RU" sz="2400" dirty="0"/>
              <a:t>Синдром </a:t>
            </a:r>
            <a:r>
              <a:rPr lang="ru-RU" sz="2400" dirty="0" err="1"/>
              <a:t>Лериша</a:t>
            </a:r>
            <a:r>
              <a:rPr lang="ru-RU" sz="2400" dirty="0"/>
              <a:t> – окклюзия левых общей, внутренней и наружной подвздошной артерий. Коллатеральное кровообращение через нижнюю брыжеечную артерию и правую </a:t>
            </a:r>
            <a:r>
              <a:rPr lang="ru-RU" sz="2400" dirty="0" err="1"/>
              <a:t>вн</a:t>
            </a:r>
            <a:r>
              <a:rPr lang="ru-RU" sz="2400" dirty="0"/>
              <a:t>. подвздошную артерии.</a:t>
            </a:r>
          </a:p>
        </p:txBody>
      </p:sp>
      <p:pic>
        <p:nvPicPr>
          <p:cNvPr id="152581" name="Picture 5" descr="Синдром Лериша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228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/>
              <a:t>Ангиограмма</a:t>
            </a:r>
            <a:r>
              <a:rPr lang="ru-RU" sz="3200" dirty="0"/>
              <a:t> брюшной аорты с клинической картиной синдрома </a:t>
            </a:r>
            <a:r>
              <a:rPr lang="ru-RU" sz="3200" dirty="0" err="1" smtClean="0"/>
              <a:t>Лериша</a:t>
            </a:r>
            <a:endParaRPr lang="ru-RU" sz="3200" dirty="0"/>
          </a:p>
        </p:txBody>
      </p:sp>
      <p:graphicFrame>
        <p:nvGraphicFramePr>
          <p:cNvPr id="58373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4898040"/>
              </p:ext>
            </p:extLst>
          </p:nvPr>
        </p:nvGraphicFramePr>
        <p:xfrm>
          <a:off x="2056287" y="1844824"/>
          <a:ext cx="4531937" cy="428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6" name="Фотография Photo Editor" r:id="rId3" imgW="3123810" imgH="2952381" progId="MSPhotoEd.3">
                  <p:embed/>
                </p:oleObj>
              </mc:Choice>
              <mc:Fallback>
                <p:oleObj name="Фотография Photo Editor" r:id="rId3" imgW="3123810" imgH="2952381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6287" y="1844824"/>
                        <a:ext cx="4531937" cy="4283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Эндартерэктомия</a:t>
            </a:r>
            <a:endParaRPr lang="ru-RU" dirty="0"/>
          </a:p>
        </p:txBody>
      </p:sp>
      <p:pic>
        <p:nvPicPr>
          <p:cNvPr id="6042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7467600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280" cy="99412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Схематическое изображение этапов операции при окклюзии </a:t>
            </a:r>
            <a:r>
              <a:rPr lang="ru-RU" sz="3200" dirty="0" err="1"/>
              <a:t>инфраренального</a:t>
            </a:r>
            <a:r>
              <a:rPr lang="ru-RU" sz="3200" dirty="0"/>
              <a:t> </a:t>
            </a:r>
            <a:r>
              <a:rPr lang="ru-RU" sz="3200" dirty="0" smtClean="0"/>
              <a:t>сегмента</a:t>
            </a:r>
            <a:endParaRPr lang="ru-RU" sz="3200" dirty="0"/>
          </a:p>
        </p:txBody>
      </p:sp>
      <p:graphicFrame>
        <p:nvGraphicFramePr>
          <p:cNvPr id="5120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2170492"/>
              </p:ext>
            </p:extLst>
          </p:nvPr>
        </p:nvGraphicFramePr>
        <p:xfrm>
          <a:off x="107950" y="2209800"/>
          <a:ext cx="5903913" cy="389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8" name="Фотография Photo Editor" r:id="rId3" imgW="4514286" imgH="2980952" progId="MSPhotoEd.3">
                  <p:embed/>
                </p:oleObj>
              </mc:Choice>
              <mc:Fallback>
                <p:oleObj name="Фотография Photo Editor" r:id="rId3" imgW="4514286" imgH="2980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209800"/>
                        <a:ext cx="5903913" cy="389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56176" y="2060848"/>
            <a:ext cx="284380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I—схема патологического </a:t>
            </a:r>
            <a:r>
              <a:rPr lang="ru-RU" sz="1500" dirty="0" err="1" smtClean="0"/>
              <a:t>окклюзионного</a:t>
            </a:r>
            <a:r>
              <a:rPr lang="ru-RU" sz="1500" dirty="0" smtClean="0"/>
              <a:t> поражения аорты; II—модификация </a:t>
            </a:r>
            <a:r>
              <a:rPr lang="ru-RU" sz="1500" dirty="0" err="1" smtClean="0"/>
              <a:t>аортотомического</a:t>
            </a:r>
            <a:r>
              <a:rPr lang="ru-RU" sz="1500" dirty="0" smtClean="0"/>
              <a:t> разреза по типу «люка»; III—после </a:t>
            </a:r>
            <a:r>
              <a:rPr lang="ru-RU" sz="1500" dirty="0" err="1" smtClean="0"/>
              <a:t>тромбэндартерэктомии</a:t>
            </a:r>
            <a:r>
              <a:rPr lang="ru-RU" sz="1500" dirty="0" smtClean="0"/>
              <a:t> </a:t>
            </a:r>
            <a:r>
              <a:rPr lang="ru-RU" sz="1500" dirty="0" err="1" smtClean="0"/>
              <a:t>аортотомическое</a:t>
            </a:r>
            <a:r>
              <a:rPr lang="ru-RU" sz="1500" dirty="0" smtClean="0"/>
              <a:t> отверстие ушивается и производится протезирование брюшной части аорты </a:t>
            </a:r>
            <a:r>
              <a:rPr lang="ru-RU" sz="1500" dirty="0" err="1" smtClean="0"/>
              <a:t>бифуркационным</a:t>
            </a:r>
            <a:r>
              <a:rPr lang="ru-RU" sz="1500" dirty="0" smtClean="0"/>
              <a:t> протезом с имплантацией по методу </a:t>
            </a:r>
            <a:r>
              <a:rPr lang="ru-RU" sz="1500" dirty="0" err="1" smtClean="0"/>
              <a:t>Карреля</a:t>
            </a:r>
            <a:r>
              <a:rPr lang="ru-RU" sz="1500" dirty="0" smtClean="0"/>
              <a:t> устья нижней брыжеечной артерии в основную </a:t>
            </a:r>
            <a:r>
              <a:rPr lang="ru-RU" sz="1500" dirty="0" err="1" smtClean="0"/>
              <a:t>браншу</a:t>
            </a:r>
            <a:r>
              <a:rPr lang="ru-RU" sz="1500" dirty="0" smtClean="0"/>
              <a:t> протеза. НБА—нижняя брыжеечная артерия.</a:t>
            </a:r>
            <a:endParaRPr lang="ru-RU" sz="1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Прямое протезирование брюшной аорты (</a:t>
            </a:r>
            <a:r>
              <a:rPr lang="ru-RU" sz="3200" dirty="0" err="1"/>
              <a:t>интраоперационные</a:t>
            </a:r>
            <a:r>
              <a:rPr lang="ru-RU" sz="3200" dirty="0"/>
              <a:t>  снимки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graphicFrame>
        <p:nvGraphicFramePr>
          <p:cNvPr id="6247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16456767"/>
              </p:ext>
            </p:extLst>
          </p:nvPr>
        </p:nvGraphicFramePr>
        <p:xfrm>
          <a:off x="106971" y="2830513"/>
          <a:ext cx="4291759" cy="283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6" name="Фотография Photo Editor" r:id="rId3" imgW="3134162" imgH="2066667" progId="MSPhotoEd.3">
                  <p:embed/>
                </p:oleObj>
              </mc:Choice>
              <mc:Fallback>
                <p:oleObj name="Фотография Photo Editor" r:id="rId3" imgW="3134162" imgH="206666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71" y="2830513"/>
                        <a:ext cx="4291759" cy="2830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1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08350613"/>
              </p:ext>
            </p:extLst>
          </p:nvPr>
        </p:nvGraphicFramePr>
        <p:xfrm>
          <a:off x="4548187" y="2840038"/>
          <a:ext cx="4264619" cy="282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7" name="Фотография Photo Editor" r:id="rId5" imgW="3095238" imgH="2048161" progId="MSPhotoEd.3">
                  <p:embed/>
                </p:oleObj>
              </mc:Choice>
              <mc:Fallback>
                <p:oleObj name="Фотография Photo Editor" r:id="rId5" imgW="3095238" imgH="2048161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187" y="2840038"/>
                        <a:ext cx="4264619" cy="282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Контрольная </a:t>
            </a:r>
            <a:r>
              <a:rPr lang="ru-RU" dirty="0" err="1" smtClean="0"/>
              <a:t>ангиограмма</a:t>
            </a:r>
            <a:endParaRPr lang="ru-RU" dirty="0"/>
          </a:p>
        </p:txBody>
      </p:sp>
      <p:graphicFrame>
        <p:nvGraphicFramePr>
          <p:cNvPr id="6554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663700" y="1600200"/>
          <a:ext cx="50530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4" name="Фотография Photo Editor" r:id="rId3" imgW="10945753" imgH="9802593" progId="MSPhotoEd.3">
                  <p:embed/>
                </p:oleObj>
              </mc:Choice>
              <mc:Fallback>
                <p:oleObj name="Фотография Photo Editor" r:id="rId3" imgW="10945753" imgH="980259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3700" y="1600200"/>
                        <a:ext cx="505301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Аневризмы </a:t>
            </a:r>
            <a:r>
              <a:rPr lang="ru-RU" sz="4000" dirty="0" smtClean="0"/>
              <a:t>периферических артерий </a:t>
            </a:r>
            <a:r>
              <a:rPr lang="ru-RU" sz="4000" dirty="0"/>
              <a:t>(классификация)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Врожденные ( </a:t>
            </a:r>
            <a:r>
              <a:rPr lang="ru-RU" dirty="0" err="1"/>
              <a:t>Паркс</a:t>
            </a:r>
            <a:r>
              <a:rPr lang="ru-RU" dirty="0"/>
              <a:t>-Вебера-</a:t>
            </a:r>
            <a:r>
              <a:rPr lang="ru-RU" dirty="0" err="1"/>
              <a:t>Рубашова</a:t>
            </a:r>
            <a:r>
              <a:rPr lang="ru-RU" dirty="0"/>
              <a:t>, </a:t>
            </a:r>
            <a:r>
              <a:rPr lang="ru-RU" dirty="0" err="1"/>
              <a:t>Барре-Массона</a:t>
            </a:r>
            <a:r>
              <a:rPr lang="ru-RU" dirty="0"/>
              <a:t>, опухоль каротидного синуса, </a:t>
            </a:r>
            <a:r>
              <a:rPr lang="ru-RU" dirty="0" err="1"/>
              <a:t>лейомиомы</a:t>
            </a:r>
            <a:r>
              <a:rPr lang="ru-RU" dirty="0"/>
              <a:t>)</a:t>
            </a:r>
          </a:p>
          <a:p>
            <a:r>
              <a:rPr lang="ru-RU" dirty="0"/>
              <a:t>Приобретенные (травматические, ятрогенные, идиопатические)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336704"/>
          </a:xfrm>
        </p:spPr>
        <p:txBody>
          <a:bodyPr/>
          <a:lstStyle/>
          <a:p>
            <a:pPr marL="0" indent="0">
              <a:buNone/>
            </a:pPr>
            <a:r>
              <a:rPr lang="ru-RU" sz="2100" b="1" dirty="0" smtClean="0"/>
              <a:t>Приобретенные аневризмы периферических артерий подразделяется:</a:t>
            </a:r>
          </a:p>
          <a:p>
            <a:pPr marL="0" indent="0">
              <a:buNone/>
            </a:pPr>
            <a:r>
              <a:rPr lang="ru-RU" sz="2100" dirty="0" smtClean="0"/>
              <a:t>I.           По этиологии: посттравматические, атеросклеротические, </a:t>
            </a:r>
            <a:r>
              <a:rPr lang="ru-RU" sz="2100" dirty="0" err="1" smtClean="0"/>
              <a:t>микотические</a:t>
            </a:r>
            <a:r>
              <a:rPr lang="ru-RU" sz="2100" dirty="0" smtClean="0"/>
              <a:t>, сифилитические, эрозивные.</a:t>
            </a:r>
          </a:p>
          <a:p>
            <a:pPr marL="0" indent="0">
              <a:buNone/>
            </a:pPr>
            <a:r>
              <a:rPr lang="ru-RU" sz="2100" dirty="0" smtClean="0"/>
              <a:t>II.          По типу сформированного сообщения между сосудами: артериальные, артериовенозные, </a:t>
            </a:r>
            <a:r>
              <a:rPr lang="ru-RU" sz="2100" dirty="0" err="1" smtClean="0"/>
              <a:t>артериоартериальные</a:t>
            </a:r>
            <a:r>
              <a:rPr lang="ru-RU" sz="2100" dirty="0" smtClean="0"/>
              <a:t>, </a:t>
            </a:r>
            <a:r>
              <a:rPr lang="ru-RU" sz="2100" dirty="0" err="1" smtClean="0"/>
              <a:t>веновенозные</a:t>
            </a:r>
            <a:r>
              <a:rPr lang="ru-RU" sz="2100" dirty="0" smtClean="0"/>
              <a:t>, комбинированные.</a:t>
            </a:r>
          </a:p>
          <a:p>
            <a:pPr marL="0" indent="0">
              <a:buNone/>
            </a:pPr>
            <a:r>
              <a:rPr lang="ru-RU" sz="2100" dirty="0" smtClean="0"/>
              <a:t>III.         По строению </a:t>
            </a:r>
            <a:r>
              <a:rPr lang="ru-RU" sz="2100" dirty="0" err="1" smtClean="0"/>
              <a:t>аневризматического</a:t>
            </a:r>
            <a:r>
              <a:rPr lang="ru-RU" sz="2100" dirty="0" smtClean="0"/>
              <a:t> мешка: истинные и ложные.</a:t>
            </a:r>
          </a:p>
          <a:p>
            <a:pPr marL="0" indent="0">
              <a:buNone/>
            </a:pPr>
            <a:r>
              <a:rPr lang="ru-RU" sz="2100" dirty="0" smtClean="0"/>
              <a:t>IV.        По локализации аневризмы: боковые, концевые.</a:t>
            </a:r>
          </a:p>
          <a:p>
            <a:pPr marL="0" indent="0">
              <a:buNone/>
            </a:pPr>
            <a:r>
              <a:rPr lang="ru-RU" sz="2100" dirty="0" smtClean="0"/>
              <a:t>V.          По количеству аневризм: одиночные и множественные.</a:t>
            </a:r>
          </a:p>
          <a:p>
            <a:pPr marL="0" indent="0">
              <a:buNone/>
            </a:pPr>
            <a:r>
              <a:rPr lang="ru-RU" sz="2100" dirty="0" smtClean="0"/>
              <a:t>VI.        По количеству </a:t>
            </a:r>
            <a:r>
              <a:rPr lang="ru-RU" sz="2100" dirty="0" err="1" smtClean="0"/>
              <a:t>аневризматических</a:t>
            </a:r>
            <a:r>
              <a:rPr lang="ru-RU" sz="2100" dirty="0" smtClean="0"/>
              <a:t> мешков: </a:t>
            </a:r>
            <a:r>
              <a:rPr lang="ru-RU" sz="2100" dirty="0" err="1" smtClean="0"/>
              <a:t>одномешковые</a:t>
            </a:r>
            <a:r>
              <a:rPr lang="ru-RU" sz="2100" dirty="0" smtClean="0"/>
              <a:t>, </a:t>
            </a:r>
            <a:r>
              <a:rPr lang="ru-RU" sz="2100" dirty="0" err="1" smtClean="0"/>
              <a:t>двумешковые</a:t>
            </a:r>
            <a:r>
              <a:rPr lang="ru-RU" sz="2100" dirty="0" smtClean="0"/>
              <a:t> (аневризма в аневризме).</a:t>
            </a:r>
          </a:p>
          <a:p>
            <a:pPr marL="0" indent="0">
              <a:buNone/>
            </a:pPr>
            <a:r>
              <a:rPr lang="ru-RU" sz="2100" dirty="0" smtClean="0"/>
              <a:t>VII.       По форме: веретенообразные и </a:t>
            </a:r>
            <a:r>
              <a:rPr lang="ru-RU" sz="2100" dirty="0" err="1" smtClean="0"/>
              <a:t>мешковидные</a:t>
            </a:r>
            <a:r>
              <a:rPr lang="ru-RU" sz="2100" dirty="0" smtClean="0"/>
              <a:t>.</a:t>
            </a:r>
          </a:p>
          <a:p>
            <a:pPr marL="0" indent="0">
              <a:buNone/>
            </a:pPr>
            <a:r>
              <a:rPr lang="ru-RU" sz="2100" dirty="0" smtClean="0"/>
              <a:t>VIII.   По течению: осложненные и неосложненные (расслаивающие, разорвавшиеся, </a:t>
            </a:r>
            <a:r>
              <a:rPr lang="ru-RU" sz="2100" dirty="0" err="1" smtClean="0"/>
              <a:t>тромбированные</a:t>
            </a:r>
            <a:r>
              <a:rPr lang="ru-RU" sz="2100" dirty="0" smtClean="0"/>
              <a:t>, осложнившиеся флегмоной мягких тканей, тромбоэмболией периферических артерий).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5580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Классификация аневризм по </a:t>
            </a:r>
            <a:r>
              <a:rPr lang="ru-RU" sz="3600" dirty="0" smtClean="0"/>
              <a:t>клиническому течению </a:t>
            </a:r>
            <a:r>
              <a:rPr lang="ru-RU" sz="3600" dirty="0"/>
              <a:t>и форме</a:t>
            </a:r>
            <a:r>
              <a:rPr lang="ru-RU" sz="4000" dirty="0"/>
              <a:t>: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23528" y="3789040"/>
            <a:ext cx="8208912" cy="2736304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Бессимптомные</a:t>
            </a:r>
            <a:r>
              <a:rPr lang="ru-RU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ru-RU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ти­пичные</a:t>
            </a:r>
            <a:r>
              <a:rPr lang="ru-RU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ru-RU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dirty="0" smtClean="0">
                <a:effectLst/>
              </a:rPr>
              <a:t>н</a:t>
            </a:r>
            <a:r>
              <a:rPr lang="ru-RU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еосложненные,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осложненные </a:t>
            </a:r>
            <a:r>
              <a:rPr lang="ru-RU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(разрывом, рас­слоением, тромбозом, обызвествлением и т. д. )</a:t>
            </a:r>
            <a:endParaRPr lang="ru-RU" dirty="0"/>
          </a:p>
        </p:txBody>
      </p:sp>
      <p:sp>
        <p:nvSpPr>
          <p:cNvPr id="2151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7544" y="1989138"/>
            <a:ext cx="8214494" cy="14398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dirty="0" err="1" smtClean="0"/>
              <a:t>Мешковидные</a:t>
            </a:r>
            <a:endParaRPr lang="ru-RU" dirty="0" smtClean="0"/>
          </a:p>
          <a:p>
            <a:pPr>
              <a:lnSpc>
                <a:spcPct val="90000"/>
              </a:lnSpc>
            </a:pPr>
            <a:r>
              <a:rPr lang="ru-RU" dirty="0" smtClean="0"/>
              <a:t>Веретенообразные – 80%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Боль</a:t>
            </a:r>
          </a:p>
          <a:p>
            <a:r>
              <a:rPr lang="ru-RU" dirty="0" smtClean="0"/>
              <a:t>Пульсирующая опухоль с определяемым над ней сосудистым шумом</a:t>
            </a:r>
          </a:p>
          <a:p>
            <a:r>
              <a:rPr lang="ru-RU" dirty="0" smtClean="0"/>
              <a:t>Признаки ишемии и застойные явления в дистальных отделах конечностей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1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371600"/>
          </a:xfrm>
        </p:spPr>
        <p:txBody>
          <a:bodyPr/>
          <a:lstStyle/>
          <a:p>
            <a:r>
              <a:rPr lang="ru-RU" sz="3600" dirty="0"/>
              <a:t>Аневризма поверхностной бедренной </a:t>
            </a:r>
            <a:r>
              <a:rPr lang="ru-RU" sz="3600" dirty="0" smtClean="0"/>
              <a:t>артерии</a:t>
            </a:r>
            <a:endParaRPr lang="ru-RU" sz="3600" dirty="0"/>
          </a:p>
        </p:txBody>
      </p:sp>
      <p:graphicFrame>
        <p:nvGraphicFramePr>
          <p:cNvPr id="6758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765425" y="1600200"/>
          <a:ext cx="28511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2" name="Фотография Photo Editor" r:id="rId3" imgW="9209524" imgH="14622916" progId="MSPhotoEd.3">
                  <p:embed/>
                </p:oleObj>
              </mc:Choice>
              <mc:Fallback>
                <p:oleObj name="Фотография Photo Editor" r:id="rId3" imgW="9209524" imgH="1462291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5425" y="1600200"/>
                        <a:ext cx="2851150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568952" cy="92211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Множественные аневризмы подвздошных </a:t>
            </a:r>
            <a:r>
              <a:rPr lang="ru-RU" sz="3600" dirty="0" smtClean="0"/>
              <a:t>артерий</a:t>
            </a:r>
            <a:endParaRPr lang="ru-RU" sz="3600" dirty="0"/>
          </a:p>
        </p:txBody>
      </p:sp>
      <p:graphicFrame>
        <p:nvGraphicFramePr>
          <p:cNvPr id="6963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62914"/>
              </p:ext>
            </p:extLst>
          </p:nvPr>
        </p:nvGraphicFramePr>
        <p:xfrm>
          <a:off x="2541588" y="1303674"/>
          <a:ext cx="3830612" cy="5258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9" name="Фотография Photo Editor" r:id="rId3" imgW="9638095" imgH="13232072" progId="MSPhotoEd.3">
                  <p:embed/>
                </p:oleObj>
              </mc:Choice>
              <mc:Fallback>
                <p:oleObj name="Фотография Photo Editor" r:id="rId3" imgW="9638095" imgH="1323207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88" y="1303674"/>
                        <a:ext cx="3830612" cy="5258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229225"/>
            <a:ext cx="8229600" cy="1371600"/>
          </a:xfrm>
        </p:spPr>
        <p:txBody>
          <a:bodyPr/>
          <a:lstStyle/>
          <a:p>
            <a:r>
              <a:rPr lang="ru-RU" sz="3200"/>
              <a:t>Операция Крымова.</a:t>
            </a:r>
          </a:p>
        </p:txBody>
      </p:sp>
      <p:graphicFrame>
        <p:nvGraphicFramePr>
          <p:cNvPr id="71685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574296"/>
              </p:ext>
            </p:extLst>
          </p:nvPr>
        </p:nvGraphicFramePr>
        <p:xfrm>
          <a:off x="3059832" y="302999"/>
          <a:ext cx="3096344" cy="4975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8" name="Фотография Photo Editor" r:id="rId3" imgW="9000000" imgH="14457143" progId="MSPhotoEd.3">
                  <p:embed/>
                </p:oleObj>
              </mc:Choice>
              <mc:Fallback>
                <p:oleObj name="Фотография Photo Editor" r:id="rId3" imgW="9000000" imgH="1445714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02999"/>
                        <a:ext cx="3096344" cy="4975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229225"/>
            <a:ext cx="8229600" cy="1371600"/>
          </a:xfrm>
        </p:spPr>
        <p:txBody>
          <a:bodyPr/>
          <a:lstStyle/>
          <a:p>
            <a:r>
              <a:rPr lang="ru-RU" sz="3200"/>
              <a:t>Операция Сапожкова, </a:t>
            </a:r>
            <a:r>
              <a:rPr lang="en-US" sz="3200"/>
              <a:t>Matas-2</a:t>
            </a:r>
            <a:r>
              <a:rPr lang="ru-RU" sz="3200"/>
              <a:t>.</a:t>
            </a:r>
          </a:p>
        </p:txBody>
      </p:sp>
      <p:graphicFrame>
        <p:nvGraphicFramePr>
          <p:cNvPr id="7373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320800" y="765175"/>
          <a:ext cx="65246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6" name="Фотография Photo Editor" r:id="rId3" imgW="14622916" imgH="9221487" progId="MSPhotoEd.3">
                  <p:embed/>
                </p:oleObj>
              </mc:Choice>
              <mc:Fallback>
                <p:oleObj name="Фотография Photo Editor" r:id="rId3" imgW="14622916" imgH="922148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765175"/>
                        <a:ext cx="652462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084763"/>
            <a:ext cx="8229600" cy="1371600"/>
          </a:xfrm>
        </p:spPr>
        <p:txBody>
          <a:bodyPr/>
          <a:lstStyle/>
          <a:p>
            <a:r>
              <a:rPr lang="ru-RU" sz="3200"/>
              <a:t>Операция Караванова</a:t>
            </a:r>
            <a:r>
              <a:rPr lang="ru-RU" sz="3600"/>
              <a:t>.</a:t>
            </a:r>
          </a:p>
        </p:txBody>
      </p:sp>
      <p:graphicFrame>
        <p:nvGraphicFramePr>
          <p:cNvPr id="7578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92250" y="765175"/>
          <a:ext cx="61785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24" name="Фотография Photo Editor" r:id="rId3" imgW="14518126" imgH="9666667" progId="MSPhotoEd.3">
                  <p:embed/>
                </p:oleObj>
              </mc:Choice>
              <mc:Fallback>
                <p:oleObj name="Фотография Photo Editor" r:id="rId3" imgW="14518126" imgH="966666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0" y="765175"/>
                        <a:ext cx="617855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075612" cy="1031875"/>
          </a:xfrm>
        </p:spPr>
        <p:txBody>
          <a:bodyPr>
            <a:normAutofit fontScale="90000"/>
          </a:bodyPr>
          <a:lstStyle/>
          <a:p>
            <a:r>
              <a:rPr lang="ru-RU" sz="3200"/>
              <a:t>Болезнь Паркс – Вебера - Рубашова (венозная форма, больной 18 лет).</a:t>
            </a:r>
          </a:p>
        </p:txBody>
      </p:sp>
      <p:pic>
        <p:nvPicPr>
          <p:cNvPr id="94214" name="Picture 6" descr="ног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8563" y="1484313"/>
            <a:ext cx="4149725" cy="5040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Болезнь </a:t>
            </a:r>
            <a:r>
              <a:rPr lang="ru-RU" sz="3600" dirty="0" err="1"/>
              <a:t>Паркс</a:t>
            </a:r>
            <a:r>
              <a:rPr lang="ru-RU" sz="3600" dirty="0"/>
              <a:t> Вебера-</a:t>
            </a:r>
            <a:r>
              <a:rPr lang="ru-RU" sz="3600" dirty="0" err="1"/>
              <a:t>Рубашова</a:t>
            </a:r>
            <a:r>
              <a:rPr lang="ru-RU" sz="3600" dirty="0"/>
              <a:t> (венозная форма</a:t>
            </a:r>
            <a:r>
              <a:rPr lang="ru-RU" sz="3600" dirty="0" smtClean="0"/>
              <a:t>)</a:t>
            </a:r>
            <a:endParaRPr lang="ru-RU" sz="3600" dirty="0"/>
          </a:p>
        </p:txBody>
      </p:sp>
      <p:pic>
        <p:nvPicPr>
          <p:cNvPr id="96262" name="Picture 6" descr="ноги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63272" cy="50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Опухоль правого каротидного </a:t>
            </a:r>
            <a:r>
              <a:rPr lang="ru-RU" sz="3200" dirty="0" smtClean="0"/>
              <a:t>тела</a:t>
            </a:r>
            <a:endParaRPr lang="ru-RU" sz="3200" dirty="0"/>
          </a:p>
        </p:txBody>
      </p:sp>
      <p:pic>
        <p:nvPicPr>
          <p:cNvPr id="98310" name="Picture 6" descr="голов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1913" y="1412875"/>
            <a:ext cx="3781425" cy="504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/>
          <a:lstStyle/>
          <a:p>
            <a:r>
              <a:rPr lang="ru-RU" sz="3800" dirty="0" smtClean="0"/>
              <a:t>Неспецифический </a:t>
            </a:r>
            <a:r>
              <a:rPr lang="ru-RU" sz="3800" dirty="0" err="1" smtClean="0"/>
              <a:t>аортоартериит</a:t>
            </a:r>
            <a:r>
              <a:rPr lang="ru-RU" sz="3800" dirty="0" smtClean="0"/>
              <a:t> </a:t>
            </a:r>
            <a:endParaRPr lang="ru-RU" sz="3800" dirty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24744"/>
            <a:ext cx="8229600" cy="5544616"/>
          </a:xfrm>
        </p:spPr>
        <p:txBody>
          <a:bodyPr/>
          <a:lstStyle/>
          <a:p>
            <a:pPr marL="400050" lvl="1" indent="0">
              <a:buNone/>
            </a:pPr>
            <a:r>
              <a:rPr lang="ru-RU" sz="2600" dirty="0" smtClean="0"/>
              <a:t>Системное заболевание аутоиммунного генеза, ведущее к </a:t>
            </a:r>
            <a:r>
              <a:rPr lang="ru-RU" sz="2600" dirty="0" err="1" smtClean="0"/>
              <a:t>стенозированию</a:t>
            </a:r>
            <a:r>
              <a:rPr lang="ru-RU" sz="2600" dirty="0" smtClean="0"/>
              <a:t> аорты, магистральных артерий и ишемии соответствующего органа.</a:t>
            </a:r>
          </a:p>
          <a:p>
            <a:pPr marL="400050" lvl="1" indent="0">
              <a:buNone/>
            </a:pPr>
            <a:r>
              <a:rPr lang="ru-RU" sz="2600" dirty="0" smtClean="0"/>
              <a:t>Различные названия данного заболевания:</a:t>
            </a:r>
          </a:p>
          <a:p>
            <a:pPr marL="400050" lvl="1" indent="0">
              <a:buNone/>
            </a:pPr>
            <a:r>
              <a:rPr lang="ru-RU" sz="2600" dirty="0"/>
              <a:t>синдром ветвей дуги аорты, болезнь </a:t>
            </a:r>
            <a:r>
              <a:rPr lang="ru-RU" sz="2600" dirty="0" err="1"/>
              <a:t>Такаясу</a:t>
            </a:r>
            <a:r>
              <a:rPr lang="ru-RU" sz="2600" dirty="0"/>
              <a:t>, болезнь отсутствия пульса, синдром </a:t>
            </a:r>
            <a:r>
              <a:rPr lang="ru-RU" sz="2600" dirty="0" err="1" smtClean="0"/>
              <a:t>Редера-Харбитца</a:t>
            </a:r>
            <a:r>
              <a:rPr lang="ru-RU" sz="2600" dirty="0" smtClean="0"/>
              <a:t>, артериит молодых женщин, </a:t>
            </a:r>
            <a:r>
              <a:rPr lang="ru-RU" sz="2600" dirty="0" err="1" smtClean="0"/>
              <a:t>окклюзивная</a:t>
            </a:r>
            <a:r>
              <a:rPr lang="ru-RU" sz="2600" dirty="0" smtClean="0"/>
              <a:t> </a:t>
            </a:r>
            <a:r>
              <a:rPr lang="ru-RU" sz="2600" dirty="0" err="1" smtClean="0"/>
              <a:t>тромбартериопатия</a:t>
            </a:r>
            <a:r>
              <a:rPr lang="ru-RU" sz="2600" dirty="0" smtClean="0"/>
              <a:t>, </a:t>
            </a:r>
            <a:r>
              <a:rPr lang="ru-RU" sz="2600" dirty="0" err="1" smtClean="0"/>
              <a:t>брахиоцефалический</a:t>
            </a:r>
            <a:r>
              <a:rPr lang="ru-RU" sz="2600" dirty="0" smtClean="0"/>
              <a:t> артериит, синдром средней части аорты, синдром </a:t>
            </a:r>
            <a:r>
              <a:rPr lang="ru-RU" sz="2600" dirty="0" err="1" smtClean="0"/>
              <a:t>Мартореля</a:t>
            </a:r>
            <a:r>
              <a:rPr lang="ru-RU" sz="2600" dirty="0" smtClean="0"/>
              <a:t>.</a:t>
            </a:r>
          </a:p>
          <a:p>
            <a:r>
              <a:rPr lang="ru-RU" sz="2600" dirty="0" smtClean="0"/>
              <a:t>Возраст </a:t>
            </a:r>
            <a:r>
              <a:rPr lang="ru-RU" sz="2600" dirty="0"/>
              <a:t>20-40 лет; Ж:М = 7:1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типы аневризм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25" y="0"/>
            <a:ext cx="68230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07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ru-RU" sz="2800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5976" y="476672"/>
            <a:ext cx="4608512" cy="5619328"/>
          </a:xfrm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ru-RU" sz="2800" dirty="0"/>
              <a:t>          </a:t>
            </a:r>
            <a:r>
              <a:rPr lang="ru-RU" sz="3000" dirty="0"/>
              <a:t>Частота поражения аорты и ее ветвей при неспецифическом </a:t>
            </a:r>
            <a:r>
              <a:rPr lang="ru-RU" sz="3000" dirty="0" err="1" smtClean="0"/>
              <a:t>аортоартериите</a:t>
            </a:r>
            <a:r>
              <a:rPr lang="ru-RU" sz="3000" dirty="0" smtClean="0"/>
              <a:t>:</a:t>
            </a:r>
          </a:p>
          <a:p>
            <a:pPr marL="533400" indent="-533400">
              <a:buFont typeface="Wingdings" pitchFamily="2" charset="2"/>
              <a:buNone/>
            </a:pPr>
            <a:endParaRPr lang="en-US" sz="3000" dirty="0" smtClean="0"/>
          </a:p>
          <a:p>
            <a:r>
              <a:rPr lang="ru-RU" sz="2800" dirty="0"/>
              <a:t>Дуга аорты – </a:t>
            </a:r>
            <a:r>
              <a:rPr lang="ru-RU" sz="2800" dirty="0" smtClean="0"/>
              <a:t>74%</a:t>
            </a:r>
            <a:endParaRPr lang="ru-RU" sz="2800" dirty="0"/>
          </a:p>
          <a:p>
            <a:r>
              <a:rPr lang="ru-RU" sz="2800" dirty="0"/>
              <a:t>Почечные артерии – </a:t>
            </a:r>
            <a:r>
              <a:rPr lang="ru-RU" sz="2800" dirty="0" smtClean="0"/>
              <a:t>42%</a:t>
            </a:r>
            <a:endParaRPr lang="ru-RU" sz="2800" dirty="0"/>
          </a:p>
          <a:p>
            <a:r>
              <a:rPr lang="ru-RU" sz="2800" dirty="0"/>
              <a:t>Нисходящая аорта – 18%</a:t>
            </a:r>
          </a:p>
          <a:p>
            <a:pPr marL="533400" indent="-533400">
              <a:buFont typeface="Wingdings" pitchFamily="2" charset="2"/>
              <a:buNone/>
            </a:pPr>
            <a:endParaRPr lang="ru-RU" sz="2800" dirty="0"/>
          </a:p>
        </p:txBody>
      </p:sp>
      <p:pic>
        <p:nvPicPr>
          <p:cNvPr id="160773" name="Picture 5" descr="частота пораж аорты и ее ветвей при неспецифическом аортоартерии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340"/>
            <a:ext cx="3773488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НАА ( патоморфология)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Воспалительная инфильтрация </a:t>
            </a:r>
            <a:r>
              <a:rPr lang="ru-RU" dirty="0" err="1"/>
              <a:t>адвентиции</a:t>
            </a:r>
            <a:endParaRPr lang="ru-RU" dirty="0"/>
          </a:p>
          <a:p>
            <a:r>
              <a:rPr lang="ru-RU" dirty="0"/>
              <a:t>Продуктивное воспаление </a:t>
            </a:r>
            <a:r>
              <a:rPr lang="ru-RU" dirty="0" err="1"/>
              <a:t>медии</a:t>
            </a:r>
            <a:endParaRPr lang="ru-RU" dirty="0"/>
          </a:p>
          <a:p>
            <a:r>
              <a:rPr lang="ru-RU" dirty="0"/>
              <a:t>Реактивное утолщение интимы</a:t>
            </a:r>
          </a:p>
          <a:p>
            <a:r>
              <a:rPr lang="ru-RU" dirty="0"/>
              <a:t>Резкое сужение внутреннего диаметра сосудов</a:t>
            </a:r>
          </a:p>
          <a:p>
            <a:r>
              <a:rPr lang="ru-RU" dirty="0"/>
              <a:t>Фиброз, </a:t>
            </a:r>
            <a:r>
              <a:rPr lang="ru-RU" dirty="0" err="1"/>
              <a:t>кальциноз</a:t>
            </a:r>
            <a:r>
              <a:rPr lang="ru-RU" dirty="0"/>
              <a:t> артерий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Классификация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/>
          <a:lstStyle/>
          <a:p>
            <a:pPr marL="36576" indent="0">
              <a:buNone/>
            </a:pPr>
            <a:r>
              <a:rPr lang="ru-RU" dirty="0">
                <a:effectLst/>
              </a:rPr>
              <a:t>1.  </a:t>
            </a:r>
            <a:r>
              <a:rPr lang="ru-RU" sz="2400" dirty="0">
                <a:effectLst/>
              </a:rPr>
              <a:t>Стадия заболевания: а) острое воспаление; б) подострое рецидивирующее воспаление; в) хроническое воспаление</a:t>
            </a:r>
            <a:r>
              <a:rPr lang="ru-RU" sz="2400" dirty="0" smtClean="0">
                <a:effectLst/>
              </a:rPr>
              <a:t>.</a:t>
            </a:r>
          </a:p>
          <a:p>
            <a:endParaRPr lang="ru-RU" sz="2400" dirty="0">
              <a:effectLst/>
            </a:endParaRPr>
          </a:p>
          <a:p>
            <a:pPr marL="36576" indent="0">
              <a:buNone/>
            </a:pPr>
            <a:r>
              <a:rPr lang="ru-RU" sz="2400" dirty="0">
                <a:effectLst/>
              </a:rPr>
              <a:t>2.  Морфологические изменения: а) </a:t>
            </a:r>
            <a:r>
              <a:rPr lang="ru-RU" sz="2400" dirty="0" err="1">
                <a:effectLst/>
              </a:rPr>
              <a:t>стенозирующий</a:t>
            </a:r>
            <a:r>
              <a:rPr lang="ru-RU" sz="2400" dirty="0">
                <a:effectLst/>
              </a:rPr>
              <a:t> тип по­ражений; б) деформирующий тип поражения; в) </a:t>
            </a:r>
            <a:r>
              <a:rPr lang="ru-RU" sz="2400" dirty="0" err="1">
                <a:effectLst/>
              </a:rPr>
              <a:t>аневризматический</a:t>
            </a:r>
            <a:r>
              <a:rPr lang="ru-RU" sz="2400" dirty="0">
                <a:effectLst/>
              </a:rPr>
              <a:t> тип поражения</a:t>
            </a:r>
            <a:r>
              <a:rPr lang="ru-RU" sz="2400" dirty="0" smtClean="0">
                <a:effectLst/>
              </a:rPr>
              <a:t>.</a:t>
            </a:r>
          </a:p>
          <a:p>
            <a:endParaRPr lang="ru-RU" sz="2400" dirty="0">
              <a:effectLst/>
            </a:endParaRPr>
          </a:p>
          <a:p>
            <a:pPr marL="36576" indent="0">
              <a:buNone/>
            </a:pPr>
            <a:r>
              <a:rPr lang="ru-RU" sz="2400" dirty="0">
                <a:effectLst/>
              </a:rPr>
              <a:t>3. Локализация:</a:t>
            </a:r>
          </a:p>
          <a:p>
            <a:r>
              <a:rPr lang="en-US" sz="2400" dirty="0">
                <a:effectLst/>
              </a:rPr>
              <a:t>I </a:t>
            </a:r>
            <a:r>
              <a:rPr lang="ru-RU" sz="2400" i="1" dirty="0">
                <a:effectLst/>
              </a:rPr>
              <a:t>вариант - </a:t>
            </a:r>
            <a:r>
              <a:rPr lang="ru-RU" sz="2400" dirty="0">
                <a:effectLst/>
              </a:rPr>
              <a:t>поражение ветвей дуги аорты; </a:t>
            </a:r>
          </a:p>
          <a:p>
            <a:r>
              <a:rPr lang="en-US" sz="2400" dirty="0">
                <a:effectLst/>
              </a:rPr>
              <a:t>II </a:t>
            </a:r>
            <a:r>
              <a:rPr lang="ru-RU" sz="2400" i="1" dirty="0">
                <a:effectLst/>
              </a:rPr>
              <a:t>вариант - </a:t>
            </a:r>
            <a:r>
              <a:rPr lang="ru-RU" sz="2400" dirty="0">
                <a:effectLst/>
              </a:rPr>
              <a:t>поражение </a:t>
            </a:r>
            <a:r>
              <a:rPr lang="ru-RU" sz="2400" dirty="0" smtClean="0">
                <a:effectLst/>
              </a:rPr>
              <a:t>торакоабдоминальной </a:t>
            </a:r>
            <a:r>
              <a:rPr lang="ru-RU" sz="2400" dirty="0">
                <a:effectLst/>
              </a:rPr>
              <a:t>аорты и вис­церальных артерий;</a:t>
            </a:r>
          </a:p>
          <a:p>
            <a:r>
              <a:rPr lang="en-US" sz="2400" i="1" dirty="0">
                <a:effectLst/>
              </a:rPr>
              <a:t>III</a:t>
            </a:r>
            <a:r>
              <a:rPr lang="ru-RU" sz="2400" i="1" dirty="0">
                <a:effectLst/>
              </a:rPr>
              <a:t> вариант </a:t>
            </a:r>
            <a:r>
              <a:rPr lang="ru-RU" sz="2400" dirty="0">
                <a:effectLst/>
              </a:rPr>
              <a:t>- сочетанное поражение.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027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dirty="0">
                <a:effectLst/>
              </a:rPr>
              <a:t>По </a:t>
            </a:r>
            <a:r>
              <a:rPr lang="ru-RU" sz="2400" dirty="0" smtClean="0">
                <a:effectLst/>
              </a:rPr>
              <a:t>Спиридонову</a:t>
            </a:r>
            <a:r>
              <a:rPr lang="en-US" sz="2400" dirty="0" smtClean="0">
                <a:effectLst/>
              </a:rPr>
              <a:t> </a:t>
            </a:r>
            <a:r>
              <a:rPr lang="ru-RU" sz="2400" dirty="0" smtClean="0">
                <a:effectLst/>
              </a:rPr>
              <a:t>А.А</a:t>
            </a:r>
            <a:r>
              <a:rPr lang="ru-RU" sz="2400" dirty="0">
                <a:effectLst/>
              </a:rPr>
              <a:t>.  (1990), при </a:t>
            </a:r>
            <a:r>
              <a:rPr lang="ru-RU" sz="2400" dirty="0" smtClean="0">
                <a:effectLst/>
              </a:rPr>
              <a:t>НАА </a:t>
            </a:r>
            <a:r>
              <a:rPr lang="ru-RU" sz="2400" dirty="0">
                <a:effectLst/>
              </a:rPr>
              <a:t>более целесообразно выделение пяти типов ло­кализации поражения</a:t>
            </a:r>
            <a:r>
              <a:rPr lang="ru-RU" sz="2400" dirty="0" smtClean="0">
                <a:effectLst/>
              </a:rPr>
              <a:t>:</a:t>
            </a:r>
          </a:p>
          <a:p>
            <a:pPr marL="0" indent="0">
              <a:buNone/>
            </a:pPr>
            <a:endParaRPr lang="ru-RU" sz="2400" dirty="0">
              <a:effectLst/>
            </a:endParaRPr>
          </a:p>
          <a:p>
            <a:r>
              <a:rPr lang="ru-RU" sz="2400" dirty="0">
                <a:effectLst/>
              </a:rPr>
              <a:t> </a:t>
            </a:r>
            <a:r>
              <a:rPr lang="en-US" sz="2400" dirty="0">
                <a:effectLst/>
              </a:rPr>
              <a:t>I </a:t>
            </a:r>
            <a:r>
              <a:rPr lang="ru-RU" sz="2400" i="1" dirty="0">
                <a:effectLst/>
              </a:rPr>
              <a:t>тип - </a:t>
            </a:r>
            <a:r>
              <a:rPr lang="ru-RU" sz="2400" dirty="0">
                <a:effectLst/>
              </a:rPr>
              <a:t>поражение ветвей дуги аорты (синдром </a:t>
            </a:r>
            <a:r>
              <a:rPr lang="ru-RU" sz="2400" dirty="0" err="1">
                <a:effectLst/>
              </a:rPr>
              <a:t>Такаясу</a:t>
            </a:r>
            <a:r>
              <a:rPr lang="ru-RU" sz="2400" dirty="0">
                <a:effectLst/>
              </a:rPr>
              <a:t>); </a:t>
            </a:r>
            <a:endParaRPr lang="ru-RU" sz="2400" dirty="0" smtClean="0">
              <a:effectLst/>
            </a:endParaRPr>
          </a:p>
          <a:p>
            <a:r>
              <a:rPr lang="en-US" sz="2400" dirty="0" smtClean="0">
                <a:effectLst/>
              </a:rPr>
              <a:t>II </a:t>
            </a:r>
            <a:r>
              <a:rPr lang="ru-RU" sz="2400" i="1" dirty="0">
                <a:effectLst/>
              </a:rPr>
              <a:t>тип </a:t>
            </a:r>
            <a:r>
              <a:rPr lang="ru-RU" sz="2400" dirty="0">
                <a:effectLst/>
              </a:rPr>
              <a:t>- поражение средней аорты (синдром </a:t>
            </a:r>
            <a:r>
              <a:rPr lang="ru-RU" sz="2400" dirty="0" err="1">
                <a:effectLst/>
              </a:rPr>
              <a:t>Денерея</a:t>
            </a:r>
            <a:r>
              <a:rPr lang="ru-RU" sz="2400" dirty="0">
                <a:effectLst/>
              </a:rPr>
              <a:t>);</a:t>
            </a:r>
          </a:p>
          <a:p>
            <a:r>
              <a:rPr lang="en-US" sz="2400" i="1" dirty="0">
                <a:effectLst/>
              </a:rPr>
              <a:t>III</a:t>
            </a:r>
            <a:r>
              <a:rPr lang="ru-RU" sz="2400" i="1" dirty="0">
                <a:effectLst/>
              </a:rPr>
              <a:t> тип - </a:t>
            </a:r>
            <a:r>
              <a:rPr lang="ru-RU" sz="2400" dirty="0">
                <a:effectLst/>
              </a:rPr>
              <a:t>поражение терминального отдела брюшной аорты и подвздошных артерий (синдром </a:t>
            </a:r>
            <a:r>
              <a:rPr lang="ru-RU" sz="2400" dirty="0" err="1">
                <a:effectLst/>
              </a:rPr>
              <a:t>Лериша</a:t>
            </a:r>
            <a:r>
              <a:rPr lang="ru-RU" sz="2400" dirty="0">
                <a:effectLst/>
              </a:rPr>
              <a:t>);</a:t>
            </a:r>
          </a:p>
          <a:p>
            <a:r>
              <a:rPr lang="en-US" sz="2400" i="1" dirty="0">
                <a:effectLst/>
              </a:rPr>
              <a:t>IV</a:t>
            </a:r>
            <a:r>
              <a:rPr lang="ru-RU" sz="2400" i="1" dirty="0">
                <a:effectLst/>
              </a:rPr>
              <a:t> тип </a:t>
            </a:r>
            <a:r>
              <a:rPr lang="ru-RU" sz="2400" dirty="0">
                <a:effectLst/>
              </a:rPr>
              <a:t>- комбинированные поражения указанных локализа­ций;</a:t>
            </a:r>
          </a:p>
          <a:p>
            <a:r>
              <a:rPr lang="en-US" sz="2400" i="1" dirty="0">
                <a:effectLst/>
              </a:rPr>
              <a:t>V</a:t>
            </a:r>
            <a:r>
              <a:rPr lang="ru-RU" sz="2400" i="1" dirty="0">
                <a:effectLst/>
              </a:rPr>
              <a:t> тип - </a:t>
            </a:r>
            <a:r>
              <a:rPr lang="ru-RU" sz="2400" dirty="0">
                <a:effectLst/>
              </a:rPr>
              <a:t>поражение легочной артерии и ее ветвей.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5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/>
          <a:lstStyle/>
          <a:p>
            <a:r>
              <a:rPr lang="ru-RU" sz="4000" dirty="0" smtClean="0"/>
              <a:t>Клинические синдромы НАА</a:t>
            </a:r>
            <a:endParaRPr lang="ru-RU" sz="4000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4968552"/>
          </a:xfrm>
        </p:spPr>
        <p:txBody>
          <a:bodyPr/>
          <a:lstStyle/>
          <a:p>
            <a:r>
              <a:rPr lang="ru-RU" sz="2400" dirty="0" err="1" smtClean="0"/>
              <a:t>Общевоспалительных</a:t>
            </a:r>
            <a:r>
              <a:rPr lang="ru-RU" sz="2400" dirty="0" smtClean="0"/>
              <a:t> реакций;</a:t>
            </a:r>
            <a:endParaRPr lang="ru-RU" sz="2400" dirty="0"/>
          </a:p>
          <a:p>
            <a:r>
              <a:rPr lang="ru-RU" sz="2400" dirty="0" smtClean="0"/>
              <a:t>Поражение ветвей дуги аорты;</a:t>
            </a:r>
          </a:p>
          <a:p>
            <a:r>
              <a:rPr lang="ru-RU" sz="2400" dirty="0" err="1" smtClean="0"/>
              <a:t>Стенозирование</a:t>
            </a:r>
            <a:r>
              <a:rPr lang="ru-RU" sz="2400" dirty="0" smtClean="0"/>
              <a:t> нисходящей грудной аорты и </a:t>
            </a:r>
            <a:r>
              <a:rPr lang="ru-RU" sz="2400" dirty="0" err="1" smtClean="0"/>
              <a:t>коарктационный</a:t>
            </a:r>
            <a:r>
              <a:rPr lang="ru-RU" sz="2400" dirty="0" smtClean="0"/>
              <a:t> синдром;</a:t>
            </a:r>
          </a:p>
          <a:p>
            <a:r>
              <a:rPr lang="ru-RU" sz="2400" dirty="0" smtClean="0"/>
              <a:t>Вазоренальной гипертензии;</a:t>
            </a:r>
            <a:endParaRPr lang="ru-RU" sz="2400" dirty="0"/>
          </a:p>
          <a:p>
            <a:r>
              <a:rPr lang="ru-RU" sz="2400" dirty="0" smtClean="0"/>
              <a:t>Хронической абдоминальной ишемии;</a:t>
            </a:r>
          </a:p>
          <a:p>
            <a:r>
              <a:rPr lang="ru-RU" sz="2400" dirty="0" smtClean="0"/>
              <a:t>Поражение бифуркации аорты;</a:t>
            </a:r>
          </a:p>
          <a:p>
            <a:r>
              <a:rPr lang="ru-RU" sz="2400" dirty="0" smtClean="0"/>
              <a:t>Коронарный;</a:t>
            </a:r>
          </a:p>
          <a:p>
            <a:r>
              <a:rPr lang="ru-RU" sz="2400" dirty="0" smtClean="0"/>
              <a:t>Аортальной недостаточности;</a:t>
            </a:r>
          </a:p>
          <a:p>
            <a:r>
              <a:rPr lang="ru-RU" sz="2400" dirty="0" smtClean="0"/>
              <a:t>Поражение легочной артерии;</a:t>
            </a:r>
          </a:p>
          <a:p>
            <a:r>
              <a:rPr lang="ru-RU" sz="2400" dirty="0" err="1" smtClean="0"/>
              <a:t>Аневризматический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Синдром </a:t>
            </a:r>
            <a:r>
              <a:rPr lang="ru-RU" dirty="0" err="1" smtClean="0"/>
              <a:t>общевоспалительных</a:t>
            </a:r>
            <a:r>
              <a:rPr lang="ru-RU" dirty="0" smtClean="0"/>
              <a:t> реакций </a:t>
            </a:r>
            <a:r>
              <a:rPr lang="ru-RU" sz="2800" dirty="0" smtClean="0"/>
              <a:t>(в остром периоде заболевания)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Потливость;</a:t>
            </a:r>
          </a:p>
          <a:p>
            <a:r>
              <a:rPr lang="ru-RU" dirty="0" smtClean="0"/>
              <a:t>Немотивированные подъемы температуры</a:t>
            </a:r>
          </a:p>
          <a:p>
            <a:r>
              <a:rPr lang="ru-RU" dirty="0" smtClean="0"/>
              <a:t>Воспалительные изменения крови</a:t>
            </a:r>
          </a:p>
          <a:p>
            <a:r>
              <a:rPr lang="ru-RU" dirty="0" smtClean="0"/>
              <a:t>Ускорение СОЭ</a:t>
            </a:r>
          </a:p>
          <a:p>
            <a:r>
              <a:rPr lang="ru-RU" dirty="0" smtClean="0"/>
              <a:t>Положительная реакция на С-реактивный белок</a:t>
            </a:r>
          </a:p>
          <a:p>
            <a:r>
              <a:rPr lang="ru-RU" dirty="0" smtClean="0"/>
              <a:t>Одышка, сердцебиение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7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52128"/>
          </a:xfrm>
        </p:spPr>
        <p:txBody>
          <a:bodyPr/>
          <a:lstStyle/>
          <a:p>
            <a:r>
              <a:rPr lang="ru-RU" sz="3600" dirty="0" smtClean="0"/>
              <a:t>Синдром поражения ветвей дуги аорты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19256" cy="5472608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>
                <a:effectLst/>
              </a:rPr>
              <a:t>Клиника поражения включает в себя </a:t>
            </a:r>
            <a:r>
              <a:rPr lang="ru-RU" sz="2200" dirty="0" smtClean="0">
                <a:effectLst/>
              </a:rPr>
              <a:t>симптомы обусловленные </a:t>
            </a:r>
            <a:r>
              <a:rPr lang="ru-RU" sz="2200" dirty="0">
                <a:effectLst/>
              </a:rPr>
              <a:t>ишемией верхней конечности, и симптомы ишемии головного мозга. </a:t>
            </a:r>
            <a:endParaRPr lang="ru-RU" sz="2200" dirty="0" smtClean="0">
              <a:effectLst/>
            </a:endParaRPr>
          </a:p>
          <a:p>
            <a:pPr marL="0" indent="0">
              <a:buNone/>
            </a:pPr>
            <a:endParaRPr lang="ru-RU" sz="2200" dirty="0" smtClean="0">
              <a:effectLst/>
            </a:endParaRPr>
          </a:p>
          <a:p>
            <a:pPr marL="0" indent="0">
              <a:buNone/>
            </a:pPr>
            <a:r>
              <a:rPr lang="ru-RU" sz="2200" dirty="0" smtClean="0">
                <a:effectLst/>
              </a:rPr>
              <a:t>Основными </a:t>
            </a:r>
            <a:r>
              <a:rPr lang="ru-RU" sz="2200" dirty="0">
                <a:effectLst/>
              </a:rPr>
              <a:t>жалобами у больных, страдающих ишемией верхних конечностей, являются слабость в руках, онемение и быстрая утомляемость рук при физической нагрузке. </a:t>
            </a:r>
            <a:endParaRPr lang="ru-RU" sz="2200" dirty="0" smtClean="0">
              <a:effectLst/>
            </a:endParaRPr>
          </a:p>
          <a:p>
            <a:pPr marL="0" indent="0">
              <a:buNone/>
            </a:pPr>
            <a:endParaRPr lang="ru-RU" sz="2200" dirty="0">
              <a:effectLst/>
            </a:endParaRPr>
          </a:p>
          <a:p>
            <a:pPr marL="0" indent="0">
              <a:buNone/>
            </a:pPr>
            <a:r>
              <a:rPr lang="ru-RU" sz="2200" dirty="0">
                <a:effectLst/>
              </a:rPr>
              <a:t>Клинические проявления транзиторных ишемических атак характеризуются приступами потери сознания, нарушения зрения вплоть до слепоты, преходящими парезами и параличами, головокружениями с развитием шаткости и потери равновесия.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3738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8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Синдром </a:t>
            </a:r>
            <a:r>
              <a:rPr lang="ru-RU" sz="3600" dirty="0" err="1" smtClean="0"/>
              <a:t>стенозирования</a:t>
            </a:r>
            <a:r>
              <a:rPr lang="ru-RU" sz="3600" dirty="0" smtClean="0"/>
              <a:t> нисходящей грудной аорты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Основные </a:t>
            </a:r>
            <a:r>
              <a:rPr lang="ru-RU" sz="2200" dirty="0" smtClean="0"/>
              <a:t>жалобы:</a:t>
            </a:r>
          </a:p>
          <a:p>
            <a:pPr>
              <a:buFontTx/>
              <a:buChar char="-"/>
            </a:pPr>
            <a:r>
              <a:rPr lang="ru-RU" sz="2200" dirty="0" smtClean="0"/>
              <a:t>головная </a:t>
            </a:r>
            <a:r>
              <a:rPr lang="ru-RU" sz="2200" dirty="0"/>
              <a:t>боль, </a:t>
            </a:r>
            <a:endParaRPr lang="ru-RU" sz="2200" dirty="0" smtClean="0"/>
          </a:p>
          <a:p>
            <a:pPr>
              <a:buFontTx/>
              <a:buChar char="-"/>
            </a:pPr>
            <a:r>
              <a:rPr lang="ru-RU" sz="2200" dirty="0" smtClean="0"/>
              <a:t>быстрая </a:t>
            </a:r>
            <a:r>
              <a:rPr lang="ru-RU" sz="2200" dirty="0"/>
              <a:t>утомляемость нижних конечностей </a:t>
            </a:r>
            <a:r>
              <a:rPr lang="ru-RU" sz="2200" dirty="0" smtClean="0"/>
              <a:t>при       </a:t>
            </a:r>
            <a:r>
              <a:rPr lang="ru-RU" sz="2200" dirty="0"/>
              <a:t>физической нагрузке, </a:t>
            </a:r>
            <a:endParaRPr lang="ru-RU" sz="2200" dirty="0" smtClean="0"/>
          </a:p>
          <a:p>
            <a:pPr>
              <a:buFontTx/>
              <a:buChar char="-"/>
            </a:pPr>
            <a:r>
              <a:rPr lang="ru-RU" sz="2200" dirty="0" smtClean="0"/>
              <a:t>сердцебиение  </a:t>
            </a:r>
          </a:p>
          <a:p>
            <a:pPr>
              <a:buFontTx/>
              <a:buChar char="-"/>
            </a:pPr>
            <a:r>
              <a:rPr lang="ru-RU" sz="2200" dirty="0" smtClean="0"/>
              <a:t>одышка </a:t>
            </a:r>
            <a:r>
              <a:rPr lang="ru-RU" sz="2200" dirty="0"/>
              <a:t>при нагрузке (у 2/3 больных</a:t>
            </a:r>
            <a:r>
              <a:rPr lang="ru-RU" sz="2200" dirty="0" smtClean="0"/>
              <a:t>).</a:t>
            </a:r>
          </a:p>
          <a:p>
            <a:pPr>
              <a:buFontTx/>
              <a:buChar char="-"/>
            </a:pPr>
            <a:endParaRPr lang="ru-RU" sz="2200" dirty="0"/>
          </a:p>
          <a:p>
            <a:pPr marL="0" indent="0">
              <a:buNone/>
            </a:pPr>
            <a:r>
              <a:rPr lang="ru-RU" sz="2200" dirty="0" smtClean="0"/>
              <a:t>Основная особенность </a:t>
            </a:r>
            <a:r>
              <a:rPr lang="ru-RU" sz="2200" dirty="0"/>
              <a:t>клинического течения </a:t>
            </a:r>
            <a:r>
              <a:rPr lang="ru-RU" sz="2200" dirty="0" smtClean="0"/>
              <a:t>- наличие </a:t>
            </a:r>
            <a:r>
              <a:rPr lang="ru-RU" sz="2200" dirty="0"/>
              <a:t>разных уровней систолического давления в верхней и нижней частях тела. 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Диагностика </a:t>
            </a:r>
            <a:r>
              <a:rPr lang="ru-RU" sz="2200" dirty="0"/>
              <a:t>базируется на определении пульсации на артериях нижних конечностей, аускультации и измерения АД на верхних и нижних конечностях.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722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80"/>
          </a:xfrm>
        </p:spPr>
        <p:txBody>
          <a:bodyPr/>
          <a:lstStyle/>
          <a:p>
            <a:r>
              <a:rPr lang="ru-RU" sz="3600" dirty="0"/>
              <a:t>Синдром вазоренальной гипертензии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579296" cy="5544616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/>
              <a:t>Основные </a:t>
            </a:r>
            <a:r>
              <a:rPr lang="ru-RU" sz="3000" dirty="0" smtClean="0"/>
              <a:t>жалобы:</a:t>
            </a:r>
          </a:p>
          <a:p>
            <a:r>
              <a:rPr lang="ru-RU" sz="3000" dirty="0" smtClean="0"/>
              <a:t>головная </a:t>
            </a:r>
            <a:r>
              <a:rPr lang="ru-RU" sz="3000" dirty="0"/>
              <a:t>боль, </a:t>
            </a:r>
            <a:endParaRPr lang="ru-RU" sz="3000" dirty="0" smtClean="0"/>
          </a:p>
          <a:p>
            <a:r>
              <a:rPr lang="ru-RU" sz="3000" dirty="0" smtClean="0"/>
              <a:t>одышка</a:t>
            </a:r>
            <a:r>
              <a:rPr lang="ru-RU" sz="3000" dirty="0"/>
              <a:t>, </a:t>
            </a:r>
            <a:endParaRPr lang="ru-RU" sz="3000" dirty="0" smtClean="0"/>
          </a:p>
          <a:p>
            <a:r>
              <a:rPr lang="ru-RU" sz="3000" dirty="0" smtClean="0"/>
              <a:t>боль </a:t>
            </a:r>
            <a:r>
              <a:rPr lang="ru-RU" sz="3000" dirty="0"/>
              <a:t>в области сердца, обусловленная системной гипертензией</a:t>
            </a:r>
            <a:r>
              <a:rPr lang="ru-RU" sz="3000" dirty="0" smtClean="0"/>
              <a:t>.</a:t>
            </a:r>
          </a:p>
          <a:p>
            <a:pPr marL="0" indent="0">
              <a:buNone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7134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96752"/>
          </a:xfrm>
        </p:spPr>
        <p:txBody>
          <a:bodyPr/>
          <a:lstStyle/>
          <a:p>
            <a:r>
              <a:rPr lang="ru-RU" sz="2800" dirty="0"/>
              <a:t>Синдром </a:t>
            </a:r>
            <a:r>
              <a:rPr lang="ru-RU" sz="2800" dirty="0" smtClean="0"/>
              <a:t>хронической абдоминальной </a:t>
            </a:r>
            <a:r>
              <a:rPr lang="ru-RU" sz="2800" dirty="0"/>
              <a:t>ишемии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effectLst/>
              </a:rPr>
              <a:t>Клинически выделяют 2 формы абдоминальной ишемии:</a:t>
            </a:r>
          </a:p>
          <a:p>
            <a:r>
              <a:rPr lang="ru-RU" sz="2400" dirty="0" smtClean="0">
                <a:effectLst/>
              </a:rPr>
              <a:t>недостаточность </a:t>
            </a:r>
            <a:r>
              <a:rPr lang="ru-RU" sz="2400" dirty="0">
                <a:effectLst/>
              </a:rPr>
              <a:t>кровообращения в бассейне чревного ствола. При этой форме доминирует болевой синдром. </a:t>
            </a:r>
            <a:r>
              <a:rPr lang="ru-RU" sz="2400" dirty="0" smtClean="0">
                <a:effectLst/>
              </a:rPr>
              <a:t>Боль</a:t>
            </a:r>
            <a:r>
              <a:rPr lang="ru-RU" sz="2400" dirty="0">
                <a:effectLst/>
              </a:rPr>
              <a:t>, </a:t>
            </a:r>
            <a:r>
              <a:rPr lang="ru-RU" sz="2400" dirty="0" smtClean="0">
                <a:effectLst/>
              </a:rPr>
              <a:t>как правило</a:t>
            </a:r>
            <a:r>
              <a:rPr lang="ru-RU" sz="2400" dirty="0">
                <a:effectLst/>
              </a:rPr>
              <a:t>, возникает на высоте пищеварения</a:t>
            </a:r>
            <a:r>
              <a:rPr lang="ru-RU" sz="2400" dirty="0" smtClean="0">
                <a:effectLst/>
              </a:rPr>
              <a:t>;</a:t>
            </a:r>
          </a:p>
          <a:p>
            <a:pPr marL="0" indent="0">
              <a:buNone/>
            </a:pPr>
            <a:endParaRPr lang="ru-RU" sz="2400" dirty="0">
              <a:effectLst/>
            </a:endParaRPr>
          </a:p>
          <a:p>
            <a:r>
              <a:rPr lang="ru-RU" sz="2400" dirty="0" smtClean="0">
                <a:effectLst/>
              </a:rPr>
              <a:t>недостаточность </a:t>
            </a:r>
            <a:r>
              <a:rPr lang="ru-RU" sz="2400" dirty="0">
                <a:effectLst/>
              </a:rPr>
              <a:t>в системе брыжеечной </a:t>
            </a:r>
            <a:r>
              <a:rPr lang="ru-RU" sz="2400" dirty="0" smtClean="0">
                <a:effectLst/>
              </a:rPr>
              <a:t>артерии</a:t>
            </a:r>
            <a:r>
              <a:rPr lang="ru-RU" sz="2400" dirty="0">
                <a:effectLst/>
              </a:rPr>
              <a:t>.     Преобладают расстройства функции кишечника. Характерные проявления — </a:t>
            </a:r>
            <a:r>
              <a:rPr lang="ru-RU" sz="2400" dirty="0" smtClean="0">
                <a:effectLst/>
              </a:rPr>
              <a:t>неустойчивость </a:t>
            </a:r>
            <a:r>
              <a:rPr lang="ru-RU" sz="2400" dirty="0">
                <a:effectLst/>
              </a:rPr>
              <a:t>стула, беспричинная смена поноса запором. Иногда больные значительно худеют.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33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Этиология аневризм аорты: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Атеросклеротическая</a:t>
            </a:r>
          </a:p>
          <a:p>
            <a:r>
              <a:rPr lang="ru-RU"/>
              <a:t>Сифилитическая</a:t>
            </a:r>
          </a:p>
          <a:p>
            <a:r>
              <a:rPr lang="ru-RU"/>
              <a:t>Травматическая</a:t>
            </a:r>
          </a:p>
          <a:p>
            <a:r>
              <a:rPr lang="ru-RU"/>
              <a:t>Послеоперационная</a:t>
            </a:r>
          </a:p>
          <a:p>
            <a:r>
              <a:rPr lang="ru-RU"/>
              <a:t>Врожденная</a:t>
            </a:r>
          </a:p>
          <a:p>
            <a:r>
              <a:rPr lang="ru-RU"/>
              <a:t>Идиопатическая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ru-RU" sz="3600" dirty="0"/>
              <a:t>Синдром поражения бифуркации аорты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effectLst/>
              </a:rPr>
              <a:t>Основными симптомами являются признаки ишемии нижних конечностей и тазовых органов: боль в нижних конечностях, перемежающаяся хромота, слабость в нижних конечностях и их похолодание</a:t>
            </a:r>
            <a:r>
              <a:rPr lang="ru-RU" sz="2400" dirty="0" smtClean="0">
                <a:effectLst/>
              </a:rPr>
              <a:t>.</a:t>
            </a:r>
          </a:p>
          <a:p>
            <a:pPr marL="0" indent="0">
              <a:buNone/>
            </a:pPr>
            <a:endParaRPr lang="ru-RU" sz="2400" dirty="0">
              <a:effectLst/>
            </a:endParaRPr>
          </a:p>
          <a:p>
            <a:pPr marL="0" indent="0" algn="ctr">
              <a:buNone/>
            </a:pPr>
            <a:r>
              <a:rPr lang="ru-RU" sz="2400" dirty="0" smtClean="0">
                <a:effectLst/>
              </a:rPr>
              <a:t>При осмотре больных выявляются:</a:t>
            </a:r>
          </a:p>
          <a:p>
            <a:r>
              <a:rPr lang="ru-RU" sz="2400" dirty="0" smtClean="0">
                <a:effectLst/>
              </a:rPr>
              <a:t>ослабление </a:t>
            </a:r>
            <a:r>
              <a:rPr lang="ru-RU" sz="2400" dirty="0">
                <a:effectLst/>
              </a:rPr>
              <a:t>или отсутствие пульсации </a:t>
            </a:r>
            <a:r>
              <a:rPr lang="ru-RU" sz="2400" dirty="0" smtClean="0">
                <a:effectLst/>
              </a:rPr>
              <a:t>на </a:t>
            </a:r>
            <a:r>
              <a:rPr lang="ru-RU" sz="2400" dirty="0">
                <a:effectLst/>
              </a:rPr>
              <a:t>нижних </a:t>
            </a:r>
            <a:r>
              <a:rPr lang="ru-RU" sz="2400" dirty="0" smtClean="0">
                <a:effectLst/>
              </a:rPr>
              <a:t>конечностях, </a:t>
            </a:r>
          </a:p>
          <a:p>
            <a:r>
              <a:rPr lang="ru-RU" sz="2400" dirty="0" smtClean="0">
                <a:effectLst/>
              </a:rPr>
              <a:t>над </a:t>
            </a:r>
            <a:r>
              <a:rPr lang="ru-RU" sz="2400" dirty="0">
                <a:effectLst/>
              </a:rPr>
              <a:t>брюшной аортой и бедренными артериями выслушивается систолический шум.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30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ru-RU" sz="3600" dirty="0" smtClean="0"/>
              <a:t>Коронарный синдром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/>
          <a:lstStyle/>
          <a:p>
            <a:r>
              <a:rPr lang="ru-RU" sz="2400" dirty="0" smtClean="0"/>
              <a:t>симптоматика </a:t>
            </a:r>
            <a:r>
              <a:rPr lang="ru-RU" sz="2400" dirty="0"/>
              <a:t>грудной жабы, </a:t>
            </a:r>
            <a:endParaRPr lang="ru-RU" sz="2400" dirty="0" smtClean="0"/>
          </a:p>
          <a:p>
            <a:r>
              <a:rPr lang="ru-RU" sz="2400" dirty="0" smtClean="0"/>
              <a:t>боль </a:t>
            </a:r>
            <a:r>
              <a:rPr lang="ru-RU" sz="2400" dirty="0"/>
              <a:t>в области сердца, </a:t>
            </a:r>
            <a:endParaRPr lang="ru-RU" sz="2400" dirty="0" smtClean="0"/>
          </a:p>
          <a:p>
            <a:r>
              <a:rPr lang="ru-RU" sz="2400" dirty="0" smtClean="0"/>
              <a:t>сердцебиение </a:t>
            </a:r>
            <a:r>
              <a:rPr lang="ru-RU" sz="2400" dirty="0"/>
              <a:t>со склонностью к тахикардии, </a:t>
            </a:r>
            <a:endParaRPr lang="ru-RU" sz="2400" dirty="0" smtClean="0"/>
          </a:p>
          <a:p>
            <a:r>
              <a:rPr lang="ru-RU" sz="2400" dirty="0" smtClean="0"/>
              <a:t>одышка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быстро </a:t>
            </a:r>
            <a:r>
              <a:rPr lang="ru-RU" sz="2400" dirty="0"/>
              <a:t>проходящие изменения на ЭКГ.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В диагностике синдрома важное значение имеют:</a:t>
            </a:r>
          </a:p>
          <a:p>
            <a:r>
              <a:rPr lang="ru-RU" sz="2400" dirty="0"/>
              <a:t>ЭКГ с функциональными пробами, </a:t>
            </a:r>
            <a:endParaRPr lang="ru-RU" sz="2400" dirty="0" smtClean="0"/>
          </a:p>
          <a:p>
            <a:r>
              <a:rPr lang="ru-RU" sz="2400" dirty="0" err="1" smtClean="0"/>
              <a:t>сцинтиграфия</a:t>
            </a:r>
            <a:r>
              <a:rPr lang="ru-RU" sz="2400" dirty="0" smtClean="0"/>
              <a:t> </a:t>
            </a:r>
            <a:r>
              <a:rPr lang="ru-RU" sz="2400" dirty="0"/>
              <a:t>миокарда, </a:t>
            </a:r>
            <a:endParaRPr lang="ru-RU" sz="2400" dirty="0" smtClean="0"/>
          </a:p>
          <a:p>
            <a:r>
              <a:rPr lang="ru-RU" sz="2400" dirty="0" err="1" smtClean="0"/>
              <a:t>холтеровское</a:t>
            </a:r>
            <a:r>
              <a:rPr lang="ru-RU" sz="2400" dirty="0" smtClean="0"/>
              <a:t> </a:t>
            </a:r>
            <a:r>
              <a:rPr lang="ru-RU" sz="2400" dirty="0" err="1"/>
              <a:t>мониторирование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err="1" smtClean="0"/>
              <a:t>коронарография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7300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sz="3200" dirty="0" smtClean="0"/>
              <a:t>Синдром аортальной недостаточности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/>
          <a:lstStyle/>
          <a:p>
            <a:r>
              <a:rPr lang="ru-RU" sz="2400" dirty="0">
                <a:effectLst/>
              </a:rPr>
              <a:t>Развитие </a:t>
            </a:r>
            <a:r>
              <a:rPr lang="ru-RU" sz="2400" dirty="0" smtClean="0">
                <a:effectLst/>
              </a:rPr>
              <a:t>синдрома </a:t>
            </a:r>
            <a:r>
              <a:rPr lang="ru-RU" sz="2400" dirty="0">
                <a:effectLst/>
              </a:rPr>
              <a:t>обусловлено инфильтрацией и расширением восходящего отдела аорты. В последующем происходит дилатация аортального кольца с возникновением аортальной недостаточности</a:t>
            </a:r>
            <a:r>
              <a:rPr lang="ru-RU" sz="2400" dirty="0" smtClean="0">
                <a:effectLst/>
              </a:rPr>
              <a:t>.</a:t>
            </a:r>
          </a:p>
          <a:p>
            <a:r>
              <a:rPr lang="ru-RU" sz="2400" dirty="0">
                <a:effectLst/>
              </a:rPr>
              <a:t>Клиническая картина характеризуется жалобами на боль в области сердца и за грудиной, одышку. </a:t>
            </a:r>
            <a:endParaRPr lang="ru-RU" sz="2400" dirty="0" smtClean="0">
              <a:effectLst/>
            </a:endParaRPr>
          </a:p>
          <a:p>
            <a:r>
              <a:rPr lang="ru-RU" sz="2400" dirty="0" smtClean="0">
                <a:effectLst/>
              </a:rPr>
              <a:t>Основным </a:t>
            </a:r>
            <a:r>
              <a:rPr lang="ru-RU" sz="2400" dirty="0">
                <a:effectLst/>
              </a:rPr>
              <a:t>симптомом является снижение диастолического     давления.     </a:t>
            </a:r>
            <a:endParaRPr lang="ru-RU" sz="2400" dirty="0" smtClean="0">
              <a:effectLst/>
            </a:endParaRPr>
          </a:p>
          <a:p>
            <a:r>
              <a:rPr lang="ru-RU" sz="2400" dirty="0" err="1" smtClean="0">
                <a:effectLst/>
              </a:rPr>
              <a:t>Аускультативно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выслушивается диастолический шум над аортой и в третьем-четвертом </a:t>
            </a:r>
            <a:r>
              <a:rPr lang="ru-RU" sz="2400" dirty="0" err="1">
                <a:effectLst/>
              </a:rPr>
              <a:t>межреберье</a:t>
            </a:r>
            <a:r>
              <a:rPr lang="ru-RU" sz="2400" dirty="0">
                <a:effectLst/>
              </a:rPr>
              <a:t> слева от грудины.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23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sz="3200" dirty="0"/>
              <a:t>Синдром поражения легочной артерии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effectLst/>
              </a:rPr>
              <a:t>Клинические проявления:</a:t>
            </a:r>
          </a:p>
          <a:p>
            <a:r>
              <a:rPr lang="ru-RU" sz="2800" dirty="0" smtClean="0">
                <a:effectLst/>
              </a:rPr>
              <a:t>кашель</a:t>
            </a:r>
            <a:r>
              <a:rPr lang="ru-RU" sz="2800" dirty="0">
                <a:effectLst/>
              </a:rPr>
              <a:t>, </a:t>
            </a:r>
            <a:endParaRPr lang="ru-RU" sz="2800" dirty="0" smtClean="0">
              <a:effectLst/>
            </a:endParaRPr>
          </a:p>
          <a:p>
            <a:r>
              <a:rPr lang="ru-RU" sz="2800" dirty="0" smtClean="0">
                <a:effectLst/>
              </a:rPr>
              <a:t>кровохарканье,</a:t>
            </a:r>
          </a:p>
          <a:p>
            <a:r>
              <a:rPr lang="ru-RU" sz="2800" dirty="0" smtClean="0">
                <a:effectLst/>
              </a:rPr>
              <a:t>боль </a:t>
            </a:r>
            <a:r>
              <a:rPr lang="ru-RU" sz="2800" dirty="0">
                <a:effectLst/>
              </a:rPr>
              <a:t>за грудиной. </a:t>
            </a:r>
            <a:endParaRPr lang="ru-RU" sz="2800" dirty="0" smtClean="0">
              <a:effectLst/>
            </a:endParaRPr>
          </a:p>
          <a:p>
            <a:pPr marL="0" indent="0">
              <a:buNone/>
            </a:pPr>
            <a:endParaRPr lang="ru-RU" sz="2800" dirty="0" smtClean="0">
              <a:effectLst/>
            </a:endParaRPr>
          </a:p>
          <a:p>
            <a:pPr marL="0" indent="0" algn="ctr">
              <a:buNone/>
            </a:pPr>
            <a:r>
              <a:rPr lang="ru-RU" sz="2800" dirty="0" smtClean="0">
                <a:effectLst/>
              </a:rPr>
              <a:t>Диагностика</a:t>
            </a:r>
          </a:p>
          <a:p>
            <a:r>
              <a:rPr lang="ru-RU" sz="2800" dirty="0">
                <a:effectLst/>
              </a:rPr>
              <a:t>рентгенологическое исследование, </a:t>
            </a:r>
            <a:endParaRPr lang="ru-RU" sz="2800" dirty="0" smtClean="0">
              <a:effectLst/>
            </a:endParaRPr>
          </a:p>
          <a:p>
            <a:r>
              <a:rPr lang="ru-RU" sz="2800" dirty="0" smtClean="0">
                <a:effectLst/>
              </a:rPr>
              <a:t>сканирование легких,</a:t>
            </a:r>
          </a:p>
          <a:p>
            <a:r>
              <a:rPr lang="ru-RU" sz="2800" dirty="0" err="1" smtClean="0">
                <a:effectLst/>
              </a:rPr>
              <a:t>ангиопульмонография</a:t>
            </a:r>
            <a:r>
              <a:rPr lang="ru-RU" sz="2800" dirty="0">
                <a:effectLst/>
              </a:rPr>
              <a:t>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1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Лечение НАА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На начальных стадиях заболевания в периоде острого воспаления проводится консервативное </a:t>
            </a:r>
            <a:r>
              <a:rPr lang="ru-RU" sz="2800" dirty="0" smtClean="0"/>
              <a:t>лечение: </a:t>
            </a:r>
          </a:p>
          <a:p>
            <a:pPr marL="0" indent="0">
              <a:buNone/>
            </a:pPr>
            <a:endParaRPr lang="ru-RU" sz="2400" dirty="0" smtClean="0">
              <a:effectLst/>
            </a:endParaRPr>
          </a:p>
          <a:p>
            <a:pPr marL="342900" indent="-342900"/>
            <a:r>
              <a:rPr lang="ru-RU" sz="2400" dirty="0" smtClean="0">
                <a:effectLst/>
              </a:rPr>
              <a:t>активаторы </a:t>
            </a:r>
            <a:r>
              <a:rPr lang="ru-RU" sz="2400" dirty="0">
                <a:effectLst/>
              </a:rPr>
              <a:t>фибринолизина (никотиновая кислота, </a:t>
            </a:r>
            <a:r>
              <a:rPr lang="ru-RU" sz="2400" dirty="0" err="1">
                <a:effectLst/>
              </a:rPr>
              <a:t>компламин</a:t>
            </a:r>
            <a:r>
              <a:rPr lang="ru-RU" sz="2400" dirty="0">
                <a:effectLst/>
              </a:rPr>
              <a:t> и др.), </a:t>
            </a:r>
            <a:endParaRPr lang="ru-RU" sz="2400" dirty="0" smtClean="0">
              <a:effectLst/>
            </a:endParaRPr>
          </a:p>
          <a:p>
            <a:pPr marL="342900" indent="-342900"/>
            <a:r>
              <a:rPr lang="ru-RU" sz="2400" dirty="0" err="1" smtClean="0">
                <a:effectLst/>
              </a:rPr>
              <a:t>антиагреганты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(</a:t>
            </a:r>
            <a:r>
              <a:rPr lang="ru-RU" sz="2400" dirty="0" err="1">
                <a:effectLst/>
              </a:rPr>
              <a:t>реополиглюкин</a:t>
            </a:r>
            <a:r>
              <a:rPr lang="ru-RU" sz="2400" dirty="0">
                <a:effectLst/>
              </a:rPr>
              <a:t>, </a:t>
            </a:r>
            <a:r>
              <a:rPr lang="ru-RU" sz="2400" dirty="0" err="1">
                <a:effectLst/>
              </a:rPr>
              <a:t>трентал</a:t>
            </a:r>
            <a:r>
              <a:rPr lang="ru-RU" sz="2400" dirty="0">
                <a:effectLst/>
              </a:rPr>
              <a:t>, ацетилса­лициловая кислота, </a:t>
            </a:r>
            <a:r>
              <a:rPr lang="ru-RU" sz="2400" dirty="0" err="1">
                <a:effectLst/>
              </a:rPr>
              <a:t>курантил</a:t>
            </a:r>
            <a:r>
              <a:rPr lang="ru-RU" sz="2400" dirty="0">
                <a:effectLst/>
              </a:rPr>
              <a:t> и др</a:t>
            </a:r>
            <a:r>
              <a:rPr lang="ru-RU" sz="2400" dirty="0" smtClean="0">
                <a:effectLst/>
              </a:rPr>
              <a:t>.),</a:t>
            </a:r>
          </a:p>
          <a:p>
            <a:pPr marL="342900" indent="-342900"/>
            <a:r>
              <a:rPr lang="ru-RU" sz="2400" dirty="0" smtClean="0">
                <a:effectLst/>
              </a:rPr>
              <a:t>антикоагулянты </a:t>
            </a:r>
            <a:r>
              <a:rPr lang="ru-RU" sz="2400" dirty="0">
                <a:effectLst/>
              </a:rPr>
              <a:t>(гепарин, </a:t>
            </a:r>
            <a:r>
              <a:rPr lang="ru-RU" sz="2400" dirty="0" err="1">
                <a:effectLst/>
              </a:rPr>
              <a:t>фенилин</a:t>
            </a:r>
            <a:r>
              <a:rPr lang="ru-RU" sz="2400" dirty="0">
                <a:effectLst/>
              </a:rPr>
              <a:t>, </a:t>
            </a:r>
            <a:r>
              <a:rPr lang="ru-RU" sz="2400" dirty="0" err="1">
                <a:effectLst/>
              </a:rPr>
              <a:t>неодикумарин</a:t>
            </a:r>
            <a:r>
              <a:rPr lang="ru-RU" sz="2400" dirty="0">
                <a:effectLst/>
              </a:rPr>
              <a:t> и др.), </a:t>
            </a:r>
            <a:endParaRPr lang="ru-RU" sz="2400" dirty="0" smtClean="0">
              <a:effectLst/>
            </a:endParaRPr>
          </a:p>
          <a:p>
            <a:pPr marL="342900" indent="-342900"/>
            <a:r>
              <a:rPr lang="ru-RU" sz="2400" dirty="0" smtClean="0">
                <a:effectLst/>
              </a:rPr>
              <a:t>сосудорасширяющие </a:t>
            </a:r>
            <a:r>
              <a:rPr lang="ru-RU" sz="2400" dirty="0">
                <a:effectLst/>
              </a:rPr>
              <a:t>(папаверин, но-шпа и др.) и противовоспалительных (</a:t>
            </a:r>
            <a:r>
              <a:rPr lang="ru-RU" sz="2400" dirty="0" err="1">
                <a:effectLst/>
              </a:rPr>
              <a:t>метиндол</a:t>
            </a:r>
            <a:r>
              <a:rPr lang="ru-RU" sz="2400" dirty="0">
                <a:effectLst/>
              </a:rPr>
              <a:t>, </a:t>
            </a:r>
            <a:r>
              <a:rPr lang="ru-RU" sz="2400" dirty="0" err="1">
                <a:effectLst/>
              </a:rPr>
              <a:t>бруфен</a:t>
            </a:r>
            <a:r>
              <a:rPr lang="ru-RU" sz="2400" dirty="0">
                <a:effectLst/>
              </a:rPr>
              <a:t>, </a:t>
            </a:r>
            <a:r>
              <a:rPr lang="ru-RU" sz="2400" dirty="0" err="1">
                <a:effectLst/>
              </a:rPr>
              <a:t>вольтарен</a:t>
            </a:r>
            <a:r>
              <a:rPr lang="ru-RU" sz="2400" dirty="0">
                <a:effectLst/>
              </a:rPr>
              <a:t> и др</a:t>
            </a:r>
            <a:r>
              <a:rPr lang="ru-RU" sz="2400" dirty="0" smtClean="0">
                <a:effectLst/>
              </a:rPr>
              <a:t>.) препараты.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34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Лечение НАА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/>
              <a:t>В случае неэффективности </a:t>
            </a:r>
            <a:r>
              <a:rPr lang="ru-RU" sz="3000" dirty="0"/>
              <a:t>и прогрессирования </a:t>
            </a:r>
            <a:r>
              <a:rPr lang="ru-RU" sz="3000" dirty="0" smtClean="0"/>
              <a:t>заболевания проводится хирургическое </a:t>
            </a:r>
            <a:r>
              <a:rPr lang="ru-RU" sz="3000" dirty="0"/>
              <a:t>вмешательство. </a:t>
            </a:r>
            <a:endParaRPr lang="ru-RU" sz="3000" dirty="0" smtClean="0"/>
          </a:p>
          <a:p>
            <a:pPr marL="0" indent="0">
              <a:buNone/>
            </a:pPr>
            <a:endParaRPr lang="ru-RU" sz="3000" dirty="0"/>
          </a:p>
          <a:p>
            <a:pPr marL="0" indent="0" algn="ctr">
              <a:buNone/>
            </a:pPr>
            <a:r>
              <a:rPr lang="ru-RU" sz="3000" dirty="0"/>
              <a:t>Показаниями к операция служат:</a:t>
            </a:r>
          </a:p>
          <a:p>
            <a:pPr marL="0" indent="0">
              <a:buNone/>
            </a:pPr>
            <a:r>
              <a:rPr lang="ru-RU" sz="3000" dirty="0"/>
              <a:t>□  ишемия органа III - IV степени;</a:t>
            </a:r>
          </a:p>
          <a:p>
            <a:pPr marL="0" indent="0">
              <a:buNone/>
            </a:pPr>
            <a:r>
              <a:rPr lang="ru-RU" sz="3000" dirty="0"/>
              <a:t>□  стойкая артериальная гипертензия; </a:t>
            </a:r>
          </a:p>
          <a:p>
            <a:pPr marL="0" indent="0">
              <a:buNone/>
            </a:pPr>
            <a:r>
              <a:rPr lang="ru-RU" sz="3000" dirty="0"/>
              <a:t>□  аневризмы.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81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Противопоказания к хирургическому </a:t>
            </a:r>
            <a:r>
              <a:rPr lang="ru-RU" sz="3200" dirty="0" smtClean="0"/>
              <a:t>лечению НАА: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□  стадия </a:t>
            </a:r>
            <a:r>
              <a:rPr lang="ru-RU" sz="2800" dirty="0"/>
              <a:t>острого воспаления;</a:t>
            </a:r>
          </a:p>
          <a:p>
            <a:pPr marL="0" indent="0">
              <a:buNone/>
            </a:pPr>
            <a:r>
              <a:rPr lang="ru-RU" sz="2800" dirty="0"/>
              <a:t>□  инфаркт миокарда (в сроки от 1 до 3 </a:t>
            </a:r>
            <a:r>
              <a:rPr lang="ru-RU" sz="2800" dirty="0" err="1"/>
              <a:t>мес</a:t>
            </a:r>
            <a:r>
              <a:rPr lang="ru-RU" sz="2800" dirty="0"/>
              <a:t>);</a:t>
            </a:r>
          </a:p>
          <a:p>
            <a:pPr marL="0" indent="0">
              <a:buNone/>
            </a:pPr>
            <a:r>
              <a:rPr lang="ru-RU" sz="2800" dirty="0"/>
              <a:t>□  инсульт (в сроки от 1 до 3 </a:t>
            </a:r>
            <a:r>
              <a:rPr lang="ru-RU" sz="2800" dirty="0" err="1"/>
              <a:t>мес</a:t>
            </a:r>
            <a:r>
              <a:rPr lang="ru-RU" sz="2800" dirty="0"/>
              <a:t>);</a:t>
            </a:r>
          </a:p>
          <a:p>
            <a:pPr marL="0" indent="0">
              <a:buNone/>
            </a:pPr>
            <a:r>
              <a:rPr lang="ru-RU" sz="2800" dirty="0"/>
              <a:t>□  </a:t>
            </a:r>
            <a:r>
              <a:rPr lang="ru-RU" sz="2800" dirty="0" smtClean="0"/>
              <a:t>почечная </a:t>
            </a:r>
            <a:r>
              <a:rPr lang="ru-RU" sz="2800" dirty="0"/>
              <a:t>недостаточность;</a:t>
            </a:r>
          </a:p>
          <a:p>
            <a:pPr marL="0" indent="0">
              <a:buNone/>
            </a:pPr>
            <a:r>
              <a:rPr lang="ru-RU" sz="2800" dirty="0"/>
              <a:t>□  </a:t>
            </a:r>
            <a:r>
              <a:rPr lang="ru-RU" sz="2800" dirty="0" smtClean="0"/>
              <a:t>облитерация </a:t>
            </a:r>
            <a:r>
              <a:rPr lang="ru-RU" sz="2800" dirty="0"/>
              <a:t>дистального сосудистого русла;</a:t>
            </a:r>
          </a:p>
          <a:p>
            <a:pPr marL="0" indent="0">
              <a:buNone/>
            </a:pPr>
            <a:r>
              <a:rPr lang="ru-RU" sz="2800" dirty="0"/>
              <a:t>□  септическое состояние;</a:t>
            </a:r>
          </a:p>
          <a:p>
            <a:pPr marL="0" indent="0">
              <a:buNone/>
            </a:pPr>
            <a:r>
              <a:rPr lang="ru-RU" sz="2800" dirty="0"/>
              <a:t>□  преклонный возраст больного;</a:t>
            </a:r>
          </a:p>
          <a:p>
            <a:pPr marL="0" indent="0">
              <a:buNone/>
            </a:pPr>
            <a:r>
              <a:rPr lang="ru-RU" sz="2800" dirty="0"/>
              <a:t>□  сахарный диабет с тяжелым течением.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845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Неспецифический </a:t>
            </a:r>
            <a:r>
              <a:rPr lang="ru-RU" sz="4000" dirty="0" err="1"/>
              <a:t>аортоартериит</a:t>
            </a:r>
            <a:endParaRPr lang="ru-RU" sz="4000" dirty="0"/>
          </a:p>
        </p:txBody>
      </p:sp>
      <p:pic>
        <p:nvPicPr>
          <p:cNvPr id="148484" name="Picture 4" descr="надо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8" y="1412875"/>
            <a:ext cx="4591050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84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32040" y="1981200"/>
            <a:ext cx="4032448" cy="4114800"/>
          </a:xfrm>
        </p:spPr>
        <p:txBody>
          <a:bodyPr/>
          <a:lstStyle/>
          <a:p>
            <a:pPr marL="36576" indent="0">
              <a:buNone/>
            </a:pPr>
            <a:r>
              <a:rPr lang="ru-RU" sz="2800" i="1" dirty="0" smtClean="0"/>
              <a:t>А - </a:t>
            </a:r>
            <a:r>
              <a:rPr lang="ru-RU" sz="2800" dirty="0" err="1" smtClean="0"/>
              <a:t>аортограмма</a:t>
            </a:r>
            <a:r>
              <a:rPr lang="ru-RU" sz="2800" dirty="0" smtClean="0"/>
              <a:t> </a:t>
            </a:r>
            <a:r>
              <a:rPr lang="ru-RU" sz="2800" dirty="0"/>
              <a:t>до операции. Сужение </a:t>
            </a:r>
            <a:r>
              <a:rPr lang="ru-RU" sz="2800" dirty="0" err="1"/>
              <a:t>супра</a:t>
            </a:r>
            <a:r>
              <a:rPr lang="ru-RU" sz="2800" dirty="0"/>
              <a:t>- и </a:t>
            </a:r>
            <a:r>
              <a:rPr lang="ru-RU" sz="2800" dirty="0" err="1"/>
              <a:t>инфраре-нального</a:t>
            </a:r>
            <a:r>
              <a:rPr lang="ru-RU" sz="2800" dirty="0"/>
              <a:t> отделов аорты, стеноз верхней и нижней брыжеечных и левой почечной артерии;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/>
          <a:lstStyle/>
          <a:p>
            <a:r>
              <a:rPr lang="ru-RU" sz="4000" dirty="0"/>
              <a:t>Неспецифический </a:t>
            </a:r>
            <a:r>
              <a:rPr lang="ru-RU" sz="4000" dirty="0" err="1"/>
              <a:t>аортоартериит</a:t>
            </a:r>
            <a:endParaRPr lang="ru-RU" sz="4000" dirty="0"/>
          </a:p>
        </p:txBody>
      </p:sp>
      <p:pic>
        <p:nvPicPr>
          <p:cNvPr id="1495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313800" cy="4395192"/>
          </a:xfrm>
        </p:spPr>
      </p:pic>
      <p:sp>
        <p:nvSpPr>
          <p:cNvPr id="149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4048" y="1981200"/>
            <a:ext cx="4032448" cy="4114800"/>
          </a:xfrm>
        </p:spPr>
        <p:txBody>
          <a:bodyPr/>
          <a:lstStyle/>
          <a:p>
            <a:pPr marL="36576" indent="0">
              <a:buNone/>
            </a:pPr>
            <a:r>
              <a:rPr lang="ru-RU" sz="2400" i="1" dirty="0"/>
              <a:t>б-</a:t>
            </a:r>
            <a:r>
              <a:rPr lang="ru-RU" sz="2400" dirty="0" err="1"/>
              <a:t>аортограмма</a:t>
            </a:r>
            <a:r>
              <a:rPr lang="ru-RU" sz="2400" dirty="0"/>
              <a:t> после операции протезирование брюшной аорты и верхней брыжеечной артерии, </a:t>
            </a:r>
            <a:r>
              <a:rPr lang="ru-RU" sz="2400" dirty="0" err="1"/>
              <a:t>эндартерэктомия</a:t>
            </a:r>
            <a:r>
              <a:rPr lang="ru-RU" sz="2400" dirty="0"/>
              <a:t> из левой почечной и нижней брыжеечной артерий.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sz="4000" dirty="0"/>
              <a:t>Неспецифический </a:t>
            </a:r>
            <a:r>
              <a:rPr lang="ru-RU" sz="4000" dirty="0" err="1"/>
              <a:t>аортоартериит</a:t>
            </a:r>
            <a:endParaRPr lang="ru-RU" sz="4000" dirty="0"/>
          </a:p>
        </p:txBody>
      </p:sp>
      <p:pic>
        <p:nvPicPr>
          <p:cNvPr id="150532" name="Picture 4" descr="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3952875" cy="530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32040" y="1772816"/>
            <a:ext cx="3960440" cy="4331122"/>
          </a:xfrm>
        </p:spPr>
        <p:txBody>
          <a:bodyPr/>
          <a:lstStyle/>
          <a:p>
            <a:pPr marL="36576" indent="0">
              <a:buNone/>
            </a:pPr>
            <a:r>
              <a:rPr lang="ru-RU" sz="2800" i="1" dirty="0" smtClean="0"/>
              <a:t>А - </a:t>
            </a:r>
            <a:r>
              <a:rPr lang="ru-RU" sz="2800" dirty="0" smtClean="0"/>
              <a:t>окклюзия </a:t>
            </a:r>
            <a:r>
              <a:rPr lang="ru-RU" sz="2800" dirty="0"/>
              <a:t>проксимального отдела брюшной аорты, окклюзия </a:t>
            </a:r>
            <a:r>
              <a:rPr lang="ru-RU" sz="2800" dirty="0" smtClean="0"/>
              <a:t>чревной, верхней </a:t>
            </a:r>
            <a:r>
              <a:rPr lang="ru-RU" sz="2800" dirty="0"/>
              <a:t>брыжеечной, обеих почечных артерий.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2375</TotalTime>
  <Words>3165</Words>
  <Application>Microsoft Office PowerPoint</Application>
  <PresentationFormat>Экран (4:3)</PresentationFormat>
  <Paragraphs>471</Paragraphs>
  <Slides>118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118</vt:i4>
      </vt:variant>
    </vt:vector>
  </HeadingPairs>
  <TitlesOfParts>
    <vt:vector size="121" baseType="lpstr">
      <vt:lpstr>Техническая</vt:lpstr>
      <vt:lpstr>Фотография Photo Editor</vt:lpstr>
      <vt:lpstr>Photo Editor Photo</vt:lpstr>
      <vt:lpstr>Кафедра госпитальной хирургии</vt:lpstr>
      <vt:lpstr>Презентация PowerPoint</vt:lpstr>
      <vt:lpstr>Аневризмы аорты</vt:lpstr>
      <vt:lpstr>Аневризмы  аорты (классификация) По локализации</vt:lpstr>
      <vt:lpstr>Презентация PowerPoint</vt:lpstr>
      <vt:lpstr>Аневризмы  аорты (классификация)</vt:lpstr>
      <vt:lpstr>Классификация аневризм по клиническому течению и форме:</vt:lpstr>
      <vt:lpstr>Презентация PowerPoint</vt:lpstr>
      <vt:lpstr>Этиология аневризм аорты:</vt:lpstr>
      <vt:lpstr>Схема формирования аневризмы аорты</vt:lpstr>
      <vt:lpstr>Клиника аневризмы восходящего отдела аорты</vt:lpstr>
      <vt:lpstr>Аневризма дуги аорты</vt:lpstr>
      <vt:lpstr>Презентация PowerPoint</vt:lpstr>
      <vt:lpstr>Диагностика</vt:lpstr>
      <vt:lpstr>Ангиограмма при аневризме восходящей и нисходящей аорты</vt:lpstr>
      <vt:lpstr>Ангиограмма при аневризме восходящей аорты и аортальной недостаточности</vt:lpstr>
      <vt:lpstr>Аортограмма больного с травматической аневризмой грудной части аорты в области перешейка</vt:lpstr>
      <vt:lpstr>Двухмерная эхокардиограмма больного с расслаивающей аневризмой восходящей части аорты и ее схема</vt:lpstr>
      <vt:lpstr>Презентация PowerPoint</vt:lpstr>
      <vt:lpstr>Показания к операции</vt:lpstr>
      <vt:lpstr>Хирургическое лечение +АИК</vt:lpstr>
      <vt:lpstr>Презентация PowerPoint</vt:lpstr>
      <vt:lpstr>Презентация PowerPoint</vt:lpstr>
      <vt:lpstr>Трудности хирургического лечения</vt:lpstr>
      <vt:lpstr>Презентация PowerPoint</vt:lpstr>
      <vt:lpstr>Презентация PowerPoint</vt:lpstr>
      <vt:lpstr>Осложнения</vt:lpstr>
      <vt:lpstr>Схема классификации расслаивающих аневризм аорты по М. Дебейки</vt:lpstr>
      <vt:lpstr>Презентация PowerPoint</vt:lpstr>
      <vt:lpstr>Презентация PowerPoint</vt:lpstr>
      <vt:lpstr>Презентация PowerPoint</vt:lpstr>
      <vt:lpstr>Причины расслаивающих аневризм</vt:lpstr>
      <vt:lpstr>Течение</vt:lpstr>
      <vt:lpstr>Клиника</vt:lpstr>
      <vt:lpstr>Аортограмма больного с расслаивающей аневризмой дуги аорты</vt:lpstr>
      <vt:lpstr>Лечение</vt:lpstr>
      <vt:lpstr>Аневризмы брюшной аорты</vt:lpstr>
      <vt:lpstr>Типы аневризм брюшного отдела аорты:</vt:lpstr>
      <vt:lpstr>Типы аневризм</vt:lpstr>
      <vt:lpstr>Клиника</vt:lpstr>
      <vt:lpstr>Диагностика</vt:lpstr>
      <vt:lpstr>Ангиограмма больного с частично тромбированной аневризмой инфраренального сегмента брюшной аорты.</vt:lpstr>
      <vt:lpstr>Аортограмма брюшной части аорты с истинной аневризмой брюшной аорты, надрывом ее стенки и образованием ложной дочерней аневризмы (указано стрелкой).</vt:lpstr>
      <vt:lpstr>Разрыв брюшной аорты</vt:lpstr>
      <vt:lpstr>Течение</vt:lpstr>
      <vt:lpstr>Дифференциальный диагноз</vt:lpstr>
      <vt:lpstr>Аневризма,  осложненная расслоением, разрывом</vt:lpstr>
      <vt:lpstr>Клиника расслоения аневризмы </vt:lpstr>
      <vt:lpstr>Презентация PowerPoint</vt:lpstr>
      <vt:lpstr>Клиника прорыва аневризмы в забрюшинное пространство</vt:lpstr>
      <vt:lpstr>Дифф. диагноз</vt:lpstr>
      <vt:lpstr>Хирургическое лечение</vt:lpstr>
      <vt:lpstr>Операция Краковского</vt:lpstr>
      <vt:lpstr>Операция Краковского</vt:lpstr>
      <vt:lpstr>Схема резекции аневризмы брюшной аорты</vt:lpstr>
      <vt:lpstr>Техника эндоваскулярного протезирования при аневризмах брюшной аорты</vt:lpstr>
      <vt:lpstr>Синдром Лериша (варианты) Fontaine (1972),Покровский АВ (1977)</vt:lpstr>
      <vt:lpstr>Презентация PowerPoint</vt:lpstr>
      <vt:lpstr>Клиника с-ма Лериша</vt:lpstr>
      <vt:lpstr>Презентация PowerPoint</vt:lpstr>
      <vt:lpstr>Презентация PowerPoint</vt:lpstr>
      <vt:lpstr>Ангиограмма брюшной аорты с клинической картиной синдрома Лериша</vt:lpstr>
      <vt:lpstr>Презентация PowerPoint</vt:lpstr>
      <vt:lpstr>Эндартерэктомия</vt:lpstr>
      <vt:lpstr>Схематическое изображение этапов операции при окклюзии инфраренального сегмента</vt:lpstr>
      <vt:lpstr>Прямое протезирование брюшной аорты (интраоперационные  снимки)</vt:lpstr>
      <vt:lpstr>Контрольная ангиограмма</vt:lpstr>
      <vt:lpstr>Аневризмы периферических артерий (классификация)</vt:lpstr>
      <vt:lpstr>Презентация PowerPoint</vt:lpstr>
      <vt:lpstr>Клиника</vt:lpstr>
      <vt:lpstr>Аневризма поверхностной бедренной артерии</vt:lpstr>
      <vt:lpstr>Множественные аневризмы подвздошных артерий</vt:lpstr>
      <vt:lpstr>Операция Крымова.</vt:lpstr>
      <vt:lpstr>Операция Сапожкова, Matas-2.</vt:lpstr>
      <vt:lpstr>Операция Караванова.</vt:lpstr>
      <vt:lpstr>Болезнь Паркс – Вебера - Рубашова (венозная форма, больной 18 лет).</vt:lpstr>
      <vt:lpstr>Болезнь Паркс Вебера-Рубашова (венозная форма)</vt:lpstr>
      <vt:lpstr>Опухоль правого каротидного тела</vt:lpstr>
      <vt:lpstr>Неспецифический аортоартериит </vt:lpstr>
      <vt:lpstr>Презентация PowerPoint</vt:lpstr>
      <vt:lpstr>НАА ( патоморфология)</vt:lpstr>
      <vt:lpstr>Классификация</vt:lpstr>
      <vt:lpstr>Презентация PowerPoint</vt:lpstr>
      <vt:lpstr>Клинические синдромы НАА</vt:lpstr>
      <vt:lpstr>Синдром общевоспалительных реакций (в остром периоде заболевания)</vt:lpstr>
      <vt:lpstr>Синдром поражения ветвей дуги аорты</vt:lpstr>
      <vt:lpstr>Синдром стенозирования нисходящей грудной аорты</vt:lpstr>
      <vt:lpstr>Синдром вазоренальной гипертензии</vt:lpstr>
      <vt:lpstr>Синдром хронической абдоминальной ишемии</vt:lpstr>
      <vt:lpstr>Синдром поражения бифуркации аорты </vt:lpstr>
      <vt:lpstr>Коронарный синдром</vt:lpstr>
      <vt:lpstr>Синдром аортальной недостаточности</vt:lpstr>
      <vt:lpstr>Синдром поражения легочной артерии</vt:lpstr>
      <vt:lpstr>Лечение НАА</vt:lpstr>
      <vt:lpstr>Лечение НАА</vt:lpstr>
      <vt:lpstr>Противопоказания к хирургическому лечению НАА: </vt:lpstr>
      <vt:lpstr>Неспецифический аортоартериит</vt:lpstr>
      <vt:lpstr>Неспецифический аортоартериит</vt:lpstr>
      <vt:lpstr>Неспецифический аортоартериит</vt:lpstr>
      <vt:lpstr>Неспецифический аортоартериит</vt:lpstr>
      <vt:lpstr>Презентация PowerPoint</vt:lpstr>
      <vt:lpstr>Презентация PowerPoint</vt:lpstr>
      <vt:lpstr>ОККЛЮЗИОННЫЕ ПОРАЖЕНИЯ ВЕТВЕЙ ДУГИ АОРТЫ</vt:lpstr>
      <vt:lpstr>Этиология</vt:lpstr>
      <vt:lpstr>Классификация поражений дуги аорты по локализации:</vt:lpstr>
      <vt:lpstr>Презентация PowerPoint</vt:lpstr>
      <vt:lpstr>Клиническая картина</vt:lpstr>
      <vt:lpstr>Синдром каротидной церебробазилярной недостаточности </vt:lpstr>
      <vt:lpstr>Синдром вертебробазилярной недостаточности </vt:lpstr>
      <vt:lpstr>Точки аускультации сосудов</vt:lpstr>
      <vt:lpstr>РЕОЭНЦЕФАЛОГРАФИЯ</vt:lpstr>
      <vt:lpstr>УЛЬТРАЗВУКОВОЙ ДОППЛЕРОГРАФИЯ</vt:lpstr>
      <vt:lpstr>Артериография ветвей дуги аорты у больного с хронической мозговой сосудистой недостаточностью  (по методу Сельдингера).</vt:lpstr>
      <vt:lpstr>Лечение</vt:lpstr>
      <vt:lpstr>Стентирование левой подключичной артерии</vt:lpstr>
      <vt:lpstr>Двустороннее стентирование внутренних сонных артерий</vt:lpstr>
      <vt:lpstr>Стентирование правой почечной артерии</vt:lpstr>
      <vt:lpstr>Благодарю  за  внимание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госпитальной хирургии</dc:title>
  <dc:creator>Admin</dc:creator>
  <cp:lastModifiedBy>Dmitriy</cp:lastModifiedBy>
  <cp:revision>104</cp:revision>
  <dcterms:created xsi:type="dcterms:W3CDTF">2008-03-05T16:35:03Z</dcterms:created>
  <dcterms:modified xsi:type="dcterms:W3CDTF">2014-02-05T15:19:40Z</dcterms:modified>
</cp:coreProperties>
</file>