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87" r:id="rId2"/>
    <p:sldId id="274" r:id="rId3"/>
    <p:sldId id="267" r:id="rId4"/>
    <p:sldId id="293" r:id="rId5"/>
    <p:sldId id="275" r:id="rId6"/>
    <p:sldId id="320" r:id="rId7"/>
    <p:sldId id="263" r:id="rId8"/>
    <p:sldId id="294" r:id="rId9"/>
    <p:sldId id="295" r:id="rId10"/>
    <p:sldId id="276" r:id="rId11"/>
    <p:sldId id="296" r:id="rId12"/>
    <p:sldId id="318" r:id="rId13"/>
    <p:sldId id="319" r:id="rId14"/>
    <p:sldId id="329" r:id="rId15"/>
    <p:sldId id="278" r:id="rId16"/>
    <p:sldId id="277" r:id="rId17"/>
    <p:sldId id="321" r:id="rId18"/>
    <p:sldId id="325" r:id="rId19"/>
    <p:sldId id="326" r:id="rId20"/>
    <p:sldId id="327" r:id="rId21"/>
    <p:sldId id="328" r:id="rId22"/>
    <p:sldId id="330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3600" b="1" i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898"/>
    <a:srgbClr val="000000"/>
    <a:srgbClr val="DB37DF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74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6C2997-1C2D-4D70-BB27-754492692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9779-16A9-4E5F-A465-343B526B5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711BE-905F-4823-A19B-DF859385D7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FAF31B-8399-47C2-B515-7972DE9A36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0A18A7-0BA6-41F8-89EF-7A13CD688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C4F175-E6D2-41F8-906B-01F9EE4F33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8AE846E-B088-44B6-8414-E756EF750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530A-ACDD-40FF-B2EB-14536EFA9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FD92B-9E84-45AF-BBF1-CAFC9B9C8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4459-ADFC-4091-966D-48B1B29E8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2846D-5127-4689-AA53-990BE62535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A7F5-5ACE-4F89-A6BE-4A0BA8DA2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80C22-5514-4AD5-A471-C7F523F68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34C62-8B92-4D0A-9843-68253F57EE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3528E-E167-4E93-81A2-C167C16EAF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1898"/>
            </a:gs>
            <a:gs pos="100000">
              <a:srgbClr val="00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2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4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4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B49DC6E-842B-4F6B-896E-CC4E8476F41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27088" y="908050"/>
            <a:ext cx="74882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АНАТОМИИ ЧЕЛОВЕКА</a:t>
            </a:r>
            <a:br>
              <a:rPr lang="ru-RU" i="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Методы исследования в анатомии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65540" name="Picture 4" descr="Узи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781925" y="-4713288"/>
            <a:ext cx="1592262" cy="1203325"/>
          </a:xfrm>
          <a:noFill/>
          <a:ln/>
        </p:spPr>
      </p:pic>
      <p:pic>
        <p:nvPicPr>
          <p:cNvPr id="65542" name="Picture 6" descr="Узи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6369" t="17273" r="15915" b="1671"/>
          <a:stretch>
            <a:fillRect/>
          </a:stretch>
        </p:blipFill>
        <p:spPr bwMode="auto">
          <a:xfrm>
            <a:off x="179388" y="1628775"/>
            <a:ext cx="4392612" cy="3384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43" name="Picture 7" descr="Узи33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12627" t="8934" r="6592"/>
          <a:stretch>
            <a:fillRect/>
          </a:stretch>
        </p:blipFill>
        <p:spPr bwMode="auto">
          <a:xfrm>
            <a:off x="4716463" y="3284538"/>
            <a:ext cx="4248150" cy="34163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88070" name="Picture 6" descr="p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6408737" cy="48069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130052" name="Picture 4" descr="3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844675"/>
            <a:ext cx="6140450" cy="417512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131076" name="Picture 4" descr="a388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621462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3"/>
            <a:ext cx="7128791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715000"/>
            <a:ext cx="8229600" cy="1143000"/>
          </a:xfrm>
        </p:spPr>
        <p:txBody>
          <a:bodyPr/>
          <a:lstStyle/>
          <a:p>
            <a:pPr algn="l"/>
            <a:r>
              <a:rPr lang="en-US" sz="2400" b="1" i="1">
                <a:solidFill>
                  <a:srgbClr val="FF3399"/>
                </a:solidFill>
                <a:latin typeface="Bookman Old Style" pitchFamily="18" charset="0"/>
              </a:rPr>
              <a:t>23-24 </a:t>
            </a:r>
            <a:r>
              <a:rPr lang="ru-RU" sz="2400" b="1" i="1">
                <a:solidFill>
                  <a:srgbClr val="FF3399"/>
                </a:solidFill>
                <a:latin typeface="Bookman Old Style" pitchFamily="18" charset="0"/>
              </a:rPr>
              <a:t>недели                            16-18 недель</a:t>
            </a: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1354" t="4320" r="12408" b="7127"/>
          <a:stretch>
            <a:fillRect/>
          </a:stretch>
        </p:blipFill>
        <p:spPr>
          <a:xfrm>
            <a:off x="177800" y="2351088"/>
            <a:ext cx="4438650" cy="3332162"/>
          </a:xfrm>
          <a:noFill/>
          <a:ln w="28575">
            <a:solidFill>
              <a:schemeClr val="tx1"/>
            </a:solidFill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 l="6732" t="2159" r="8922" b="4967"/>
          <a:stretch>
            <a:fillRect/>
          </a:stretch>
        </p:blipFill>
        <p:spPr bwMode="auto">
          <a:xfrm>
            <a:off x="4859338" y="2347913"/>
            <a:ext cx="4032250" cy="3335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611188" y="404813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</a:t>
            </a: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Ультразвуковое исследование плода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3-</a:t>
            </a:r>
            <a:r>
              <a:rPr lang="en-US" sz="4000" b="1" i="1">
                <a:solidFill>
                  <a:schemeClr val="tx1"/>
                </a:solidFill>
                <a:latin typeface="Bookman Old Style" pitchFamily="18" charset="0"/>
              </a:rPr>
              <a:t>D </a:t>
            </a:r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3167062" cy="432117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 cstate="print"/>
          <a:srcRect l="20767" t="7985" r="20767" b="9050"/>
          <a:stretch>
            <a:fillRect/>
          </a:stretch>
        </p:blipFill>
        <p:spPr bwMode="auto">
          <a:xfrm>
            <a:off x="4859338" y="1628775"/>
            <a:ext cx="3913187" cy="43322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900113" y="609282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ru-RU" sz="24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недели                       12-13 недель</a:t>
            </a:r>
          </a:p>
        </p:txBody>
      </p:sp>
      <p:sp>
        <p:nvSpPr>
          <p:cNvPr id="67595" name="AutoShape 11" descr="f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7597" name="AutoShape 13" descr="f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3-</a:t>
            </a:r>
            <a:r>
              <a:rPr lang="en-US" sz="4000" b="1" i="1">
                <a:solidFill>
                  <a:schemeClr val="tx1"/>
                </a:solidFill>
                <a:latin typeface="Bookman Old Style" pitchFamily="18" charset="0"/>
              </a:rPr>
              <a:t>D </a:t>
            </a:r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05038"/>
            <a:ext cx="4203700" cy="4287837"/>
          </a:xfrm>
          <a:noFill/>
          <a:ln w="25400">
            <a:solidFill>
              <a:schemeClr val="tx1"/>
            </a:solidFill>
          </a:ln>
        </p:spPr>
      </p:pic>
      <p:sp>
        <p:nvSpPr>
          <p:cNvPr id="133126" name="AutoShape 6" descr="f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05038"/>
            <a:ext cx="4033837" cy="43195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Магнитно-резонансная томография</a:t>
            </a:r>
          </a:p>
        </p:txBody>
      </p:sp>
      <p:pic>
        <p:nvPicPr>
          <p:cNvPr id="89092" name="Picture 4" descr="to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840538" cy="453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Bookman Old Style" pitchFamily="18" charset="0"/>
              </a:rPr>
              <a:t>Магнитно-резонансная томография</a:t>
            </a:r>
          </a:p>
        </p:txBody>
      </p:sp>
      <p:pic>
        <p:nvPicPr>
          <p:cNvPr id="108548" name="Picture 4" descr="3"/>
          <p:cNvPicPr>
            <a:picLocks noChangeAspect="1" noChangeArrowheads="1"/>
          </p:cNvPicPr>
          <p:nvPr/>
        </p:nvPicPr>
        <p:blipFill>
          <a:blip r:embed="rId2" cstate="print"/>
          <a:srcRect l="1746" t="3508" r="3982" b="3509"/>
          <a:stretch>
            <a:fillRect/>
          </a:stretch>
        </p:blipFill>
        <p:spPr bwMode="auto">
          <a:xfrm>
            <a:off x="539552" y="1628799"/>
            <a:ext cx="4032448" cy="395777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1690" r="6476"/>
          <a:stretch>
            <a:fillRect/>
          </a:stretch>
        </p:blipFill>
        <p:spPr bwMode="auto">
          <a:xfrm>
            <a:off x="4860032" y="1628800"/>
            <a:ext cx="40679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Методы исследования </a:t>
            </a:r>
            <a:b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Bookman Old Style" pitchFamily="18" charset="0"/>
              </a:rPr>
              <a:t>анатомии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30725"/>
          </a:xfrm>
        </p:spPr>
        <p:txBody>
          <a:bodyPr/>
          <a:lstStyle/>
          <a:p>
            <a:r>
              <a:rPr lang="ru-RU" b="1" i="1" dirty="0">
                <a:solidFill>
                  <a:srgbClr val="FF3399"/>
                </a:solidFill>
                <a:latin typeface="Bookman Old Style" pitchFamily="18" charset="0"/>
              </a:rPr>
              <a:t>Макромикроскопическое препарирование,</a:t>
            </a: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rgbClr val="FF3399"/>
              </a:solidFill>
              <a:latin typeface="Bookman Old Style" pitchFamily="18" charset="0"/>
            </a:endParaRPr>
          </a:p>
          <a:p>
            <a:r>
              <a:rPr lang="ru-RU" b="1" i="1" dirty="0">
                <a:solidFill>
                  <a:srgbClr val="FF3399"/>
                </a:solidFill>
                <a:latin typeface="Bookman Old Style" pitchFamily="18" charset="0"/>
              </a:rPr>
              <a:t>Метод распилов по Н.И. Пирогову,</a:t>
            </a:r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rgbClr val="FF3399"/>
              </a:solidFill>
              <a:latin typeface="Bookman Old Style" pitchFamily="18" charset="0"/>
            </a:endParaRPr>
          </a:p>
          <a:p>
            <a:r>
              <a:rPr lang="ru-RU" b="1" i="1" dirty="0">
                <a:solidFill>
                  <a:srgbClr val="FF3399"/>
                </a:solidFill>
                <a:latin typeface="Bookman Old Style" pitchFamily="18" charset="0"/>
              </a:rPr>
              <a:t>Гистотопографический метод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Bookman Old Style" pitchFamily="18" charset="0"/>
              </a:rPr>
              <a:t>Магнитно-резонансная томография</a:t>
            </a:r>
          </a:p>
        </p:txBody>
      </p:sp>
      <p:pic>
        <p:nvPicPr>
          <p:cNvPr id="109572" name="Picture 4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4476750" cy="4535487"/>
          </a:xfrm>
          <a:noFill/>
          <a:ln/>
        </p:spPr>
      </p:pic>
      <p:pic>
        <p:nvPicPr>
          <p:cNvPr id="109573" name="Picture 5" descr="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420938"/>
            <a:ext cx="3116263" cy="31162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Магнитно-резонансная томография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806700" cy="312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676780" cy="305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252028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Магнитно-резонансная томография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8956" t="4754" r="11912" b="6506"/>
          <a:stretch>
            <a:fillRect/>
          </a:stretch>
        </p:blipFill>
        <p:spPr bwMode="auto">
          <a:xfrm>
            <a:off x="2195736" y="1556792"/>
            <a:ext cx="561662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смешно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522" r="3957" b="9248"/>
          <a:stretch>
            <a:fillRect/>
          </a:stretch>
        </p:blipFill>
        <p:spPr>
          <a:xfrm>
            <a:off x="2483768" y="260350"/>
            <a:ext cx="4494882" cy="5572125"/>
          </a:xfrm>
          <a:noFill/>
          <a:ln/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258888" y="5805488"/>
            <a:ext cx="668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10100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468313" y="1196975"/>
            <a:ext cx="3390900" cy="4530725"/>
          </a:xfrm>
          <a:noFill/>
          <a:ln w="50800" cap="rnd">
            <a:solidFill>
              <a:schemeClr val="tx2"/>
            </a:solidFill>
            <a:prstDash val="sysDot"/>
          </a:ln>
        </p:spPr>
      </p:pic>
      <p:pic>
        <p:nvPicPr>
          <p:cNvPr id="39943" name="Picture 7" descr="Рис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4356100" y="2276475"/>
            <a:ext cx="4319588" cy="2663825"/>
          </a:xfrm>
          <a:noFill/>
          <a:ln w="50800" cap="rnd">
            <a:solidFill>
              <a:schemeClr val="tx2"/>
            </a:solidFill>
            <a:prstDash val="sysDot"/>
          </a:ln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148263" y="188913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Фетальная анатомия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latin typeface="Bookman Old Style" pitchFamily="18" charset="0"/>
              </a:rPr>
              <a:t>Макромикроскопическое препарирование</a:t>
            </a:r>
            <a:r>
              <a:rPr lang="ru-RU" sz="3600" b="1" i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br>
              <a:rPr lang="ru-RU" sz="3600" b="1" i="1">
                <a:solidFill>
                  <a:srgbClr val="FFFF00"/>
                </a:solidFill>
                <a:latin typeface="Bookman Old Style" pitchFamily="18" charset="0"/>
              </a:rPr>
            </a:br>
            <a:endParaRPr lang="ru-RU" sz="3600" b="1" i="1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84995" name="Picture 3" descr="золрсерд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44675"/>
            <a:ext cx="2843212" cy="4103688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84996" name="Picture 4" descr="общйв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4968875" cy="4059238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57166"/>
            <a:ext cx="8893175" cy="1143000"/>
          </a:xfrm>
        </p:spPr>
        <p:txBody>
          <a:bodyPr/>
          <a:lstStyle/>
          <a:p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Метод </a:t>
            </a:r>
            <a:r>
              <a:rPr lang="ru-RU" sz="3600" b="1" i="1" dirty="0" smtClean="0">
                <a:solidFill>
                  <a:schemeClr val="tx1"/>
                </a:solidFill>
                <a:latin typeface="Bookman Old Style" pitchFamily="18" charset="0"/>
              </a:rPr>
              <a:t>распилов </a:t>
            </a: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по Н.И. Пирогову </a:t>
            </a:r>
            <a:b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(горизонтальная плоскость)</a:t>
            </a:r>
          </a:p>
        </p:txBody>
      </p:sp>
      <p:pic>
        <p:nvPicPr>
          <p:cNvPr id="60422" name="Picture 6" descr="P10100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4668838"/>
            <a:ext cx="2925763" cy="2189162"/>
          </a:xfrm>
          <a:noFill/>
          <a:ln w="31750" cap="flat">
            <a:solidFill>
              <a:schemeClr val="tx1"/>
            </a:solidFill>
            <a:prstDash val="sysDot"/>
          </a:ln>
        </p:spPr>
      </p:pic>
      <p:pic>
        <p:nvPicPr>
          <p:cNvPr id="60426" name="Picture 10" descr="P10100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2060575"/>
            <a:ext cx="2987675" cy="2343150"/>
          </a:xfrm>
          <a:noFill/>
          <a:ln w="31750" cap="flat">
            <a:solidFill>
              <a:schemeClr val="tx1"/>
            </a:solidFill>
            <a:prstDash val="sysDot"/>
          </a:ln>
        </p:spPr>
      </p:pic>
      <p:pic>
        <p:nvPicPr>
          <p:cNvPr id="60430" name="Picture 14" descr="P101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060575"/>
            <a:ext cx="3167063" cy="2370138"/>
          </a:xfrm>
          <a:noFill/>
          <a:ln w="31750" cap="flat">
            <a:solidFill>
              <a:schemeClr val="tx1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Метод </a:t>
            </a:r>
            <a:r>
              <a:rPr lang="ru-RU" sz="3600" b="1" i="1" dirty="0" smtClean="0">
                <a:solidFill>
                  <a:schemeClr val="tx1"/>
                </a:solidFill>
                <a:latin typeface="Bookman Old Style" pitchFamily="18" charset="0"/>
              </a:rPr>
              <a:t>распилов </a:t>
            </a: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по Н.И. Пирогову </a:t>
            </a:r>
            <a:b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Bookman Old Style" pitchFamily="18" charset="0"/>
              </a:rPr>
              <a:t>(сагиттальная плоскость)</a:t>
            </a:r>
          </a:p>
        </p:txBody>
      </p:sp>
      <p:pic>
        <p:nvPicPr>
          <p:cNvPr id="132100" name="Picture 4" descr="P101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3390900" cy="4530725"/>
          </a:xfrm>
          <a:noFill/>
          <a:ln w="38100" cap="flat">
            <a:solidFill>
              <a:schemeClr val="tx1"/>
            </a:solidFill>
            <a:prstDash val="sysDot"/>
          </a:ln>
        </p:spPr>
      </p:pic>
      <p:pic>
        <p:nvPicPr>
          <p:cNvPr id="132102" name="Picture 6" descr="P1010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89138"/>
            <a:ext cx="3340100" cy="446563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chemeClr val="tx1"/>
                </a:solidFill>
                <a:latin typeface="Bookman Old Style" pitchFamily="18" charset="0"/>
              </a:rPr>
              <a:t>Гистотопографический метод</a:t>
            </a:r>
          </a:p>
        </p:txBody>
      </p:sp>
      <p:pic>
        <p:nvPicPr>
          <p:cNvPr id="29700" name="Picture 4" descr="Рис 3 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412875"/>
            <a:ext cx="2700338" cy="4868863"/>
          </a:xfrm>
          <a:noFill/>
          <a:ln/>
        </p:spPr>
      </p:pic>
      <p:pic>
        <p:nvPicPr>
          <p:cNvPr id="29703" name="Picture 7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860800"/>
            <a:ext cx="2663825" cy="2492375"/>
          </a:xfrm>
          <a:prstGeom prst="rect">
            <a:avLst/>
          </a:prstGeom>
          <a:noFill/>
        </p:spPr>
      </p:pic>
      <p:pic>
        <p:nvPicPr>
          <p:cNvPr id="29704" name="Picture 8" descr="Рис 3 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2011362" cy="5040312"/>
          </a:xfrm>
          <a:prstGeom prst="rect">
            <a:avLst/>
          </a:prstGeom>
          <a:noFill/>
        </p:spPr>
      </p:pic>
      <p:pic>
        <p:nvPicPr>
          <p:cNvPr id="29705" name="Picture 9" descr="ри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412875"/>
            <a:ext cx="2665412" cy="220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43000"/>
          </a:xfrm>
        </p:spPr>
        <p:txBody>
          <a:bodyPr/>
          <a:lstStyle/>
          <a:p>
            <a:r>
              <a:rPr lang="ru-RU" sz="4000" b="1" i="1"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86020" name="Picture 4" descr="21-07-01%2B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00213"/>
            <a:ext cx="6911975" cy="4587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latin typeface="Bookman Old Style" pitchFamily="18" charset="0"/>
              </a:rPr>
              <a:t>Ультразвуковое исследование плода</a:t>
            </a:r>
          </a:p>
        </p:txBody>
      </p:sp>
      <p:pic>
        <p:nvPicPr>
          <p:cNvPr id="87044" name="Picture 4" descr="SNB19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7345363" cy="5229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1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1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340</TotalTime>
  <Words>89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Bookman Old Style</vt:lpstr>
      <vt:lpstr>Wingdings</vt:lpstr>
      <vt:lpstr>Лучи</vt:lpstr>
      <vt:lpstr>Презентация PowerPoint</vt:lpstr>
      <vt:lpstr>Методы исследования  в  анатомии</vt:lpstr>
      <vt:lpstr>Презентация PowerPoint</vt:lpstr>
      <vt:lpstr>Макромикроскопическое препарирование  </vt:lpstr>
      <vt:lpstr>Метод распилов  по Н.И. Пирогову  (горизонтальная плоскость)</vt:lpstr>
      <vt:lpstr>Метод распилов  по Н.И. Пирогову  (сагиттальная плоскость)</vt:lpstr>
      <vt:lpstr>Гистотопографический метод</vt:lpstr>
      <vt:lpstr>Ультразвуковое исследование плода</vt:lpstr>
      <vt:lpstr>Ультразвуковое исследование плода</vt:lpstr>
      <vt:lpstr>Ультразвуковое исследование плода</vt:lpstr>
      <vt:lpstr>Ультразвуковое исследование плода</vt:lpstr>
      <vt:lpstr>Ультразвуковое исследование плода</vt:lpstr>
      <vt:lpstr>Ультразвуковое исследование плода</vt:lpstr>
      <vt:lpstr>Ультразвуковое исследование плода</vt:lpstr>
      <vt:lpstr>23-24 недели                            16-18 недель</vt:lpstr>
      <vt:lpstr>3-D Ультразвуковое исследование плода</vt:lpstr>
      <vt:lpstr>3-D Ультразвуковое исследование плода</vt:lpstr>
      <vt:lpstr>Магнитно-резонансная томография</vt:lpstr>
      <vt:lpstr>Магнитно-резонансная томография</vt:lpstr>
      <vt:lpstr>Магнитно-резонансная томография</vt:lpstr>
      <vt:lpstr>Магнитно-резонансная томография</vt:lpstr>
      <vt:lpstr>Магнитно-резонансная томография</vt:lpstr>
      <vt:lpstr>Презентация PowerPoint</vt:lpstr>
    </vt:vector>
  </TitlesOfParts>
  <Company>111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АНАТОМИИ ЧЕЛОВЕКА   ФЕТАЛЬНАЯ АНАТОМИЯ КАК ОСНОВА УЗИ ПЛОДА И ФЕТОХИРУРГИИ</dc:title>
  <dc:creator>11</dc:creator>
  <cp:lastModifiedBy>Юлия Владимировна</cp:lastModifiedBy>
  <cp:revision>24</cp:revision>
  <dcterms:created xsi:type="dcterms:W3CDTF">2007-03-27T10:06:29Z</dcterms:created>
  <dcterms:modified xsi:type="dcterms:W3CDTF">2017-03-27T09:29:36Z</dcterms:modified>
</cp:coreProperties>
</file>